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58" r:id="rId6"/>
    <p:sldId id="259" r:id="rId7"/>
    <p:sldId id="271" r:id="rId8"/>
    <p:sldId id="260" r:id="rId9"/>
    <p:sldId id="269" r:id="rId10"/>
    <p:sldId id="270" r:id="rId11"/>
    <p:sldId id="268" r:id="rId12"/>
    <p:sldId id="267" r:id="rId13"/>
    <p:sldId id="266" r:id="rId14"/>
    <p:sldId id="262" r:id="rId15"/>
    <p:sldId id="261"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9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p:scale>
          <a:sx n="89" d="100"/>
          <a:sy n="89" d="100"/>
        </p:scale>
        <p:origin x="461" y="53"/>
      </p:cViewPr>
      <p:guideLst>
        <p:guide orient="horz" pos="2137"/>
        <p:guide pos="393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41290" y="1969741"/>
            <a:ext cx="8998345" cy="901934"/>
          </a:xfrm>
        </p:spPr>
        <p:txBody>
          <a:bodyPr/>
          <a:lstStyle/>
          <a:p>
            <a:pPr algn="l"/>
            <a:r>
              <a:rPr lang="en-CA" dirty="0"/>
              <a:t>2 Cents For US Job Seekers</a:t>
            </a:r>
          </a:p>
        </p:txBody>
      </p:sp>
      <p:sp>
        <p:nvSpPr>
          <p:cNvPr id="3" name="Subtítulo 2"/>
          <p:cNvSpPr>
            <a:spLocks noGrp="1"/>
          </p:cNvSpPr>
          <p:nvPr>
            <p:ph type="subTitle" idx="1"/>
          </p:nvPr>
        </p:nvSpPr>
        <p:spPr>
          <a:xfrm>
            <a:off x="6096000" y="3907847"/>
            <a:ext cx="4013200" cy="1803867"/>
          </a:xfrm>
        </p:spPr>
        <p:txBody>
          <a:bodyPr>
            <a:normAutofit fontScale="25000" lnSpcReduction="20000"/>
          </a:bodyPr>
          <a:lstStyle/>
          <a:p>
            <a:pPr algn="l"/>
            <a:r>
              <a:rPr lang="en-CA" sz="8000" dirty="0"/>
              <a:t>by Project Group C</a:t>
            </a:r>
          </a:p>
          <a:p>
            <a:pPr lvl="6" algn="just"/>
            <a:r>
              <a:rPr lang="en-CA" sz="7400" dirty="0"/>
              <a:t>Dan</a:t>
            </a:r>
          </a:p>
          <a:p>
            <a:pPr lvl="6" algn="just"/>
            <a:r>
              <a:rPr lang="en-CA" sz="7400" dirty="0"/>
              <a:t>Shweta</a:t>
            </a:r>
          </a:p>
          <a:p>
            <a:pPr lvl="6" algn="just"/>
            <a:r>
              <a:rPr lang="en-CA" sz="7400" dirty="0"/>
              <a:t>Addison</a:t>
            </a:r>
          </a:p>
          <a:p>
            <a:pPr lvl="6" algn="just"/>
            <a:r>
              <a:rPr lang="en-CA" sz="7400" dirty="0"/>
              <a:t>Santiago</a:t>
            </a:r>
            <a:endParaRPr lang="en-CA" dirty="0"/>
          </a:p>
        </p:txBody>
      </p:sp>
    </p:spTree>
    <p:extLst>
      <p:ext uri="{BB962C8B-B14F-4D97-AF65-F5344CB8AC3E}">
        <p14:creationId xmlns:p14="http://schemas.microsoft.com/office/powerpoint/2010/main" val="3725288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B2E0574D-3842-49CF-9EFC-CAAECF77E957}"/>
              </a:ext>
            </a:extLst>
          </p:cNvPr>
          <p:cNvSpPr/>
          <p:nvPr/>
        </p:nvSpPr>
        <p:spPr>
          <a:xfrm>
            <a:off x="8662050" y="1437074"/>
            <a:ext cx="934871" cy="523220"/>
          </a:xfrm>
          <a:prstGeom prst="rect">
            <a:avLst/>
          </a:prstGeom>
        </p:spPr>
        <p:txBody>
          <a:bodyPr wrap="none">
            <a:spAutoFit/>
          </a:bodyPr>
          <a:lstStyle/>
          <a:p>
            <a:r>
              <a:rPr lang="en-CA" sz="2800" dirty="0">
                <a:solidFill>
                  <a:schemeClr val="accent1"/>
                </a:solidFill>
              </a:rPr>
              <a:t>2017</a:t>
            </a:r>
          </a:p>
        </p:txBody>
      </p:sp>
      <p:sp>
        <p:nvSpPr>
          <p:cNvPr id="12" name="Rectangle 11">
            <a:extLst>
              <a:ext uri="{FF2B5EF4-FFF2-40B4-BE49-F238E27FC236}">
                <a16:creationId xmlns:a16="http://schemas.microsoft.com/office/drawing/2014/main" xmlns="" id="{D41C403D-BBCB-43CA-9B37-B4062BE1E4AB}"/>
              </a:ext>
            </a:extLst>
          </p:cNvPr>
          <p:cNvSpPr/>
          <p:nvPr/>
        </p:nvSpPr>
        <p:spPr>
          <a:xfrm>
            <a:off x="2609594" y="1437074"/>
            <a:ext cx="934871" cy="523220"/>
          </a:xfrm>
          <a:prstGeom prst="rect">
            <a:avLst/>
          </a:prstGeom>
        </p:spPr>
        <p:txBody>
          <a:bodyPr wrap="none">
            <a:spAutoFit/>
          </a:bodyPr>
          <a:lstStyle/>
          <a:p>
            <a:r>
              <a:rPr lang="en-CA" sz="2800" dirty="0">
                <a:solidFill>
                  <a:schemeClr val="accent1"/>
                </a:solidFill>
              </a:rPr>
              <a:t>2013</a:t>
            </a:r>
          </a:p>
        </p:txBody>
      </p:sp>
      <p:sp>
        <p:nvSpPr>
          <p:cNvPr id="13" name="Rectangle 12">
            <a:extLst>
              <a:ext uri="{FF2B5EF4-FFF2-40B4-BE49-F238E27FC236}">
                <a16:creationId xmlns:a16="http://schemas.microsoft.com/office/drawing/2014/main" xmlns="" id="{9A525D72-953B-45D9-8B6E-96C437C144EC}"/>
              </a:ext>
            </a:extLst>
          </p:cNvPr>
          <p:cNvSpPr/>
          <p:nvPr/>
        </p:nvSpPr>
        <p:spPr>
          <a:xfrm>
            <a:off x="4169073" y="286393"/>
            <a:ext cx="3868368" cy="1384995"/>
          </a:xfrm>
          <a:prstGeom prst="rect">
            <a:avLst/>
          </a:prstGeom>
        </p:spPr>
        <p:txBody>
          <a:bodyPr wrap="none">
            <a:spAutoFit/>
          </a:bodyPr>
          <a:lstStyle/>
          <a:p>
            <a:pPr algn="ctr"/>
            <a:r>
              <a:rPr lang="en-CA" sz="2800" dirty="0">
                <a:solidFill>
                  <a:schemeClr val="accent1"/>
                </a:solidFill>
              </a:rPr>
              <a:t>Top Major </a:t>
            </a:r>
            <a:r>
              <a:rPr lang="en-CA" sz="2800" dirty="0" smtClean="0">
                <a:solidFill>
                  <a:schemeClr val="accent1"/>
                </a:solidFill>
              </a:rPr>
              <a:t>US</a:t>
            </a:r>
            <a:endParaRPr lang="en-CA" sz="2800" dirty="0">
              <a:solidFill>
                <a:schemeClr val="accent1"/>
              </a:solidFill>
            </a:endParaRPr>
          </a:p>
          <a:p>
            <a:pPr algn="ctr"/>
            <a:r>
              <a:rPr lang="en-CA" sz="2800" dirty="0">
                <a:solidFill>
                  <a:schemeClr val="accent1"/>
                </a:solidFill>
              </a:rPr>
              <a:t>Job Groups on the Rise</a:t>
            </a:r>
          </a:p>
          <a:p>
            <a:endParaRPr lang="en-CA" sz="2800" dirty="0">
              <a:solidFill>
                <a:schemeClr val="accent1"/>
              </a:solidFill>
            </a:endParaRPr>
          </a:p>
        </p:txBody>
      </p:sp>
      <p:pic>
        <p:nvPicPr>
          <p:cNvPr id="15" name="Picture 14">
            <a:extLst>
              <a:ext uri="{FF2B5EF4-FFF2-40B4-BE49-F238E27FC236}">
                <a16:creationId xmlns:a16="http://schemas.microsoft.com/office/drawing/2014/main" xmlns="" id="{79555839-66A1-4F1E-8FD8-117E6A670FBF}"/>
              </a:ext>
            </a:extLst>
          </p:cNvPr>
          <p:cNvPicPr>
            <a:picLocks noChangeAspect="1"/>
          </p:cNvPicPr>
          <p:nvPr/>
        </p:nvPicPr>
        <p:blipFill>
          <a:blip r:embed="rId2"/>
          <a:stretch>
            <a:fillRect/>
          </a:stretch>
        </p:blipFill>
        <p:spPr>
          <a:xfrm>
            <a:off x="36027" y="2262188"/>
            <a:ext cx="5971227" cy="2260600"/>
          </a:xfrm>
          <a:prstGeom prst="rect">
            <a:avLst/>
          </a:prstGeom>
        </p:spPr>
      </p:pic>
      <p:pic>
        <p:nvPicPr>
          <p:cNvPr id="17" name="Picture 16">
            <a:extLst>
              <a:ext uri="{FF2B5EF4-FFF2-40B4-BE49-F238E27FC236}">
                <a16:creationId xmlns:a16="http://schemas.microsoft.com/office/drawing/2014/main" xmlns="" id="{0292632D-BD83-4E7F-B587-C4ADC5E456CA}"/>
              </a:ext>
            </a:extLst>
          </p:cNvPr>
          <p:cNvPicPr>
            <a:picLocks noChangeAspect="1"/>
          </p:cNvPicPr>
          <p:nvPr/>
        </p:nvPicPr>
        <p:blipFill>
          <a:blip r:embed="rId3"/>
          <a:stretch>
            <a:fillRect/>
          </a:stretch>
        </p:blipFill>
        <p:spPr>
          <a:xfrm>
            <a:off x="6184747" y="2262188"/>
            <a:ext cx="6007253" cy="2260600"/>
          </a:xfrm>
          <a:prstGeom prst="rect">
            <a:avLst/>
          </a:prstGeom>
        </p:spPr>
      </p:pic>
    </p:spTree>
    <p:extLst>
      <p:ext uri="{BB962C8B-B14F-4D97-AF65-F5344CB8AC3E}">
        <p14:creationId xmlns:p14="http://schemas.microsoft.com/office/powerpoint/2010/main" val="3257981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C09D76B-1730-4761-B458-FE297576805E}"/>
              </a:ext>
            </a:extLst>
          </p:cNvPr>
          <p:cNvSpPr/>
          <p:nvPr/>
        </p:nvSpPr>
        <p:spPr>
          <a:xfrm>
            <a:off x="8652398" y="1437074"/>
            <a:ext cx="934871" cy="523220"/>
          </a:xfrm>
          <a:prstGeom prst="rect">
            <a:avLst/>
          </a:prstGeom>
        </p:spPr>
        <p:txBody>
          <a:bodyPr wrap="none">
            <a:spAutoFit/>
          </a:bodyPr>
          <a:lstStyle/>
          <a:p>
            <a:r>
              <a:rPr lang="en-CA" sz="2800" dirty="0">
                <a:solidFill>
                  <a:schemeClr val="accent1"/>
                </a:solidFill>
              </a:rPr>
              <a:t>2017</a:t>
            </a:r>
          </a:p>
        </p:txBody>
      </p:sp>
      <p:sp>
        <p:nvSpPr>
          <p:cNvPr id="11" name="Rectangle 10">
            <a:extLst>
              <a:ext uri="{FF2B5EF4-FFF2-40B4-BE49-F238E27FC236}">
                <a16:creationId xmlns:a16="http://schemas.microsoft.com/office/drawing/2014/main" xmlns="" id="{F7C38341-2D28-4689-B9D7-51233F2BBF38}"/>
              </a:ext>
            </a:extLst>
          </p:cNvPr>
          <p:cNvSpPr/>
          <p:nvPr/>
        </p:nvSpPr>
        <p:spPr>
          <a:xfrm>
            <a:off x="2623481" y="1437074"/>
            <a:ext cx="934871" cy="523220"/>
          </a:xfrm>
          <a:prstGeom prst="rect">
            <a:avLst/>
          </a:prstGeom>
        </p:spPr>
        <p:txBody>
          <a:bodyPr wrap="none">
            <a:spAutoFit/>
          </a:bodyPr>
          <a:lstStyle/>
          <a:p>
            <a:r>
              <a:rPr lang="en-CA" sz="2800" dirty="0">
                <a:solidFill>
                  <a:schemeClr val="accent1"/>
                </a:solidFill>
              </a:rPr>
              <a:t>2013</a:t>
            </a:r>
          </a:p>
        </p:txBody>
      </p:sp>
      <p:sp>
        <p:nvSpPr>
          <p:cNvPr id="12" name="Rectangle 11">
            <a:extLst>
              <a:ext uri="{FF2B5EF4-FFF2-40B4-BE49-F238E27FC236}">
                <a16:creationId xmlns:a16="http://schemas.microsoft.com/office/drawing/2014/main" xmlns="" id="{7683221C-2150-4658-99A4-734E69523819}"/>
              </a:ext>
            </a:extLst>
          </p:cNvPr>
          <p:cNvSpPr/>
          <p:nvPr/>
        </p:nvSpPr>
        <p:spPr>
          <a:xfrm>
            <a:off x="5641918" y="264985"/>
            <a:ext cx="184731" cy="523220"/>
          </a:xfrm>
          <a:prstGeom prst="rect">
            <a:avLst/>
          </a:prstGeom>
        </p:spPr>
        <p:txBody>
          <a:bodyPr wrap="none">
            <a:spAutoFit/>
          </a:bodyPr>
          <a:lstStyle/>
          <a:p>
            <a:endParaRPr lang="en-CA" sz="2800" dirty="0">
              <a:solidFill>
                <a:schemeClr val="accent1"/>
              </a:solidFill>
            </a:endParaRPr>
          </a:p>
        </p:txBody>
      </p:sp>
      <p:pic>
        <p:nvPicPr>
          <p:cNvPr id="18" name="Picture 17">
            <a:extLst>
              <a:ext uri="{FF2B5EF4-FFF2-40B4-BE49-F238E27FC236}">
                <a16:creationId xmlns:a16="http://schemas.microsoft.com/office/drawing/2014/main" xmlns="" id="{4C385DDD-ECDE-4EF8-84AA-7661CF601489}"/>
              </a:ext>
            </a:extLst>
          </p:cNvPr>
          <p:cNvPicPr>
            <a:picLocks noChangeAspect="1"/>
          </p:cNvPicPr>
          <p:nvPr/>
        </p:nvPicPr>
        <p:blipFill>
          <a:blip r:embed="rId2"/>
          <a:stretch>
            <a:fillRect/>
          </a:stretch>
        </p:blipFill>
        <p:spPr>
          <a:xfrm>
            <a:off x="347091" y="2031519"/>
            <a:ext cx="5487650" cy="3658433"/>
          </a:xfrm>
          <a:prstGeom prst="rect">
            <a:avLst/>
          </a:prstGeom>
        </p:spPr>
      </p:pic>
      <p:pic>
        <p:nvPicPr>
          <p:cNvPr id="20" name="Picture 19">
            <a:extLst>
              <a:ext uri="{FF2B5EF4-FFF2-40B4-BE49-F238E27FC236}">
                <a16:creationId xmlns:a16="http://schemas.microsoft.com/office/drawing/2014/main" xmlns="" id="{0B8A63D8-2F3C-4E4D-9F6C-1C2194A74B8E}"/>
              </a:ext>
            </a:extLst>
          </p:cNvPr>
          <p:cNvPicPr>
            <a:picLocks noChangeAspect="1"/>
          </p:cNvPicPr>
          <p:nvPr/>
        </p:nvPicPr>
        <p:blipFill>
          <a:blip r:embed="rId3"/>
          <a:stretch>
            <a:fillRect/>
          </a:stretch>
        </p:blipFill>
        <p:spPr>
          <a:xfrm>
            <a:off x="6389656" y="2031519"/>
            <a:ext cx="5487650" cy="3658433"/>
          </a:xfrm>
          <a:prstGeom prst="rect">
            <a:avLst/>
          </a:prstGeom>
        </p:spPr>
      </p:pic>
      <p:sp>
        <p:nvSpPr>
          <p:cNvPr id="21" name="Rectangle 20">
            <a:extLst>
              <a:ext uri="{FF2B5EF4-FFF2-40B4-BE49-F238E27FC236}">
                <a16:creationId xmlns:a16="http://schemas.microsoft.com/office/drawing/2014/main" xmlns="" id="{C43B51ED-5DBB-448B-BD27-7E5C6C803DB1}"/>
              </a:ext>
            </a:extLst>
          </p:cNvPr>
          <p:cNvSpPr/>
          <p:nvPr/>
        </p:nvSpPr>
        <p:spPr>
          <a:xfrm>
            <a:off x="4870568" y="284487"/>
            <a:ext cx="2963825" cy="954107"/>
          </a:xfrm>
          <a:prstGeom prst="rect">
            <a:avLst/>
          </a:prstGeom>
        </p:spPr>
        <p:txBody>
          <a:bodyPr wrap="none">
            <a:spAutoFit/>
          </a:bodyPr>
          <a:lstStyle/>
          <a:p>
            <a:r>
              <a:rPr lang="en-CA" sz="2800" dirty="0">
                <a:solidFill>
                  <a:schemeClr val="accent1"/>
                </a:solidFill>
              </a:rPr>
              <a:t>Best vs. </a:t>
            </a:r>
            <a:r>
              <a:rPr lang="en-CA" sz="2800" dirty="0" smtClean="0">
                <a:solidFill>
                  <a:schemeClr val="accent1"/>
                </a:solidFill>
              </a:rPr>
              <a:t>Worst US</a:t>
            </a:r>
            <a:endParaRPr lang="en-CA" sz="2800" dirty="0">
              <a:solidFill>
                <a:schemeClr val="accent1"/>
              </a:solidFill>
            </a:endParaRPr>
          </a:p>
          <a:p>
            <a:pPr algn="ctr"/>
            <a:r>
              <a:rPr lang="en-CA" sz="2800" dirty="0" smtClean="0">
                <a:solidFill>
                  <a:schemeClr val="accent1"/>
                </a:solidFill>
              </a:rPr>
              <a:t>J</a:t>
            </a:r>
            <a:r>
              <a:rPr lang="en-CA" sz="2800" dirty="0" smtClean="0">
                <a:solidFill>
                  <a:schemeClr val="accent1"/>
                </a:solidFill>
              </a:rPr>
              <a:t>obs Grouped</a:t>
            </a:r>
            <a:endParaRPr lang="en-CA" sz="2800" dirty="0">
              <a:solidFill>
                <a:schemeClr val="accent1"/>
              </a:solidFill>
            </a:endParaRPr>
          </a:p>
        </p:txBody>
      </p:sp>
    </p:spTree>
    <p:extLst>
      <p:ext uri="{BB962C8B-B14F-4D97-AF65-F5344CB8AC3E}">
        <p14:creationId xmlns:p14="http://schemas.microsoft.com/office/powerpoint/2010/main" val="2984573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13A377E-EE31-4F24-813B-6352208BA4B9}"/>
              </a:ext>
            </a:extLst>
          </p:cNvPr>
          <p:cNvSpPr/>
          <p:nvPr/>
        </p:nvSpPr>
        <p:spPr>
          <a:xfrm>
            <a:off x="3995266" y="280477"/>
            <a:ext cx="4201471" cy="1384995"/>
          </a:xfrm>
          <a:prstGeom prst="rect">
            <a:avLst/>
          </a:prstGeom>
        </p:spPr>
        <p:txBody>
          <a:bodyPr wrap="none">
            <a:spAutoFit/>
          </a:bodyPr>
          <a:lstStyle/>
          <a:p>
            <a:pPr algn="ctr"/>
            <a:r>
              <a:rPr lang="en-CA" sz="2800" dirty="0">
                <a:solidFill>
                  <a:schemeClr val="accent1"/>
                </a:solidFill>
              </a:rPr>
              <a:t>Top 5</a:t>
            </a:r>
          </a:p>
          <a:p>
            <a:pPr algn="ctr"/>
            <a:r>
              <a:rPr lang="en-CA" sz="2800" dirty="0">
                <a:solidFill>
                  <a:schemeClr val="accent1"/>
                </a:solidFill>
              </a:rPr>
              <a:t>Best &amp; Worst Jobs</a:t>
            </a:r>
          </a:p>
          <a:p>
            <a:pPr algn="ctr"/>
            <a:r>
              <a:rPr lang="en-CA" sz="2800" dirty="0">
                <a:solidFill>
                  <a:schemeClr val="accent1"/>
                </a:solidFill>
              </a:rPr>
              <a:t>Five Year </a:t>
            </a:r>
            <a:r>
              <a:rPr lang="en-CA" sz="2800" dirty="0" smtClean="0">
                <a:solidFill>
                  <a:schemeClr val="accent1"/>
                </a:solidFill>
              </a:rPr>
              <a:t>Trend in the US</a:t>
            </a:r>
            <a:endParaRPr lang="en-CA" sz="2800" dirty="0">
              <a:solidFill>
                <a:schemeClr val="accent1"/>
              </a:solidFill>
            </a:endParaRPr>
          </a:p>
        </p:txBody>
      </p:sp>
      <p:pic>
        <p:nvPicPr>
          <p:cNvPr id="8" name="Picture 7">
            <a:extLst>
              <a:ext uri="{FF2B5EF4-FFF2-40B4-BE49-F238E27FC236}">
                <a16:creationId xmlns:a16="http://schemas.microsoft.com/office/drawing/2014/main" xmlns="" id="{98022848-F325-49EC-BE5C-4E8A25F944F8}"/>
              </a:ext>
            </a:extLst>
          </p:cNvPr>
          <p:cNvPicPr>
            <a:picLocks noChangeAspect="1"/>
          </p:cNvPicPr>
          <p:nvPr/>
        </p:nvPicPr>
        <p:blipFill>
          <a:blip r:embed="rId2"/>
          <a:stretch>
            <a:fillRect/>
          </a:stretch>
        </p:blipFill>
        <p:spPr>
          <a:xfrm>
            <a:off x="329896" y="2036193"/>
            <a:ext cx="11532206" cy="4068505"/>
          </a:xfrm>
          <a:prstGeom prst="rect">
            <a:avLst/>
          </a:prstGeom>
        </p:spPr>
      </p:pic>
    </p:spTree>
    <p:extLst>
      <p:ext uri="{BB962C8B-B14F-4D97-AF65-F5344CB8AC3E}">
        <p14:creationId xmlns:p14="http://schemas.microsoft.com/office/powerpoint/2010/main" val="2919514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D86A03-1D5C-4E50-8ECA-2CF70438633A}"/>
              </a:ext>
            </a:extLst>
          </p:cNvPr>
          <p:cNvSpPr>
            <a:spLocks noGrp="1"/>
          </p:cNvSpPr>
          <p:nvPr>
            <p:ph type="title"/>
          </p:nvPr>
        </p:nvSpPr>
        <p:spPr>
          <a:xfrm>
            <a:off x="4961466" y="246743"/>
            <a:ext cx="2269066" cy="720617"/>
          </a:xfrm>
        </p:spPr>
        <p:txBody>
          <a:bodyPr>
            <a:normAutofit fontScale="90000"/>
          </a:bodyPr>
          <a:lstStyle/>
          <a:p>
            <a:r>
              <a:rPr lang="en-CA" dirty="0"/>
              <a:t/>
            </a:r>
            <a:br>
              <a:rPr lang="en-CA" dirty="0"/>
            </a:br>
            <a:r>
              <a:rPr lang="en-CA" dirty="0"/>
              <a:t/>
            </a:r>
            <a:br>
              <a:rPr lang="en-CA" dirty="0"/>
            </a:br>
            <a:endParaRPr lang="en-CA" dirty="0"/>
          </a:p>
        </p:txBody>
      </p:sp>
      <p:pic>
        <p:nvPicPr>
          <p:cNvPr id="4" name="Picture 3">
            <a:extLst>
              <a:ext uri="{FF2B5EF4-FFF2-40B4-BE49-F238E27FC236}">
                <a16:creationId xmlns:a16="http://schemas.microsoft.com/office/drawing/2014/main" xmlns="" id="{924E1D27-0D0A-43D4-9B09-5E3B6979EF3E}"/>
              </a:ext>
            </a:extLst>
          </p:cNvPr>
          <p:cNvPicPr>
            <a:picLocks noChangeAspect="1"/>
          </p:cNvPicPr>
          <p:nvPr/>
        </p:nvPicPr>
        <p:blipFill>
          <a:blip r:embed="rId2"/>
          <a:stretch>
            <a:fillRect/>
          </a:stretch>
        </p:blipFill>
        <p:spPr>
          <a:xfrm>
            <a:off x="1607759" y="246743"/>
            <a:ext cx="8976479" cy="6520279"/>
          </a:xfrm>
          <a:prstGeom prst="rect">
            <a:avLst/>
          </a:prstGeom>
        </p:spPr>
      </p:pic>
    </p:spTree>
    <p:extLst>
      <p:ext uri="{BB962C8B-B14F-4D97-AF65-F5344CB8AC3E}">
        <p14:creationId xmlns:p14="http://schemas.microsoft.com/office/powerpoint/2010/main" val="4281043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5898776"/>
          </a:xfrm>
        </p:spPr>
        <p:txBody>
          <a:bodyPr>
            <a:normAutofit fontScale="90000"/>
          </a:bodyPr>
          <a:lstStyle/>
          <a:p>
            <a:r>
              <a:rPr lang="en-CA" u="sng" dirty="0"/>
              <a:t>Post Mortem:</a:t>
            </a:r>
            <a:br>
              <a:rPr lang="en-CA" u="sng" dirty="0"/>
            </a:br>
            <a:r>
              <a:rPr lang="en-CA" b="1" dirty="0" smtClean="0"/>
              <a:t>-</a:t>
            </a:r>
            <a:r>
              <a:rPr lang="en-CA" dirty="0" smtClean="0"/>
              <a:t> </a:t>
            </a:r>
            <a:r>
              <a:rPr lang="en-CA" sz="2700" dirty="0" smtClean="0">
                <a:solidFill>
                  <a:schemeClr val="tx1"/>
                </a:solidFill>
              </a:rPr>
              <a:t>We were trying to figure out the reasons why there is</a:t>
            </a:r>
            <a:br>
              <a:rPr lang="en-CA" sz="2700" dirty="0" smtClean="0">
                <a:solidFill>
                  <a:schemeClr val="tx1"/>
                </a:solidFill>
              </a:rPr>
            </a:br>
            <a:r>
              <a:rPr lang="en-CA" sz="2700" dirty="0">
                <a:solidFill>
                  <a:schemeClr val="tx1"/>
                </a:solidFill>
              </a:rPr>
              <a:t> </a:t>
            </a:r>
            <a:r>
              <a:rPr lang="en-CA" sz="2700" dirty="0" smtClean="0">
                <a:solidFill>
                  <a:schemeClr val="tx1"/>
                </a:solidFill>
              </a:rPr>
              <a:t>  </a:t>
            </a:r>
            <a:r>
              <a:rPr lang="en-CA" sz="2700" dirty="0" smtClean="0">
                <a:solidFill>
                  <a:schemeClr val="tx1"/>
                </a:solidFill>
              </a:rPr>
              <a:t>decline in specific jobs, and vice versa. And we attempted</a:t>
            </a:r>
            <a:br>
              <a:rPr lang="en-CA" sz="2700" dirty="0" smtClean="0">
                <a:solidFill>
                  <a:schemeClr val="tx1"/>
                </a:solidFill>
              </a:rPr>
            </a:br>
            <a:r>
              <a:rPr lang="en-CA" sz="2700" dirty="0">
                <a:solidFill>
                  <a:schemeClr val="tx1"/>
                </a:solidFill>
              </a:rPr>
              <a:t> </a:t>
            </a:r>
            <a:r>
              <a:rPr lang="en-CA" sz="2700" dirty="0" smtClean="0">
                <a:solidFill>
                  <a:schemeClr val="tx1"/>
                </a:solidFill>
              </a:rPr>
              <a:t>  </a:t>
            </a:r>
            <a:r>
              <a:rPr lang="en-CA" sz="2700" dirty="0" smtClean="0">
                <a:solidFill>
                  <a:schemeClr val="tx1"/>
                </a:solidFill>
              </a:rPr>
              <a:t>it with one example. </a:t>
            </a:r>
            <a:r>
              <a:rPr lang="en-CA" dirty="0" smtClean="0"/>
              <a:t/>
            </a:r>
            <a:br>
              <a:rPr lang="en-CA" dirty="0" smtClean="0"/>
            </a:br>
            <a:r>
              <a:rPr lang="en-CA" dirty="0" smtClean="0"/>
              <a:t>- </a:t>
            </a:r>
            <a:r>
              <a:rPr lang="en-CA" sz="2400" dirty="0" smtClean="0">
                <a:solidFill>
                  <a:schemeClr val="tx1"/>
                </a:solidFill>
              </a:rPr>
              <a:t>If </a:t>
            </a:r>
            <a:r>
              <a:rPr lang="en-CA" sz="2400" dirty="0">
                <a:solidFill>
                  <a:schemeClr val="tx1"/>
                </a:solidFill>
              </a:rPr>
              <a:t>we look at the bar chart, it shows a very little to </a:t>
            </a:r>
            <a:r>
              <a:rPr lang="en-CA" sz="2400" dirty="0" smtClean="0">
                <a:solidFill>
                  <a:schemeClr val="tx1"/>
                </a:solidFill>
              </a:rPr>
              <a:t>no</a:t>
            </a:r>
            <a:br>
              <a:rPr lang="en-CA" sz="2400" dirty="0" smtClean="0">
                <a:solidFill>
                  <a:schemeClr val="tx1"/>
                </a:solidFill>
              </a:rPr>
            </a:br>
            <a:r>
              <a:rPr lang="en-CA" sz="2400" dirty="0">
                <a:solidFill>
                  <a:schemeClr val="tx1"/>
                </a:solidFill>
              </a:rPr>
              <a:t> </a:t>
            </a:r>
            <a:r>
              <a:rPr lang="en-CA" sz="2400" dirty="0" smtClean="0">
                <a:solidFill>
                  <a:schemeClr val="tx1"/>
                </a:solidFill>
              </a:rPr>
              <a:t>  </a:t>
            </a:r>
            <a:r>
              <a:rPr lang="en-CA" sz="2400" dirty="0" smtClean="0">
                <a:solidFill>
                  <a:schemeClr val="tx1"/>
                </a:solidFill>
              </a:rPr>
              <a:t>change </a:t>
            </a:r>
            <a:r>
              <a:rPr lang="en-CA" sz="2400" dirty="0">
                <a:solidFill>
                  <a:schemeClr val="tx1"/>
                </a:solidFill>
              </a:rPr>
              <a:t>in the total number of employment within each </a:t>
            </a:r>
            <a:r>
              <a:rPr lang="en-CA" sz="2400" dirty="0" smtClean="0">
                <a:solidFill>
                  <a:schemeClr val="tx1"/>
                </a:solidFill>
              </a:rPr>
              <a:t>job</a:t>
            </a:r>
            <a:br>
              <a:rPr lang="en-CA" sz="2400" dirty="0" smtClean="0">
                <a:solidFill>
                  <a:schemeClr val="tx1"/>
                </a:solidFill>
              </a:rPr>
            </a:br>
            <a:r>
              <a:rPr lang="en-CA" sz="2400" dirty="0">
                <a:solidFill>
                  <a:schemeClr val="tx1"/>
                </a:solidFill>
              </a:rPr>
              <a:t> </a:t>
            </a:r>
            <a:r>
              <a:rPr lang="en-CA" sz="2400" dirty="0" smtClean="0">
                <a:solidFill>
                  <a:schemeClr val="tx1"/>
                </a:solidFill>
              </a:rPr>
              <a:t>  </a:t>
            </a:r>
            <a:r>
              <a:rPr lang="en-CA" sz="2400" dirty="0" smtClean="0">
                <a:solidFill>
                  <a:schemeClr val="tx1"/>
                </a:solidFill>
              </a:rPr>
              <a:t>sector</a:t>
            </a:r>
            <a:r>
              <a:rPr lang="en-CA" sz="2400" dirty="0">
                <a:solidFill>
                  <a:schemeClr val="tx1"/>
                </a:solidFill>
              </a:rPr>
              <a:t>.</a:t>
            </a:r>
            <a:br>
              <a:rPr lang="en-CA" sz="2400" dirty="0">
                <a:solidFill>
                  <a:schemeClr val="tx1"/>
                </a:solidFill>
              </a:rPr>
            </a:br>
            <a:r>
              <a:rPr lang="en-CA" sz="2400" b="1" dirty="0" smtClean="0"/>
              <a:t>- </a:t>
            </a:r>
            <a:r>
              <a:rPr lang="en-CA" sz="2400" dirty="0" smtClean="0">
                <a:solidFill>
                  <a:schemeClr val="tx1"/>
                </a:solidFill>
              </a:rPr>
              <a:t>There </a:t>
            </a:r>
            <a:r>
              <a:rPr lang="en-CA" sz="2400" dirty="0">
                <a:solidFill>
                  <a:schemeClr val="tx1"/>
                </a:solidFill>
              </a:rPr>
              <a:t>is huge increase in the healthcare sector, but there </a:t>
            </a:r>
            <a:r>
              <a:rPr lang="en-CA" sz="2400" dirty="0" smtClean="0">
                <a:solidFill>
                  <a:schemeClr val="tx1"/>
                </a:solidFill>
              </a:rPr>
              <a:t>is</a:t>
            </a:r>
            <a:br>
              <a:rPr lang="en-CA" sz="2400" dirty="0" smtClean="0">
                <a:solidFill>
                  <a:schemeClr val="tx1"/>
                </a:solidFill>
              </a:rPr>
            </a:br>
            <a:r>
              <a:rPr lang="en-CA" sz="2400" dirty="0">
                <a:solidFill>
                  <a:schemeClr val="tx1"/>
                </a:solidFill>
              </a:rPr>
              <a:t> </a:t>
            </a:r>
            <a:r>
              <a:rPr lang="en-CA" sz="2400" dirty="0" smtClean="0">
                <a:solidFill>
                  <a:schemeClr val="tx1"/>
                </a:solidFill>
              </a:rPr>
              <a:t> </a:t>
            </a:r>
            <a:r>
              <a:rPr lang="en-CA" sz="2400" dirty="0" smtClean="0">
                <a:solidFill>
                  <a:schemeClr val="tx1"/>
                </a:solidFill>
              </a:rPr>
              <a:t>a </a:t>
            </a:r>
            <a:r>
              <a:rPr lang="en-CA" sz="2400" dirty="0">
                <a:solidFill>
                  <a:schemeClr val="tx1"/>
                </a:solidFill>
              </a:rPr>
              <a:t>dip in Financial industry.</a:t>
            </a:r>
            <a:br>
              <a:rPr lang="en-CA" sz="2400" dirty="0">
                <a:solidFill>
                  <a:schemeClr val="tx1"/>
                </a:solidFill>
              </a:rPr>
            </a:br>
            <a:r>
              <a:rPr lang="en-CA" sz="2400" b="1" dirty="0" smtClean="0"/>
              <a:t>- </a:t>
            </a:r>
            <a:r>
              <a:rPr lang="en-CA" sz="2400" dirty="0" smtClean="0">
                <a:solidFill>
                  <a:schemeClr val="tx1"/>
                </a:solidFill>
              </a:rPr>
              <a:t>According </a:t>
            </a:r>
            <a:r>
              <a:rPr lang="en-CA" sz="2400" dirty="0">
                <a:solidFill>
                  <a:schemeClr val="tx1"/>
                </a:solidFill>
              </a:rPr>
              <a:t>to our projection and data extracted </a:t>
            </a:r>
            <a:r>
              <a:rPr lang="en-CA" sz="2400" dirty="0" smtClean="0">
                <a:solidFill>
                  <a:schemeClr val="tx1"/>
                </a:solidFill>
              </a:rPr>
              <a:t>from</a:t>
            </a:r>
            <a:br>
              <a:rPr lang="en-CA" sz="2400" dirty="0" smtClean="0">
                <a:solidFill>
                  <a:schemeClr val="tx1"/>
                </a:solidFill>
              </a:rPr>
            </a:br>
            <a:r>
              <a:rPr lang="en-CA" sz="2400" dirty="0">
                <a:solidFill>
                  <a:schemeClr val="tx1"/>
                </a:solidFill>
              </a:rPr>
              <a:t> </a:t>
            </a:r>
            <a:r>
              <a:rPr lang="en-CA" sz="2400" dirty="0" smtClean="0">
                <a:solidFill>
                  <a:schemeClr val="tx1"/>
                </a:solidFill>
              </a:rPr>
              <a:t> </a:t>
            </a:r>
            <a:r>
              <a:rPr lang="en-CA" sz="2400" dirty="0" smtClean="0">
                <a:solidFill>
                  <a:schemeClr val="tx1"/>
                </a:solidFill>
              </a:rPr>
              <a:t>different </a:t>
            </a:r>
            <a:r>
              <a:rPr lang="en-CA" sz="2400" dirty="0">
                <a:solidFill>
                  <a:schemeClr val="tx1"/>
                </a:solidFill>
              </a:rPr>
              <a:t>industries, there is a high chance to see a crash </a:t>
            </a:r>
            <a:r>
              <a:rPr lang="en-CA" sz="2400" dirty="0" smtClean="0">
                <a:solidFill>
                  <a:schemeClr val="tx1"/>
                </a:solidFill>
              </a:rPr>
              <a:t>in</a:t>
            </a:r>
            <a:br>
              <a:rPr lang="en-CA" sz="2400" dirty="0" smtClean="0">
                <a:solidFill>
                  <a:schemeClr val="tx1"/>
                </a:solidFill>
              </a:rPr>
            </a:br>
            <a:r>
              <a:rPr lang="en-CA" sz="2400" dirty="0">
                <a:solidFill>
                  <a:schemeClr val="tx1"/>
                </a:solidFill>
              </a:rPr>
              <a:t> </a:t>
            </a:r>
            <a:r>
              <a:rPr lang="en-CA" sz="2400" dirty="0" smtClean="0">
                <a:solidFill>
                  <a:schemeClr val="tx1"/>
                </a:solidFill>
              </a:rPr>
              <a:t> </a:t>
            </a:r>
            <a:r>
              <a:rPr lang="en-CA" sz="2400" dirty="0" smtClean="0">
                <a:solidFill>
                  <a:schemeClr val="tx1"/>
                </a:solidFill>
              </a:rPr>
              <a:t>financial </a:t>
            </a:r>
            <a:r>
              <a:rPr lang="en-CA" sz="2400" dirty="0">
                <a:solidFill>
                  <a:schemeClr val="tx1"/>
                </a:solidFill>
              </a:rPr>
              <a:t>industry as all the jobs are being taken over by </a:t>
            </a:r>
            <a:r>
              <a:rPr lang="en-CA" sz="2400" dirty="0" smtClean="0">
                <a:solidFill>
                  <a:schemeClr val="tx1"/>
                </a:solidFill>
              </a:rPr>
              <a:t>the</a:t>
            </a:r>
            <a:br>
              <a:rPr lang="en-CA" sz="2400" dirty="0" smtClean="0">
                <a:solidFill>
                  <a:schemeClr val="tx1"/>
                </a:solidFill>
              </a:rPr>
            </a:br>
            <a:r>
              <a:rPr lang="en-CA" sz="2400" dirty="0">
                <a:solidFill>
                  <a:schemeClr val="tx1"/>
                </a:solidFill>
              </a:rPr>
              <a:t> </a:t>
            </a:r>
            <a:r>
              <a:rPr lang="en-CA" sz="2400" dirty="0" smtClean="0">
                <a:solidFill>
                  <a:schemeClr val="tx1"/>
                </a:solidFill>
              </a:rPr>
              <a:t> </a:t>
            </a:r>
            <a:r>
              <a:rPr lang="en-CA" sz="2400" dirty="0" smtClean="0">
                <a:solidFill>
                  <a:schemeClr val="tx1"/>
                </a:solidFill>
              </a:rPr>
              <a:t>automation. </a:t>
            </a:r>
            <a:r>
              <a:rPr lang="en-CA" sz="2400" dirty="0">
                <a:solidFill>
                  <a:schemeClr val="tx1"/>
                </a:solidFill>
              </a:rPr>
              <a:t>For example: bank tellers are </a:t>
            </a:r>
            <a:r>
              <a:rPr lang="en-CA" sz="2400" dirty="0" smtClean="0">
                <a:solidFill>
                  <a:schemeClr val="tx1"/>
                </a:solidFill>
              </a:rPr>
              <a:t>being</a:t>
            </a:r>
            <a:br>
              <a:rPr lang="en-CA" sz="2400" dirty="0" smtClean="0">
                <a:solidFill>
                  <a:schemeClr val="tx1"/>
                </a:solidFill>
              </a:rPr>
            </a:br>
            <a:r>
              <a:rPr lang="en-CA" sz="2400" dirty="0">
                <a:solidFill>
                  <a:schemeClr val="tx1"/>
                </a:solidFill>
              </a:rPr>
              <a:t> </a:t>
            </a:r>
            <a:r>
              <a:rPr lang="en-CA" sz="2400" dirty="0" smtClean="0">
                <a:solidFill>
                  <a:schemeClr val="tx1"/>
                </a:solidFill>
              </a:rPr>
              <a:t> r</a:t>
            </a:r>
            <a:r>
              <a:rPr lang="en-CA" sz="2400" dirty="0" smtClean="0">
                <a:solidFill>
                  <a:schemeClr val="tx1"/>
                </a:solidFill>
              </a:rPr>
              <a:t>eplaced </a:t>
            </a:r>
            <a:r>
              <a:rPr lang="en-CA" sz="2400" dirty="0">
                <a:solidFill>
                  <a:schemeClr val="tx1"/>
                </a:solidFill>
              </a:rPr>
              <a:t>by Automated Teller Machines.</a:t>
            </a:r>
            <a:r>
              <a:rPr lang="en-CA" dirty="0">
                <a:solidFill>
                  <a:schemeClr val="tx1"/>
                </a:solidFill>
              </a:rPr>
              <a:t/>
            </a:r>
            <a:br>
              <a:rPr lang="en-CA" dirty="0">
                <a:solidFill>
                  <a:schemeClr val="tx1"/>
                </a:solidFill>
              </a:rPr>
            </a:br>
            <a:r>
              <a:rPr lang="en-CA" dirty="0" smtClean="0">
                <a:solidFill>
                  <a:schemeClr val="tx1"/>
                </a:solidFill>
              </a:rPr>
              <a:t> </a:t>
            </a:r>
            <a:endParaRPr lang="en-CA" dirty="0">
              <a:solidFill>
                <a:schemeClr val="tx1"/>
              </a:solidFill>
            </a:endParaRPr>
          </a:p>
        </p:txBody>
      </p:sp>
    </p:spTree>
    <p:extLst>
      <p:ext uri="{BB962C8B-B14F-4D97-AF65-F5344CB8AC3E}">
        <p14:creationId xmlns:p14="http://schemas.microsoft.com/office/powerpoint/2010/main" val="2141856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CA" dirty="0"/>
              <a:t/>
            </a:r>
            <a:br>
              <a:rPr lang="en-CA" dirty="0"/>
            </a:br>
            <a:r>
              <a:rPr lang="en-CA" dirty="0"/>
              <a:t/>
            </a:r>
            <a:br>
              <a:rPr lang="en-CA" dirty="0"/>
            </a:br>
            <a:r>
              <a:rPr lang="en-CA" dirty="0"/>
              <a:t/>
            </a:r>
            <a:br>
              <a:rPr lang="en-CA" dirty="0"/>
            </a:br>
            <a:r>
              <a:rPr lang="en-CA" dirty="0"/>
              <a:t/>
            </a:r>
            <a:br>
              <a:rPr lang="en-CA" dirty="0"/>
            </a:br>
            <a:r>
              <a:rPr lang="en-CA" dirty="0"/>
              <a:t/>
            </a:r>
            <a:br>
              <a:rPr lang="en-CA" dirty="0"/>
            </a:br>
            <a:r>
              <a:rPr lang="en-CA" dirty="0"/>
              <a:t/>
            </a:r>
            <a:br>
              <a:rPr lang="en-CA" dirty="0"/>
            </a:br>
            <a:endParaRPr lang="en-CA" dirty="0"/>
          </a:p>
        </p:txBody>
      </p:sp>
      <p:sp>
        <p:nvSpPr>
          <p:cNvPr id="6" name="TextBox 5">
            <a:extLst>
              <a:ext uri="{FF2B5EF4-FFF2-40B4-BE49-F238E27FC236}">
                <a16:creationId xmlns:a16="http://schemas.microsoft.com/office/drawing/2014/main" xmlns="" id="{DECB5959-1E22-6F4A-9975-D87A77AB4183}"/>
              </a:ext>
            </a:extLst>
          </p:cNvPr>
          <p:cNvSpPr txBox="1"/>
          <p:nvPr/>
        </p:nvSpPr>
        <p:spPr>
          <a:xfrm>
            <a:off x="1968649" y="150607"/>
            <a:ext cx="7046259" cy="400110"/>
          </a:xfrm>
          <a:prstGeom prst="rect">
            <a:avLst/>
          </a:prstGeom>
          <a:noFill/>
        </p:spPr>
        <p:txBody>
          <a:bodyPr wrap="square" rtlCol="0">
            <a:spAutoFit/>
          </a:bodyPr>
          <a:lstStyle/>
          <a:p>
            <a:pPr algn="ctr"/>
            <a:r>
              <a:rPr lang="en-US" sz="2000" dirty="0"/>
              <a:t>JOBS TRENDS IN SERVICE INDUSTRY IN LAST 10 </a:t>
            </a:r>
            <a:r>
              <a:rPr lang="en-US" sz="2000" dirty="0" smtClean="0"/>
              <a:t>YEARS(U.S.A)</a:t>
            </a:r>
            <a:endParaRPr lang="en-US" sz="2000" dirty="0"/>
          </a:p>
        </p:txBody>
      </p:sp>
      <p:pic>
        <p:nvPicPr>
          <p:cNvPr id="8" name="Picture 7">
            <a:extLst>
              <a:ext uri="{FF2B5EF4-FFF2-40B4-BE49-F238E27FC236}">
                <a16:creationId xmlns:a16="http://schemas.microsoft.com/office/drawing/2014/main" xmlns="" id="{161E3B24-518F-E848-8ECE-11F9F3CB7E3E}"/>
              </a:ext>
            </a:extLst>
          </p:cNvPr>
          <p:cNvPicPr>
            <a:picLocks noChangeAspect="1"/>
          </p:cNvPicPr>
          <p:nvPr/>
        </p:nvPicPr>
        <p:blipFill rotWithShape="1">
          <a:blip r:embed="rId2"/>
          <a:srcRect b="2204"/>
          <a:stretch/>
        </p:blipFill>
        <p:spPr>
          <a:xfrm>
            <a:off x="928327" y="821167"/>
            <a:ext cx="8596668" cy="5638270"/>
          </a:xfrm>
          <a:prstGeom prst="rect">
            <a:avLst/>
          </a:prstGeom>
        </p:spPr>
      </p:pic>
      <p:sp>
        <p:nvSpPr>
          <p:cNvPr id="3" name="TextBox 2"/>
          <p:cNvSpPr txBox="1"/>
          <p:nvPr/>
        </p:nvSpPr>
        <p:spPr>
          <a:xfrm>
            <a:off x="9670211" y="5736566"/>
            <a:ext cx="2363638"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Jobs are in Thousands</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980444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CA" dirty="0"/>
              <a:t>Questions ?</a:t>
            </a:r>
          </a:p>
        </p:txBody>
      </p:sp>
    </p:spTree>
    <p:extLst>
      <p:ext uri="{BB962C8B-B14F-4D97-AF65-F5344CB8AC3E}">
        <p14:creationId xmlns:p14="http://schemas.microsoft.com/office/powerpoint/2010/main" val="2400678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609599"/>
            <a:ext cx="10403751" cy="8327924"/>
          </a:xfrm>
        </p:spPr>
        <p:txBody>
          <a:bodyPr>
            <a:normAutofit fontScale="90000"/>
          </a:bodyPr>
          <a:lstStyle/>
          <a:p>
            <a:r>
              <a:rPr lang="en-CA" sz="4400" u="sng" dirty="0"/>
              <a:t>Why look in to this? </a:t>
            </a:r>
            <a:r>
              <a:rPr lang="en-CA" dirty="0"/>
              <a:t/>
            </a:r>
            <a:br>
              <a:rPr lang="en-CA" dirty="0"/>
            </a:br>
            <a:r>
              <a:rPr lang="en-CA" dirty="0"/>
              <a:t/>
            </a:r>
            <a:br>
              <a:rPr lang="en-CA" dirty="0"/>
            </a:br>
            <a:r>
              <a:rPr lang="en-CA" dirty="0">
                <a:solidFill>
                  <a:schemeClr val="tx1">
                    <a:lumMod val="95000"/>
                  </a:schemeClr>
                </a:solidFill>
              </a:rPr>
              <a:t>With technology politics and cultural changes happening so fast visualizing where the job markets are going can help you focus your job search, find jobs more resilient to change and increase your chances of being hired.</a:t>
            </a:r>
            <a:r>
              <a:rPr lang="en-CA" dirty="0"/>
              <a:t/>
            </a:r>
            <a:br>
              <a:rPr lang="en-CA" dirty="0"/>
            </a:br>
            <a:r>
              <a:rPr lang="en-CA" dirty="0"/>
              <a:t/>
            </a:r>
            <a:br>
              <a:rPr lang="en-CA" dirty="0"/>
            </a:br>
            <a:r>
              <a:rPr lang="en-CA" dirty="0">
                <a:solidFill>
                  <a:schemeClr val="tx1">
                    <a:lumMod val="95000"/>
                  </a:schemeClr>
                </a:solidFill>
              </a:rPr>
              <a:t>It can help you define and explore different careers and training programs to ensure your success in the professional </a:t>
            </a:r>
            <a:r>
              <a:rPr lang="en-CA" dirty="0" smtClean="0">
                <a:solidFill>
                  <a:schemeClr val="tx1">
                    <a:lumMod val="95000"/>
                  </a:schemeClr>
                </a:solidFill>
              </a:rPr>
              <a:t>environment and long term employment.</a:t>
            </a:r>
            <a:r>
              <a:rPr lang="en-CA" dirty="0"/>
              <a:t/>
            </a:r>
            <a:br>
              <a:rPr lang="en-CA" dirty="0"/>
            </a:br>
            <a:r>
              <a:rPr lang="en-CA" dirty="0"/>
              <a:t/>
            </a:r>
            <a:br>
              <a:rPr lang="en-CA" dirty="0"/>
            </a:br>
            <a:r>
              <a:rPr lang="en-CA" dirty="0"/>
              <a:t/>
            </a:r>
            <a:br>
              <a:rPr lang="en-CA" dirty="0"/>
            </a:br>
            <a:r>
              <a:rPr lang="en-CA" dirty="0"/>
              <a:t/>
            </a:r>
            <a:br>
              <a:rPr lang="en-CA" dirty="0"/>
            </a:br>
            <a:r>
              <a:rPr lang="en-CA" dirty="0"/>
              <a:t/>
            </a:r>
            <a:br>
              <a:rPr lang="en-CA" dirty="0"/>
            </a:br>
            <a:r>
              <a:rPr lang="en-CA" dirty="0"/>
              <a:t/>
            </a:r>
            <a:br>
              <a:rPr lang="en-CA" dirty="0"/>
            </a:br>
            <a:r>
              <a:rPr lang="en-CA" dirty="0"/>
              <a:t/>
            </a:r>
            <a:br>
              <a:rPr lang="en-CA" dirty="0"/>
            </a:br>
            <a:r>
              <a:rPr lang="en-CA" dirty="0"/>
              <a:t/>
            </a:r>
            <a:br>
              <a:rPr lang="en-CA" dirty="0"/>
            </a:br>
            <a:r>
              <a:rPr lang="en-CA" dirty="0"/>
              <a:t/>
            </a:r>
            <a:br>
              <a:rPr lang="en-CA" dirty="0"/>
            </a:br>
            <a:r>
              <a:rPr lang="en-CA" dirty="0"/>
              <a:t/>
            </a:r>
            <a:br>
              <a:rPr lang="en-CA" dirty="0"/>
            </a:br>
            <a:endParaRPr lang="en-CA" dirty="0"/>
          </a:p>
        </p:txBody>
      </p:sp>
    </p:spTree>
    <p:extLst>
      <p:ext uri="{BB962C8B-B14F-4D97-AF65-F5344CB8AC3E}">
        <p14:creationId xmlns:p14="http://schemas.microsoft.com/office/powerpoint/2010/main" val="3608044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780C76-8E95-42F7-93EE-A347050BA88A}"/>
              </a:ext>
            </a:extLst>
          </p:cNvPr>
          <p:cNvSpPr>
            <a:spLocks noGrp="1"/>
          </p:cNvSpPr>
          <p:nvPr>
            <p:ph type="title"/>
          </p:nvPr>
        </p:nvSpPr>
        <p:spPr/>
        <p:txBody>
          <a:bodyPr>
            <a:normAutofit fontScale="90000"/>
          </a:bodyPr>
          <a:lstStyle/>
          <a:p>
            <a:r>
              <a:rPr lang="en-CA" sz="4400" u="sng" dirty="0"/>
              <a:t>We Ask Ourselves:</a:t>
            </a:r>
            <a:r>
              <a:rPr lang="en-CA" dirty="0"/>
              <a:t/>
            </a:r>
            <a:br>
              <a:rPr lang="en-CA" dirty="0"/>
            </a:br>
            <a:r>
              <a:rPr lang="en-CA" dirty="0"/>
              <a:t/>
            </a:r>
            <a:br>
              <a:rPr lang="en-CA" dirty="0"/>
            </a:br>
            <a:r>
              <a:rPr lang="en-CA" dirty="0">
                <a:solidFill>
                  <a:schemeClr val="tx1">
                    <a:lumMod val="95000"/>
                  </a:schemeClr>
                </a:solidFill>
              </a:rPr>
              <a:t>Which job groups have had an increase in employment numbers and which have decreased?</a:t>
            </a:r>
            <a:br>
              <a:rPr lang="en-CA" dirty="0">
                <a:solidFill>
                  <a:schemeClr val="tx1">
                    <a:lumMod val="95000"/>
                  </a:schemeClr>
                </a:solidFill>
              </a:rPr>
            </a:br>
            <a:r>
              <a:rPr lang="en-CA" dirty="0"/>
              <a:t/>
            </a:r>
            <a:br>
              <a:rPr lang="en-CA" dirty="0"/>
            </a:br>
            <a:r>
              <a:rPr lang="en-CA" dirty="0">
                <a:solidFill>
                  <a:schemeClr val="tx1">
                    <a:lumMod val="95000"/>
                  </a:schemeClr>
                </a:solidFill>
              </a:rPr>
              <a:t>Which particular jobs have seen faster rise, and which jobs are declining at fast pace?</a:t>
            </a:r>
            <a:br>
              <a:rPr lang="en-CA" dirty="0">
                <a:solidFill>
                  <a:schemeClr val="tx1">
                    <a:lumMod val="95000"/>
                  </a:schemeClr>
                </a:solidFill>
              </a:rPr>
            </a:br>
            <a:r>
              <a:rPr lang="en-CA" dirty="0">
                <a:solidFill>
                  <a:schemeClr val="tx1">
                    <a:lumMod val="95000"/>
                  </a:schemeClr>
                </a:solidFill>
              </a:rPr>
              <a:t/>
            </a:r>
            <a:br>
              <a:rPr lang="en-CA" dirty="0">
                <a:solidFill>
                  <a:schemeClr val="tx1">
                    <a:lumMod val="95000"/>
                  </a:schemeClr>
                </a:solidFill>
              </a:rPr>
            </a:br>
            <a:r>
              <a:rPr lang="en-CA" dirty="0">
                <a:solidFill>
                  <a:schemeClr val="tx1">
                    <a:lumMod val="95000"/>
                  </a:schemeClr>
                </a:solidFill>
              </a:rPr>
              <a:t>What would things look like in a few more </a:t>
            </a:r>
            <a:r>
              <a:rPr lang="en-CA" dirty="0" smtClean="0">
                <a:solidFill>
                  <a:schemeClr val="tx1">
                    <a:lumMod val="95000"/>
                  </a:schemeClr>
                </a:solidFill>
              </a:rPr>
              <a:t>years and perhaps know why?</a:t>
            </a:r>
            <a:endParaRPr lang="en-CA" dirty="0">
              <a:solidFill>
                <a:schemeClr val="tx1">
                  <a:lumMod val="95000"/>
                </a:schemeClr>
              </a:solidFill>
            </a:endParaRPr>
          </a:p>
        </p:txBody>
      </p:sp>
    </p:spTree>
    <p:extLst>
      <p:ext uri="{BB962C8B-B14F-4D97-AF65-F5344CB8AC3E}">
        <p14:creationId xmlns:p14="http://schemas.microsoft.com/office/powerpoint/2010/main" val="2683493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BDFC70-133F-4D2B-9F42-3EEEDFE8421F}"/>
              </a:ext>
            </a:extLst>
          </p:cNvPr>
          <p:cNvSpPr>
            <a:spLocks noGrp="1"/>
          </p:cNvSpPr>
          <p:nvPr>
            <p:ph type="title"/>
          </p:nvPr>
        </p:nvSpPr>
        <p:spPr>
          <a:xfrm>
            <a:off x="677334" y="609599"/>
            <a:ext cx="9708612" cy="5600701"/>
          </a:xfrm>
        </p:spPr>
        <p:txBody>
          <a:bodyPr>
            <a:normAutofit fontScale="90000"/>
          </a:bodyPr>
          <a:lstStyle/>
          <a:p>
            <a:r>
              <a:rPr lang="en-CA" u="sng" dirty="0"/>
              <a:t>How Did It Go?</a:t>
            </a:r>
            <a:br>
              <a:rPr lang="en-CA" u="sng" dirty="0"/>
            </a:br>
            <a:r>
              <a:rPr lang="en-CA" u="sng" dirty="0"/>
              <a:t/>
            </a:r>
            <a:br>
              <a:rPr lang="en-CA" u="sng" dirty="0"/>
            </a:br>
            <a:r>
              <a:rPr lang="en-CA" dirty="0">
                <a:solidFill>
                  <a:schemeClr val="tx1">
                    <a:lumMod val="95000"/>
                  </a:schemeClr>
                </a:solidFill>
              </a:rPr>
              <a:t>In general, we found answers to our questions based on household survey conducted by Bureau of Labour Statistics.(U.S. Department of labor)</a:t>
            </a:r>
            <a:r>
              <a:rPr lang="en-CA" dirty="0"/>
              <a:t/>
            </a:r>
            <a:br>
              <a:rPr lang="en-CA" dirty="0"/>
            </a:br>
            <a:r>
              <a:rPr lang="en-CA" dirty="0"/>
              <a:t/>
            </a:r>
            <a:br>
              <a:rPr lang="en-CA" dirty="0"/>
            </a:br>
            <a:r>
              <a:rPr lang="en-CA" dirty="0"/>
              <a:t>* </a:t>
            </a:r>
            <a:r>
              <a:rPr lang="en-CA" dirty="0">
                <a:solidFill>
                  <a:schemeClr val="tx1">
                    <a:lumMod val="95000"/>
                  </a:schemeClr>
                </a:solidFill>
              </a:rPr>
              <a:t>Some limitations to our data set: illegal workers,</a:t>
            </a:r>
            <a:br>
              <a:rPr lang="en-CA" dirty="0">
                <a:solidFill>
                  <a:schemeClr val="tx1">
                    <a:lumMod val="95000"/>
                  </a:schemeClr>
                </a:solidFill>
              </a:rPr>
            </a:br>
            <a:r>
              <a:rPr lang="en-CA" dirty="0">
                <a:solidFill>
                  <a:schemeClr val="tx1">
                    <a:lumMod val="95000"/>
                  </a:schemeClr>
                </a:solidFill>
              </a:rPr>
              <a:t>  job popularity.</a:t>
            </a:r>
            <a:br>
              <a:rPr lang="en-CA" dirty="0">
                <a:solidFill>
                  <a:schemeClr val="tx1">
                    <a:lumMod val="95000"/>
                  </a:schemeClr>
                </a:solidFill>
              </a:rPr>
            </a:br>
            <a:r>
              <a:rPr lang="en-CA" dirty="0">
                <a:solidFill>
                  <a:schemeClr val="tx1">
                    <a:lumMod val="95000"/>
                  </a:schemeClr>
                </a:solidFill>
              </a:rPr>
              <a:t/>
            </a:r>
            <a:br>
              <a:rPr lang="en-CA" dirty="0">
                <a:solidFill>
                  <a:schemeClr val="tx1">
                    <a:lumMod val="95000"/>
                  </a:schemeClr>
                </a:solidFill>
              </a:rPr>
            </a:br>
            <a:r>
              <a:rPr lang="en-CA" dirty="0"/>
              <a:t>*</a:t>
            </a:r>
            <a:r>
              <a:rPr lang="en-CA" dirty="0">
                <a:solidFill>
                  <a:schemeClr val="tx1">
                    <a:lumMod val="95000"/>
                  </a:schemeClr>
                </a:solidFill>
              </a:rPr>
              <a:t> Our data is influenced by population growth.</a:t>
            </a:r>
            <a:r>
              <a:rPr lang="en-CA" dirty="0"/>
              <a:t/>
            </a:r>
            <a:br>
              <a:rPr lang="en-CA" dirty="0"/>
            </a:br>
            <a:r>
              <a:rPr lang="en-CA" dirty="0"/>
              <a:t/>
            </a:r>
            <a:br>
              <a:rPr lang="en-CA" dirty="0"/>
            </a:br>
            <a:r>
              <a:rPr lang="en-CA" dirty="0"/>
              <a:t> </a:t>
            </a:r>
            <a:r>
              <a:rPr lang="en-CA" u="sng" dirty="0"/>
              <a:t/>
            </a:r>
            <a:br>
              <a:rPr lang="en-CA" u="sng" dirty="0"/>
            </a:br>
            <a:endParaRPr lang="en-CA" u="sng" dirty="0"/>
          </a:p>
        </p:txBody>
      </p:sp>
    </p:spTree>
    <p:extLst>
      <p:ext uri="{BB962C8B-B14F-4D97-AF65-F5344CB8AC3E}">
        <p14:creationId xmlns:p14="http://schemas.microsoft.com/office/powerpoint/2010/main" val="1022253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2135" y="0"/>
            <a:ext cx="10827730" cy="6473592"/>
          </a:xfrm>
        </p:spPr>
        <p:txBody>
          <a:bodyPr>
            <a:normAutofit fontScale="90000"/>
          </a:bodyPr>
          <a:lstStyle/>
          <a:p>
            <a:r>
              <a:rPr lang="en-CA" dirty="0"/>
              <a:t>Data:</a:t>
            </a:r>
            <a:br>
              <a:rPr lang="en-CA" dirty="0"/>
            </a:br>
            <a:r>
              <a:rPr lang="en-CA" dirty="0"/>
              <a:t/>
            </a:r>
            <a:br>
              <a:rPr lang="en-CA" dirty="0"/>
            </a:br>
            <a:r>
              <a:rPr lang="en-CA" sz="2800" dirty="0"/>
              <a:t>- </a:t>
            </a:r>
            <a:r>
              <a:rPr lang="en-CA" sz="2800" dirty="0">
                <a:solidFill>
                  <a:schemeClr val="tx1"/>
                </a:solidFill>
              </a:rPr>
              <a:t>Acquired API for Bureau of Labour Statistics</a:t>
            </a:r>
            <a:br>
              <a:rPr lang="en-CA" sz="2800" dirty="0">
                <a:solidFill>
                  <a:schemeClr val="tx1"/>
                </a:solidFill>
              </a:rPr>
            </a:br>
            <a:r>
              <a:rPr lang="en-CA" sz="2800" dirty="0">
                <a:solidFill>
                  <a:schemeClr val="tx1"/>
                </a:solidFill>
              </a:rPr>
              <a:t/>
            </a:r>
            <a:br>
              <a:rPr lang="en-CA" sz="2800" dirty="0">
                <a:solidFill>
                  <a:schemeClr val="tx1"/>
                </a:solidFill>
              </a:rPr>
            </a:br>
            <a:r>
              <a:rPr lang="en-CA" sz="2800" dirty="0"/>
              <a:t>- </a:t>
            </a:r>
            <a:r>
              <a:rPr lang="en-CA" sz="2800" dirty="0">
                <a:solidFill>
                  <a:schemeClr val="tx1"/>
                </a:solidFill>
              </a:rPr>
              <a:t>Data was found in xlsx form, containing info on major</a:t>
            </a:r>
            <a:br>
              <a:rPr lang="en-CA" sz="2800" dirty="0">
                <a:solidFill>
                  <a:schemeClr val="tx1"/>
                </a:solidFill>
              </a:rPr>
            </a:br>
            <a:r>
              <a:rPr lang="en-CA" sz="2800" dirty="0">
                <a:solidFill>
                  <a:schemeClr val="tx1"/>
                </a:solidFill>
              </a:rPr>
              <a:t>  job groups, detailed jobs,  sorted by year(2013-2017),</a:t>
            </a:r>
            <a:br>
              <a:rPr lang="en-CA" sz="2800" dirty="0">
                <a:solidFill>
                  <a:schemeClr val="tx1"/>
                </a:solidFill>
              </a:rPr>
            </a:br>
            <a:r>
              <a:rPr lang="en-CA" sz="2800" dirty="0">
                <a:solidFill>
                  <a:schemeClr val="tx1"/>
                </a:solidFill>
              </a:rPr>
              <a:t>  employment total(# dis. In thousands).</a:t>
            </a:r>
            <a:br>
              <a:rPr lang="en-CA" sz="2800" dirty="0">
                <a:solidFill>
                  <a:schemeClr val="tx1"/>
                </a:solidFill>
              </a:rPr>
            </a:br>
            <a:r>
              <a:rPr lang="en-CA" sz="2800" dirty="0"/>
              <a:t/>
            </a:r>
            <a:br>
              <a:rPr lang="en-CA" sz="2800" dirty="0"/>
            </a:br>
            <a:r>
              <a:rPr lang="en-CA" sz="2800" dirty="0"/>
              <a:t>- </a:t>
            </a:r>
            <a:r>
              <a:rPr lang="en-CA" sz="2800" dirty="0">
                <a:solidFill>
                  <a:schemeClr val="tx1"/>
                </a:solidFill>
              </a:rPr>
              <a:t>From this dataset, we were able to display job trends</a:t>
            </a:r>
            <a:br>
              <a:rPr lang="en-CA" sz="2800" dirty="0">
                <a:solidFill>
                  <a:schemeClr val="tx1"/>
                </a:solidFill>
              </a:rPr>
            </a:br>
            <a:r>
              <a:rPr lang="en-CA" sz="2800" dirty="0">
                <a:solidFill>
                  <a:schemeClr val="tx1"/>
                </a:solidFill>
              </a:rPr>
              <a:t>  and change over the years for groups and specific</a:t>
            </a:r>
            <a:br>
              <a:rPr lang="en-CA" sz="2800" dirty="0">
                <a:solidFill>
                  <a:schemeClr val="tx1"/>
                </a:solidFill>
              </a:rPr>
            </a:br>
            <a:r>
              <a:rPr lang="en-CA" sz="2800" dirty="0">
                <a:solidFill>
                  <a:schemeClr val="tx1"/>
                </a:solidFill>
              </a:rPr>
              <a:t>  years.</a:t>
            </a:r>
            <a:r>
              <a:rPr lang="en-CA" sz="2800" dirty="0"/>
              <a:t> </a:t>
            </a:r>
            <a:br>
              <a:rPr lang="en-CA" sz="2800" dirty="0"/>
            </a:br>
            <a:r>
              <a:rPr lang="en-CA" sz="2800" dirty="0"/>
              <a:t/>
            </a:r>
            <a:br>
              <a:rPr lang="en-CA" sz="2800" dirty="0"/>
            </a:br>
            <a:r>
              <a:rPr lang="en-CA" sz="2800" dirty="0"/>
              <a:t>-</a:t>
            </a:r>
            <a:r>
              <a:rPr lang="en-CA" sz="2800" dirty="0">
                <a:solidFill>
                  <a:schemeClr val="tx1"/>
                </a:solidFill>
              </a:rPr>
              <a:t>Data is not biased; includes agriculture, self employed</a:t>
            </a:r>
            <a:br>
              <a:rPr lang="en-CA" sz="2800" dirty="0">
                <a:solidFill>
                  <a:schemeClr val="tx1"/>
                </a:solidFill>
              </a:rPr>
            </a:br>
            <a:r>
              <a:rPr lang="en-CA" sz="2800" dirty="0">
                <a:solidFill>
                  <a:schemeClr val="tx1"/>
                </a:solidFill>
              </a:rPr>
              <a:t> (unincorporated), unpaid family workers and private</a:t>
            </a:r>
            <a:br>
              <a:rPr lang="en-CA" sz="2800" dirty="0">
                <a:solidFill>
                  <a:schemeClr val="tx1"/>
                </a:solidFill>
              </a:rPr>
            </a:br>
            <a:r>
              <a:rPr lang="en-CA" sz="2800" dirty="0">
                <a:solidFill>
                  <a:schemeClr val="tx1"/>
                </a:solidFill>
              </a:rPr>
              <a:t> household workers among the employed.</a:t>
            </a:r>
            <a:endParaRPr lang="en-CA" sz="2800" dirty="0"/>
          </a:p>
        </p:txBody>
      </p:sp>
    </p:spTree>
    <p:extLst>
      <p:ext uri="{BB962C8B-B14F-4D97-AF65-F5344CB8AC3E}">
        <p14:creationId xmlns:p14="http://schemas.microsoft.com/office/powerpoint/2010/main" val="1603341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sz="half" idx="2"/>
          </p:nvPr>
        </p:nvSpPr>
        <p:spPr>
          <a:xfrm>
            <a:off x="677334" y="1900769"/>
            <a:ext cx="9495366" cy="3680881"/>
          </a:xfrm>
        </p:spPr>
        <p:txBody>
          <a:bodyPr>
            <a:normAutofit lnSpcReduction="10000"/>
          </a:bodyPr>
          <a:lstStyle/>
          <a:p>
            <a:pPr marL="285750" indent="-285750">
              <a:buFont typeface="Arial" panose="020B0604020202020204" pitchFamily="34" charset="0"/>
              <a:buChar char="•"/>
            </a:pPr>
            <a:r>
              <a:rPr lang="en-CA" sz="3200" dirty="0"/>
              <a:t>First Attempt: Using Json to get annual total employment amount by industry from 2008-2017</a:t>
            </a:r>
          </a:p>
          <a:p>
            <a:pPr marL="285750" indent="-285750">
              <a:buFont typeface="Arial" panose="020B0604020202020204" pitchFamily="34" charset="0"/>
              <a:buChar char="•"/>
            </a:pPr>
            <a:r>
              <a:rPr lang="en-CA" sz="3200" dirty="0"/>
              <a:t>Second Attempt: Annual total employment amount by Occupation from 2013-2017</a:t>
            </a:r>
          </a:p>
          <a:p>
            <a:pPr marL="285750" indent="-285750">
              <a:buFont typeface="Arial" panose="020B0604020202020204" pitchFamily="34" charset="0"/>
              <a:buChar char="•"/>
            </a:pPr>
            <a:r>
              <a:rPr lang="en-CA" sz="3200" dirty="0"/>
              <a:t>Understand data – Create the </a:t>
            </a:r>
            <a:r>
              <a:rPr lang="en-CA" sz="3200" dirty="0" err="1"/>
              <a:t>DataFrame</a:t>
            </a:r>
            <a:r>
              <a:rPr lang="en-CA" sz="3200" dirty="0"/>
              <a:t> – Massage Data</a:t>
            </a:r>
          </a:p>
          <a:p>
            <a:pPr marL="285750" indent="-285750">
              <a:buFont typeface="Arial" panose="020B0604020202020204" pitchFamily="34" charset="0"/>
              <a:buChar char="•"/>
            </a:pPr>
            <a:r>
              <a:rPr lang="en-CA" sz="3200" dirty="0" err="1"/>
              <a:t>Jupyter</a:t>
            </a:r>
            <a:r>
              <a:rPr lang="en-CA" sz="3200" dirty="0"/>
              <a:t> Notebook Demo</a:t>
            </a:r>
          </a:p>
        </p:txBody>
      </p:sp>
      <p:sp>
        <p:nvSpPr>
          <p:cNvPr id="7" name="Título 4">
            <a:extLst>
              <a:ext uri="{FF2B5EF4-FFF2-40B4-BE49-F238E27FC236}">
                <a16:creationId xmlns:a16="http://schemas.microsoft.com/office/drawing/2014/main" xmlns="" id="{0D46F553-4477-457E-A2CB-17EE978DE536}"/>
              </a:ext>
            </a:extLst>
          </p:cNvPr>
          <p:cNvSpPr txBox="1">
            <a:spLocks/>
          </p:cNvSpPr>
          <p:nvPr/>
        </p:nvSpPr>
        <p:spPr>
          <a:xfrm>
            <a:off x="677334" y="609600"/>
            <a:ext cx="8596668" cy="100965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Data Clean-up and Exploration</a:t>
            </a:r>
          </a:p>
        </p:txBody>
      </p:sp>
    </p:spTree>
    <p:extLst>
      <p:ext uri="{BB962C8B-B14F-4D97-AF65-F5344CB8AC3E}">
        <p14:creationId xmlns:p14="http://schemas.microsoft.com/office/powerpoint/2010/main" val="438331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428669"/>
            <a:ext cx="8854855" cy="5959596"/>
          </a:xfrm>
        </p:spPr>
      </p:pic>
    </p:spTree>
    <p:extLst>
      <p:ext uri="{BB962C8B-B14F-4D97-AF65-F5344CB8AC3E}">
        <p14:creationId xmlns:p14="http://schemas.microsoft.com/office/powerpoint/2010/main" val="4123973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797666" y="2924175"/>
            <a:ext cx="8596668" cy="1009650"/>
          </a:xfrm>
        </p:spPr>
        <p:txBody>
          <a:bodyPr/>
          <a:lstStyle/>
          <a:p>
            <a:pPr algn="ctr"/>
            <a:r>
              <a:rPr lang="en-CA" dirty="0"/>
              <a:t>Data Analysis and Discussion</a:t>
            </a:r>
          </a:p>
        </p:txBody>
      </p:sp>
    </p:spTree>
    <p:extLst>
      <p:ext uri="{BB962C8B-B14F-4D97-AF65-F5344CB8AC3E}">
        <p14:creationId xmlns:p14="http://schemas.microsoft.com/office/powerpoint/2010/main" val="1648020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36888EF-0506-40B7-8E70-A705C0B8ECA2}"/>
              </a:ext>
            </a:extLst>
          </p:cNvPr>
          <p:cNvSpPr/>
          <p:nvPr/>
        </p:nvSpPr>
        <p:spPr>
          <a:xfrm>
            <a:off x="8644558" y="1505314"/>
            <a:ext cx="934871" cy="523220"/>
          </a:xfrm>
          <a:prstGeom prst="rect">
            <a:avLst/>
          </a:prstGeom>
        </p:spPr>
        <p:txBody>
          <a:bodyPr wrap="none">
            <a:spAutoFit/>
          </a:bodyPr>
          <a:lstStyle/>
          <a:p>
            <a:r>
              <a:rPr lang="en-CA" sz="2800" dirty="0">
                <a:solidFill>
                  <a:schemeClr val="accent1"/>
                </a:solidFill>
              </a:rPr>
              <a:t>2017</a:t>
            </a:r>
          </a:p>
        </p:txBody>
      </p:sp>
      <p:sp>
        <p:nvSpPr>
          <p:cNvPr id="3" name="Rectangle 2">
            <a:extLst>
              <a:ext uri="{FF2B5EF4-FFF2-40B4-BE49-F238E27FC236}">
                <a16:creationId xmlns:a16="http://schemas.microsoft.com/office/drawing/2014/main" xmlns="" id="{B6374E48-E776-48BE-9253-34CDE8883881}"/>
              </a:ext>
            </a:extLst>
          </p:cNvPr>
          <p:cNvSpPr/>
          <p:nvPr/>
        </p:nvSpPr>
        <p:spPr>
          <a:xfrm>
            <a:off x="2691626" y="1505314"/>
            <a:ext cx="934871" cy="523220"/>
          </a:xfrm>
          <a:prstGeom prst="rect">
            <a:avLst/>
          </a:prstGeom>
        </p:spPr>
        <p:txBody>
          <a:bodyPr wrap="none">
            <a:spAutoFit/>
          </a:bodyPr>
          <a:lstStyle/>
          <a:p>
            <a:r>
              <a:rPr lang="en-CA" sz="2800" dirty="0">
                <a:solidFill>
                  <a:schemeClr val="accent1"/>
                </a:solidFill>
              </a:rPr>
              <a:t>2013</a:t>
            </a:r>
          </a:p>
        </p:txBody>
      </p:sp>
      <p:sp>
        <p:nvSpPr>
          <p:cNvPr id="4" name="Rectangle 3">
            <a:extLst>
              <a:ext uri="{FF2B5EF4-FFF2-40B4-BE49-F238E27FC236}">
                <a16:creationId xmlns:a16="http://schemas.microsoft.com/office/drawing/2014/main" xmlns="" id="{B079FF0A-B0F1-4DC9-B9A0-245716675D4B}"/>
              </a:ext>
            </a:extLst>
          </p:cNvPr>
          <p:cNvSpPr/>
          <p:nvPr/>
        </p:nvSpPr>
        <p:spPr>
          <a:xfrm>
            <a:off x="4143426" y="354633"/>
            <a:ext cx="3919663" cy="1384995"/>
          </a:xfrm>
          <a:prstGeom prst="rect">
            <a:avLst/>
          </a:prstGeom>
        </p:spPr>
        <p:txBody>
          <a:bodyPr wrap="none">
            <a:spAutoFit/>
          </a:bodyPr>
          <a:lstStyle/>
          <a:p>
            <a:pPr algn="ctr"/>
            <a:r>
              <a:rPr lang="en-CA" sz="2800" dirty="0">
                <a:solidFill>
                  <a:schemeClr val="accent1"/>
                </a:solidFill>
              </a:rPr>
              <a:t>Worst Major </a:t>
            </a:r>
            <a:r>
              <a:rPr lang="en-CA" sz="2800" dirty="0" smtClean="0">
                <a:solidFill>
                  <a:schemeClr val="accent1"/>
                </a:solidFill>
              </a:rPr>
              <a:t>US</a:t>
            </a:r>
            <a:endParaRPr lang="en-CA" sz="2800" dirty="0">
              <a:solidFill>
                <a:schemeClr val="accent1"/>
              </a:solidFill>
            </a:endParaRPr>
          </a:p>
          <a:p>
            <a:pPr algn="ctr"/>
            <a:r>
              <a:rPr lang="en-CA" sz="2800" dirty="0">
                <a:solidFill>
                  <a:schemeClr val="accent1"/>
                </a:solidFill>
              </a:rPr>
              <a:t>Job Groups in Decline</a:t>
            </a:r>
          </a:p>
          <a:p>
            <a:endParaRPr lang="en-CA" sz="2800" dirty="0">
              <a:solidFill>
                <a:schemeClr val="accent1"/>
              </a:solidFill>
            </a:endParaRPr>
          </a:p>
        </p:txBody>
      </p:sp>
      <p:pic>
        <p:nvPicPr>
          <p:cNvPr id="11" name="Picture 10">
            <a:extLst>
              <a:ext uri="{FF2B5EF4-FFF2-40B4-BE49-F238E27FC236}">
                <a16:creationId xmlns:a16="http://schemas.microsoft.com/office/drawing/2014/main" xmlns="" id="{B5AC2CF1-E996-4E07-9260-53737D13F0D7}"/>
              </a:ext>
            </a:extLst>
          </p:cNvPr>
          <p:cNvPicPr>
            <a:picLocks noChangeAspect="1"/>
          </p:cNvPicPr>
          <p:nvPr/>
        </p:nvPicPr>
        <p:blipFill>
          <a:blip r:embed="rId2"/>
          <a:stretch>
            <a:fillRect/>
          </a:stretch>
        </p:blipFill>
        <p:spPr>
          <a:xfrm>
            <a:off x="333204" y="2031272"/>
            <a:ext cx="5651717" cy="2860042"/>
          </a:xfrm>
          <a:prstGeom prst="rect">
            <a:avLst/>
          </a:prstGeom>
        </p:spPr>
      </p:pic>
      <p:pic>
        <p:nvPicPr>
          <p:cNvPr id="13" name="Picture 12">
            <a:extLst>
              <a:ext uri="{FF2B5EF4-FFF2-40B4-BE49-F238E27FC236}">
                <a16:creationId xmlns:a16="http://schemas.microsoft.com/office/drawing/2014/main" xmlns="" id="{5F819698-5723-4A5E-890B-3198FD0B58E3}"/>
              </a:ext>
            </a:extLst>
          </p:cNvPr>
          <p:cNvPicPr>
            <a:picLocks noChangeAspect="1"/>
          </p:cNvPicPr>
          <p:nvPr/>
        </p:nvPicPr>
        <p:blipFill>
          <a:blip r:embed="rId3"/>
          <a:stretch>
            <a:fillRect/>
          </a:stretch>
        </p:blipFill>
        <p:spPr>
          <a:xfrm>
            <a:off x="6218473" y="2028534"/>
            <a:ext cx="5640323" cy="2860042"/>
          </a:xfrm>
          <a:prstGeom prst="rect">
            <a:avLst/>
          </a:prstGeom>
        </p:spPr>
      </p:pic>
    </p:spTree>
    <p:extLst>
      <p:ext uri="{BB962C8B-B14F-4D97-AF65-F5344CB8AC3E}">
        <p14:creationId xmlns:p14="http://schemas.microsoft.com/office/powerpoint/2010/main" val="1889022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993</TotalTime>
  <Words>136</Words>
  <Application>Microsoft Office PowerPoint</Application>
  <PresentationFormat>Widescreen</PresentationFormat>
  <Paragraphs>37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Faceta</vt:lpstr>
      <vt:lpstr>2 Cents For US Job Seekers</vt:lpstr>
      <vt:lpstr>Why look in to this?   With technology politics and cultural changes happening so fast visualizing where the job markets are going can help you focus your job search, find jobs more resilient to change and increase your chances of being hired.  It can help you define and explore different careers and training programs to ensure your success in the professional environment and long term employment.          </vt:lpstr>
      <vt:lpstr>We Ask Ourselves:  Which job groups have had an increase in employment numbers and which have decreased?  Which particular jobs have seen faster rise, and which jobs are declining at fast pace?  What would things look like in a few more years and perhaps know why?</vt:lpstr>
      <vt:lpstr>How Did It Go?  In general, we found answers to our questions based on household survey conducted by Bureau of Labour Statistics.(U.S. Department of labor)  * Some limitations to our data set: illegal workers,   job popularity.  * Our data is influenced by population growth.    </vt:lpstr>
      <vt:lpstr>Data:  - Acquired API for Bureau of Labour Statistics  - Data was found in xlsx form, containing info on major   job groups, detailed jobs,  sorted by year(2013-2017),   employment total(# dis. In thousands).  - From this dataset, we were able to display job trends   and change over the years for groups and specific   years.   -Data is not biased; includes agriculture, self employed  (unincorporated), unpaid family workers and private  household workers among the employed.</vt:lpstr>
      <vt:lpstr>PowerPoint Presentation</vt:lpstr>
      <vt:lpstr>PowerPoint Presentation</vt:lpstr>
      <vt:lpstr>Data Analysis and Discussion</vt:lpstr>
      <vt:lpstr>PowerPoint Presentation</vt:lpstr>
      <vt:lpstr>PowerPoint Presentation</vt:lpstr>
      <vt:lpstr>PowerPoint Presentation</vt:lpstr>
      <vt:lpstr>PowerPoint Presentation</vt:lpstr>
      <vt:lpstr>  </vt:lpstr>
      <vt:lpstr>Post Mortem: - We were trying to figure out the reasons why there is    decline in specific jobs, and vice versa. And we attempted    it with one example.  - If we look at the bar chart, it shows a very little to no    change in the total number of employment within each job    sector. - There is huge increase in the healthcare sector, but there is   a dip in Financial industry. - According to our projection and data extracted from   different industries, there is a high chance to see a crash in   financial industry as all the jobs are being taken over by the   automation. For example: bank tellers are being   replaced by Automated Teller Machines.  </vt:lpstr>
      <vt:lpstr>      </vt:lpstr>
      <vt:lpstr>Questions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impact on job markets</dc:title>
  <dc:creator>La Casa</dc:creator>
  <cp:lastModifiedBy>Ji, Addison ZC01</cp:lastModifiedBy>
  <cp:revision>38</cp:revision>
  <dcterms:created xsi:type="dcterms:W3CDTF">2019-03-09T18:32:08Z</dcterms:created>
  <dcterms:modified xsi:type="dcterms:W3CDTF">2019-03-14T00:40:18Z</dcterms:modified>
</cp:coreProperties>
</file>