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3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4BE1BA5-9B6E-4ED4-8512-456BE649D26D}"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B5A6-94E7-4AFF-8622-DA46CF8836A5}"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BE1BA5-9B6E-4ED4-8512-456BE649D26D}"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102933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BE1BA5-9B6E-4ED4-8512-456BE649D26D}"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9654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BE1BA5-9B6E-4ED4-8512-456BE649D26D}"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18080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4BE1BA5-9B6E-4ED4-8512-456BE649D26D}"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B5A6-94E7-4AFF-8622-DA46CF8836A5}"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9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4BE1BA5-9B6E-4ED4-8512-456BE649D26D}"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40044265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4BE1BA5-9B6E-4ED4-8512-456BE649D26D}"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35454169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4BE1BA5-9B6E-4ED4-8512-456BE649D26D}"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325109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BE1BA5-9B6E-4ED4-8512-456BE649D26D}" type="datetimeFigureOut">
              <a:rPr lang="en-US" smtClean="0"/>
              <a:t>11/18/2020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48330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BE1BA5-9B6E-4ED4-8512-456BE649D26D}" type="datetimeFigureOut">
              <a:rPr lang="en-US" smtClean="0"/>
              <a:t>11/18/2020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5BB5A6-94E7-4AFF-8622-DA46CF8836A5}" type="slidenum">
              <a:rPr lang="en-US" smtClean="0"/>
              <a:t>‹Nº›</a:t>
            </a:fld>
            <a:endParaRPr lang="en-US"/>
          </a:p>
        </p:txBody>
      </p:sp>
    </p:spTree>
    <p:extLst>
      <p:ext uri="{BB962C8B-B14F-4D97-AF65-F5344CB8AC3E}">
        <p14:creationId xmlns:p14="http://schemas.microsoft.com/office/powerpoint/2010/main" val="31285730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4BE1BA5-9B6E-4ED4-8512-456BE649D26D}"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B5A6-94E7-4AFF-8622-DA46CF8836A5}" type="slidenum">
              <a:rPr lang="en-US" smtClean="0"/>
              <a:t>‹Nº›</a:t>
            </a:fld>
            <a:endParaRPr lang="en-US"/>
          </a:p>
        </p:txBody>
      </p:sp>
    </p:spTree>
    <p:extLst>
      <p:ext uri="{BB962C8B-B14F-4D97-AF65-F5344CB8AC3E}">
        <p14:creationId xmlns:p14="http://schemas.microsoft.com/office/powerpoint/2010/main" val="151942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BE1BA5-9B6E-4ED4-8512-456BE649D26D}" type="datetimeFigureOut">
              <a:rPr lang="en-US" smtClean="0"/>
              <a:t>11/18/2020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5BB5A6-94E7-4AFF-8622-DA46CF8836A5}"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91125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nfow.wordpress.com/2013/02/11/gof-patrones-de-diseno-iii-abstract-factory/" TargetMode="External"/><Relationship Id="rId2" Type="http://schemas.openxmlformats.org/officeDocument/2006/relationships/hyperlink" Target="https://informaticapc.com/patrones-de-diseno/abstract-factory.php" TargetMode="External"/><Relationship Id="rId1" Type="http://schemas.openxmlformats.org/officeDocument/2006/relationships/slideLayout" Target="../slideLayouts/slideLayout2.xml"/><Relationship Id="rId4" Type="http://schemas.openxmlformats.org/officeDocument/2006/relationships/hyperlink" Target="https://refactoring.guru/es/design-patterns/abstract-fac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60119" y="1216152"/>
            <a:ext cx="10058400" cy="2807208"/>
          </a:xfrm>
        </p:spPr>
        <p:txBody>
          <a:bodyPr>
            <a:normAutofit fontScale="90000"/>
          </a:bodyPr>
          <a:lstStyle/>
          <a:p>
            <a:pPr algn="ctr"/>
            <a:r>
              <a:rPr lang="es-EC" sz="4400" b="1" dirty="0" smtClean="0"/>
              <a:t>Abstract </a:t>
            </a:r>
            <a:r>
              <a:rPr lang="es-EC" sz="4400" b="1" dirty="0"/>
              <a:t>Factory</a:t>
            </a:r>
            <a:r>
              <a:rPr lang="es-EC" sz="4000" b="1" dirty="0" smtClean="0"/>
              <a:t/>
            </a:r>
            <a:br>
              <a:rPr lang="es-EC" sz="4000" b="1" dirty="0" smtClean="0"/>
            </a:br>
            <a:r>
              <a:rPr lang="es-EC" sz="2800" dirty="0"/>
              <a:t/>
            </a:r>
            <a:br>
              <a:rPr lang="es-EC" sz="2800" dirty="0"/>
            </a:br>
            <a:r>
              <a:rPr lang="es-EC" sz="2800" dirty="0" smtClean="0"/>
              <a:t/>
            </a:r>
            <a:br>
              <a:rPr lang="es-EC" sz="2800" dirty="0" smtClean="0"/>
            </a:br>
            <a:r>
              <a:rPr lang="es-EC" sz="2800" dirty="0" smtClean="0"/>
              <a:t>Nombre: Jorge Santiago Cabrera Arias</a:t>
            </a:r>
            <a:br>
              <a:rPr lang="es-EC" sz="2800" dirty="0" smtClean="0"/>
            </a:br>
            <a:r>
              <a:rPr lang="es-EC" sz="2800" dirty="0" smtClean="0"/>
              <a:t>Materia: Programación Aplicada</a:t>
            </a:r>
            <a:br>
              <a:rPr lang="es-EC" sz="2800" dirty="0" smtClean="0"/>
            </a:br>
            <a:r>
              <a:rPr lang="es-EC" sz="2800" dirty="0" smtClean="0"/>
              <a:t>Docente: Diego Fernando Quisi Peralta</a:t>
            </a:r>
            <a:br>
              <a:rPr lang="es-EC" sz="2800" dirty="0" smtClean="0"/>
            </a:br>
            <a:r>
              <a:rPr lang="es-EC" sz="2800" dirty="0" smtClean="0"/>
              <a:t>Carrera: Computación.</a:t>
            </a:r>
            <a:r>
              <a:rPr lang="es-EC" sz="2000" dirty="0" smtClean="0"/>
              <a:t/>
            </a:r>
            <a:br>
              <a:rPr lang="es-EC" sz="2000" dirty="0" smtClean="0"/>
            </a:br>
            <a:endParaRPr lang="en-US" sz="2000" dirty="0"/>
          </a:p>
        </p:txBody>
      </p:sp>
      <p:pic>
        <p:nvPicPr>
          <p:cNvPr id="1026" name="Picture 2" descr="Universidad Politécnica Salesiana - yqsi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607" y="4315968"/>
            <a:ext cx="53054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88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Que es abstract Factory</a:t>
            </a:r>
            <a:endParaRPr lang="en-US" dirty="0"/>
          </a:p>
        </p:txBody>
      </p:sp>
      <p:sp>
        <p:nvSpPr>
          <p:cNvPr id="3" name="Marcador de contenido 2"/>
          <p:cNvSpPr>
            <a:spLocks noGrp="1"/>
          </p:cNvSpPr>
          <p:nvPr>
            <p:ph idx="1"/>
          </p:nvPr>
        </p:nvSpPr>
        <p:spPr>
          <a:xfrm>
            <a:off x="1097280" y="2220638"/>
            <a:ext cx="10058400" cy="2570818"/>
          </a:xfrm>
        </p:spPr>
        <p:txBody>
          <a:bodyPr/>
          <a:lstStyle/>
          <a:p>
            <a:pPr marL="201168" lvl="1" indent="0" algn="just">
              <a:buNone/>
            </a:pPr>
            <a:endParaRPr lang="es-EC" dirty="0" smtClean="0"/>
          </a:p>
          <a:p>
            <a:pPr marL="201168" lvl="1" indent="0" algn="just">
              <a:buNone/>
            </a:pPr>
            <a:r>
              <a:rPr lang="es-ES" b="1" dirty="0"/>
              <a:t>Abstract Factory</a:t>
            </a:r>
            <a:r>
              <a:rPr lang="es-ES" dirty="0"/>
              <a:t> es un patrón de diseño creacional que resuelve el problema de crear familias enteras de productos sin especificar sus clases concretas</a:t>
            </a:r>
            <a:r>
              <a:rPr lang="es-ES" dirty="0" smtClean="0"/>
              <a:t>.</a:t>
            </a:r>
          </a:p>
          <a:p>
            <a:pPr marL="201168" lvl="1" indent="0" algn="just">
              <a:buNone/>
            </a:pPr>
            <a:endParaRPr lang="en-US" dirty="0"/>
          </a:p>
          <a:p>
            <a:pPr marL="201168" lvl="1" indent="0" algn="just">
              <a:buNone/>
            </a:pPr>
            <a:r>
              <a:rPr lang="es-ES" dirty="0"/>
              <a:t>El patrón Abstract Factory define una interfaz para crear todos los productos, pero deja la propia creación de productos para las clases de fábrica concretas. Cada tipo de fábrica se corresponde con cierta variedad de producto.</a:t>
            </a:r>
            <a:endParaRPr lang="en-US" dirty="0"/>
          </a:p>
        </p:txBody>
      </p:sp>
    </p:spTree>
    <p:extLst>
      <p:ext uri="{BB962C8B-B14F-4D97-AF65-F5344CB8AC3E}">
        <p14:creationId xmlns:p14="http://schemas.microsoft.com/office/powerpoint/2010/main" val="74081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9576" y="213451"/>
            <a:ext cx="10058400" cy="1450757"/>
          </a:xfrm>
        </p:spPr>
        <p:txBody>
          <a:bodyPr>
            <a:normAutofit/>
          </a:bodyPr>
          <a:lstStyle/>
          <a:p>
            <a:r>
              <a:rPr lang="es-EC" sz="3600" dirty="0" smtClean="0"/>
              <a:t>Para que nos sirve el patrón abstract factory</a:t>
            </a:r>
            <a:endParaRPr lang="en-US" sz="3600" dirty="0"/>
          </a:p>
        </p:txBody>
      </p:sp>
      <p:sp>
        <p:nvSpPr>
          <p:cNvPr id="3" name="Marcador de contenido 2"/>
          <p:cNvSpPr>
            <a:spLocks noGrp="1"/>
          </p:cNvSpPr>
          <p:nvPr>
            <p:ph idx="1"/>
          </p:nvPr>
        </p:nvSpPr>
        <p:spPr>
          <a:xfrm>
            <a:off x="1179576" y="3035808"/>
            <a:ext cx="10058400" cy="2202350"/>
          </a:xfrm>
        </p:spPr>
        <p:txBody>
          <a:bodyPr/>
          <a:lstStyle/>
          <a:p>
            <a:pPr algn="just"/>
            <a:r>
              <a:rPr lang="es-ES" dirty="0"/>
              <a:t>El patrón de diseño Abstract Factory busca agrupar un conjunto de clases que tiene un funcionamiento en común llamadas familias, las cuales son creadas mediante un Factory, este patrón es especialmente útil cuando requerimos tener ciertas familias de clases para resolver un problema</a:t>
            </a:r>
            <a:endParaRPr lang="en-US" dirty="0"/>
          </a:p>
          <a:p>
            <a:endParaRPr lang="en-US" dirty="0"/>
          </a:p>
        </p:txBody>
      </p:sp>
    </p:spTree>
    <p:extLst>
      <p:ext uri="{BB962C8B-B14F-4D97-AF65-F5344CB8AC3E}">
        <p14:creationId xmlns:p14="http://schemas.microsoft.com/office/powerpoint/2010/main" val="243554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39496"/>
            <a:ext cx="10058400" cy="1033272"/>
          </a:xfrm>
        </p:spPr>
        <p:txBody>
          <a:bodyPr/>
          <a:lstStyle/>
          <a:p>
            <a:r>
              <a:rPr lang="es-EC" dirty="0" smtClean="0"/>
              <a:t>Aplicabilidad</a:t>
            </a:r>
            <a:endParaRPr lang="en-US" dirty="0"/>
          </a:p>
        </p:txBody>
      </p:sp>
      <p:sp>
        <p:nvSpPr>
          <p:cNvPr id="3" name="Marcador de contenido 2"/>
          <p:cNvSpPr>
            <a:spLocks noGrp="1"/>
          </p:cNvSpPr>
          <p:nvPr>
            <p:ph idx="1"/>
          </p:nvPr>
        </p:nvSpPr>
        <p:spPr>
          <a:xfrm>
            <a:off x="1097280" y="2147486"/>
            <a:ext cx="10058400" cy="4023360"/>
          </a:xfrm>
        </p:spPr>
        <p:txBody>
          <a:bodyPr/>
          <a:lstStyle/>
          <a:p>
            <a:pPr algn="just">
              <a:buFont typeface="Arial" panose="020B0604020202020204" pitchFamily="34" charset="0"/>
              <a:buChar char="•"/>
            </a:pPr>
            <a:r>
              <a:rPr lang="es-ES" b="1" dirty="0"/>
              <a:t> </a:t>
            </a:r>
            <a:r>
              <a:rPr lang="es-ES" dirty="0" smtClean="0"/>
              <a:t>Utiliza </a:t>
            </a:r>
            <a:r>
              <a:rPr lang="es-ES" dirty="0"/>
              <a:t>el patrón Abstract Factory cuando tu código deba funcionar con varias familias de productos relacionados, pero no desees que dependa de las clases concretas de esos productos, ya que puede ser que no los conozcas de antemano o sencillamente quieras permitir una futura extensibilidad</a:t>
            </a:r>
            <a:r>
              <a:rPr lang="es-ES" dirty="0" smtClean="0"/>
              <a:t>.</a:t>
            </a:r>
          </a:p>
          <a:p>
            <a:pPr algn="just">
              <a:buFont typeface="Arial" panose="020B0604020202020204" pitchFamily="34" charset="0"/>
              <a:buChar char="•"/>
            </a:pPr>
            <a:r>
              <a:rPr lang="es-ES" dirty="0" smtClean="0"/>
              <a:t> El patrón Abstract Factory nos ofrece una interfaz para crear objetos a partir de cada clase de la familia de productos. Mientras tu código cree objetos a través de esta interfaz, no tendrás que preocuparte por crear la variante errónea de un producto que no combine con los productos que ya ha creado tu aplicación.</a:t>
            </a:r>
          </a:p>
          <a:p>
            <a:pPr algn="just">
              <a:buFont typeface="Arial" panose="020B0604020202020204" pitchFamily="34" charset="0"/>
              <a:buChar char="•"/>
            </a:pPr>
            <a:r>
              <a:rPr lang="es-ES" dirty="0"/>
              <a:t>Considera la implementación del patrón Abstract Factory cuando tengas una clase con un grupo </a:t>
            </a:r>
            <a:r>
              <a:rPr lang="es-ES" dirty="0" smtClean="0"/>
              <a:t>de métodos de fabrica</a:t>
            </a:r>
            <a:r>
              <a:rPr lang="es-ES" dirty="0"/>
              <a:t> </a:t>
            </a:r>
            <a:r>
              <a:rPr lang="es-ES" dirty="0" smtClean="0"/>
              <a:t>que </a:t>
            </a:r>
            <a:r>
              <a:rPr lang="es-ES" dirty="0"/>
              <a:t>nublen su responsabilidad principal.</a:t>
            </a:r>
            <a:endParaRPr lang="es-ES" dirty="0"/>
          </a:p>
          <a:p>
            <a:pPr algn="just">
              <a:buFont typeface="Arial" panose="020B0604020202020204" pitchFamily="34" charset="0"/>
              <a:buChar char="•"/>
            </a:pPr>
            <a:endParaRPr lang="es-ES" dirty="0"/>
          </a:p>
        </p:txBody>
      </p:sp>
    </p:spTree>
    <p:extLst>
      <p:ext uri="{BB962C8B-B14F-4D97-AF65-F5344CB8AC3E}">
        <p14:creationId xmlns:p14="http://schemas.microsoft.com/office/powerpoint/2010/main" val="422769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Pros de utilizar el patrón	</a:t>
            </a:r>
            <a:endParaRPr lang="en-US" dirty="0"/>
          </a:p>
        </p:txBody>
      </p:sp>
      <p:sp>
        <p:nvSpPr>
          <p:cNvPr id="3" name="Marcador de contenido 2"/>
          <p:cNvSpPr>
            <a:spLocks noGrp="1"/>
          </p:cNvSpPr>
          <p:nvPr>
            <p:ph idx="1"/>
          </p:nvPr>
        </p:nvSpPr>
        <p:spPr>
          <a:xfrm>
            <a:off x="1005840" y="2211494"/>
            <a:ext cx="10058400" cy="3073738"/>
          </a:xfrm>
        </p:spPr>
        <p:txBody>
          <a:bodyPr>
            <a:normAutofit/>
          </a:bodyPr>
          <a:lstStyle/>
          <a:p>
            <a:pPr algn="just">
              <a:buFont typeface="Wingdings" panose="05000000000000000000" pitchFamily="2" charset="2"/>
              <a:buChar char="§"/>
            </a:pPr>
            <a:r>
              <a:rPr lang="es-EC" dirty="0" smtClean="0"/>
              <a:t>  </a:t>
            </a:r>
            <a:r>
              <a:rPr lang="es-ES" dirty="0"/>
              <a:t>Puedes tener la certeza de que los productos que obtienes de una fábrica son compatibles entre sí</a:t>
            </a:r>
            <a:r>
              <a:rPr lang="es-ES" dirty="0" smtClean="0"/>
              <a:t>.</a:t>
            </a:r>
          </a:p>
          <a:p>
            <a:pPr algn="just">
              <a:buFont typeface="Wingdings" panose="05000000000000000000" pitchFamily="2" charset="2"/>
              <a:buChar char="§"/>
            </a:pPr>
            <a:r>
              <a:rPr lang="es-ES" dirty="0" smtClean="0"/>
              <a:t> Evitas </a:t>
            </a:r>
            <a:r>
              <a:rPr lang="es-ES" dirty="0"/>
              <a:t>un acoplamiento fuerte entre productos concretos y el código cliente</a:t>
            </a:r>
            <a:r>
              <a:rPr lang="es-ES" dirty="0" smtClean="0"/>
              <a:t>.</a:t>
            </a:r>
          </a:p>
          <a:p>
            <a:pPr algn="just" fontAlgn="base">
              <a:buFont typeface="Wingdings" panose="05000000000000000000" pitchFamily="2" charset="2"/>
              <a:buChar char="§"/>
            </a:pPr>
            <a:r>
              <a:rPr lang="es-ES" dirty="0" smtClean="0"/>
              <a:t> Aísla </a:t>
            </a:r>
            <a:r>
              <a:rPr lang="es-ES" dirty="0"/>
              <a:t>las clases de implementación: ayuda a controlar los objetos que se creen y encapsula la responsabilidad y el proceso de creación de objetos producto.</a:t>
            </a:r>
          </a:p>
          <a:p>
            <a:pPr algn="just" fontAlgn="base">
              <a:buFont typeface="Wingdings" panose="05000000000000000000" pitchFamily="2" charset="2"/>
              <a:buChar char="§"/>
            </a:pPr>
            <a:r>
              <a:rPr lang="es-ES" dirty="0" smtClean="0"/>
              <a:t> Hace </a:t>
            </a:r>
            <a:r>
              <a:rPr lang="es-ES" dirty="0"/>
              <a:t>fácil el intercambio de familias de productos. Solo necesitaremos cambiar de </a:t>
            </a:r>
            <a:r>
              <a:rPr lang="es-ES" dirty="0" err="1"/>
              <a:t>factory</a:t>
            </a:r>
            <a:r>
              <a:rPr lang="es-ES" dirty="0"/>
              <a:t>.</a:t>
            </a:r>
          </a:p>
          <a:p>
            <a:pPr algn="just" fontAlgn="base">
              <a:buFont typeface="Wingdings" panose="05000000000000000000" pitchFamily="2" charset="2"/>
              <a:buChar char="§"/>
            </a:pPr>
            <a:r>
              <a:rPr lang="es-ES" dirty="0" smtClean="0"/>
              <a:t> Fomenta </a:t>
            </a:r>
            <a:r>
              <a:rPr lang="es-ES" dirty="0"/>
              <a:t>la consistencia entre productos.</a:t>
            </a:r>
          </a:p>
          <a:p>
            <a:pPr>
              <a:buFont typeface="Wingdings" panose="05000000000000000000" pitchFamily="2" charset="2"/>
              <a:buChar char="§"/>
            </a:pPr>
            <a:endParaRPr lang="es-ES" dirty="0" smtClean="0"/>
          </a:p>
          <a:p>
            <a:pPr marL="201168" lvl="1" indent="0">
              <a:buNone/>
            </a:pPr>
            <a:endParaRPr lang="es-EC" dirty="0" smtClean="0"/>
          </a:p>
          <a:p>
            <a:pPr marL="201168" lvl="1" indent="0">
              <a:buNone/>
            </a:pPr>
            <a:endParaRPr lang="en-US" dirty="0"/>
          </a:p>
        </p:txBody>
      </p:sp>
    </p:spTree>
    <p:extLst>
      <p:ext uri="{BB962C8B-B14F-4D97-AF65-F5344CB8AC3E}">
        <p14:creationId xmlns:p14="http://schemas.microsoft.com/office/powerpoint/2010/main" val="116804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Contras del patrón abstract Factory</a:t>
            </a:r>
            <a:endParaRPr lang="en-US" dirty="0"/>
          </a:p>
        </p:txBody>
      </p:sp>
      <p:sp>
        <p:nvSpPr>
          <p:cNvPr id="3" name="Marcador de contenido 2"/>
          <p:cNvSpPr>
            <a:spLocks noGrp="1"/>
          </p:cNvSpPr>
          <p:nvPr>
            <p:ph idx="1"/>
          </p:nvPr>
        </p:nvSpPr>
        <p:spPr>
          <a:xfrm>
            <a:off x="1097280" y="2577254"/>
            <a:ext cx="10058400" cy="1619842"/>
          </a:xfrm>
        </p:spPr>
        <p:txBody>
          <a:bodyPr/>
          <a:lstStyle/>
          <a:p>
            <a:pPr algn="just">
              <a:buFont typeface="Wingdings" panose="05000000000000000000" pitchFamily="2" charset="2"/>
              <a:buChar char="§"/>
            </a:pPr>
            <a:r>
              <a:rPr lang="es-ES" dirty="0" smtClean="0"/>
              <a:t> </a:t>
            </a:r>
            <a:r>
              <a:rPr lang="es-ES" dirty="0"/>
              <a:t> Puede ser que el código se complique más de lo que debería, ya que se introducen muchas nuevas interfaces y clases junto al patrón</a:t>
            </a:r>
            <a:r>
              <a:rPr lang="es-ES" dirty="0" smtClean="0"/>
              <a:t>.</a:t>
            </a:r>
          </a:p>
          <a:p>
            <a:pPr algn="just">
              <a:buFont typeface="Wingdings" panose="05000000000000000000" pitchFamily="2" charset="2"/>
              <a:buChar char="§"/>
            </a:pPr>
            <a:r>
              <a:rPr lang="es-ES" dirty="0"/>
              <a:t>Para añadir un nuevo productos, se requiere la implementación de el interfaz y todos sus métodos.</a:t>
            </a:r>
          </a:p>
          <a:p>
            <a:pPr>
              <a:buFont typeface="Wingdings" panose="05000000000000000000" pitchFamily="2" charset="2"/>
              <a:buChar char="§"/>
            </a:pPr>
            <a:endParaRPr lang="es-E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75031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Referencias</a:t>
            </a:r>
            <a:endParaRPr lang="en-US" dirty="0"/>
          </a:p>
        </p:txBody>
      </p:sp>
      <p:sp>
        <p:nvSpPr>
          <p:cNvPr id="3" name="Marcador de contenido 2"/>
          <p:cNvSpPr>
            <a:spLocks noGrp="1"/>
          </p:cNvSpPr>
          <p:nvPr>
            <p:ph idx="1"/>
          </p:nvPr>
        </p:nvSpPr>
        <p:spPr>
          <a:xfrm>
            <a:off x="1097280" y="2257214"/>
            <a:ext cx="10058400" cy="2589106"/>
          </a:xfrm>
        </p:spPr>
        <p:txBody>
          <a:bodyPr/>
          <a:lstStyle/>
          <a:p>
            <a:endParaRPr lang="es-EC" dirty="0" smtClean="0"/>
          </a:p>
          <a:p>
            <a:r>
              <a:rPr lang="en-US" dirty="0">
                <a:hlinkClick r:id="rId2"/>
              </a:rPr>
              <a:t>https://</a:t>
            </a:r>
            <a:r>
              <a:rPr lang="en-US" dirty="0" smtClean="0">
                <a:hlinkClick r:id="rId2"/>
              </a:rPr>
              <a:t>informaticapc.com/patrones-de-diseno/abstract-factory.php</a:t>
            </a:r>
            <a:endParaRPr lang="en-US" dirty="0" smtClean="0"/>
          </a:p>
          <a:p>
            <a:r>
              <a:rPr lang="en-US" dirty="0">
                <a:hlinkClick r:id="rId3"/>
              </a:rPr>
              <a:t>https://infow.wordpress.com/2013/02/11/gof-patrones-de-diseno-iii-abstract-factory</a:t>
            </a:r>
            <a:r>
              <a:rPr lang="en-US" dirty="0" smtClean="0">
                <a:hlinkClick r:id="rId3"/>
              </a:rPr>
              <a:t>/</a:t>
            </a:r>
            <a:endParaRPr lang="en-US" dirty="0" smtClean="0"/>
          </a:p>
          <a:p>
            <a:r>
              <a:rPr lang="en-US" dirty="0">
                <a:hlinkClick r:id="rId4"/>
              </a:rPr>
              <a:t>https://</a:t>
            </a:r>
            <a:r>
              <a:rPr lang="en-US" dirty="0" smtClean="0">
                <a:hlinkClick r:id="rId4"/>
              </a:rPr>
              <a:t>refactoring.guru/es/design-patterns/abstract-factory</a:t>
            </a:r>
            <a:endParaRPr lang="en-US" dirty="0" smtClean="0"/>
          </a:p>
          <a:p>
            <a:endParaRPr lang="en-US" dirty="0"/>
          </a:p>
        </p:txBody>
      </p:sp>
    </p:spTree>
    <p:extLst>
      <p:ext uri="{BB962C8B-B14F-4D97-AF65-F5344CB8AC3E}">
        <p14:creationId xmlns:p14="http://schemas.microsoft.com/office/powerpoint/2010/main" val="205084857"/>
      </p:ext>
    </p:extLst>
  </p:cSld>
  <p:clrMapOvr>
    <a:masterClrMapping/>
  </p:clrMapOvr>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328</TotalTime>
  <Words>293</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Wingdings</vt:lpstr>
      <vt:lpstr>Retrospección</vt:lpstr>
      <vt:lpstr>Abstract Factory   Nombre: Jorge Santiago Cabrera Arias Materia: Programación Aplicada Docente: Diego Fernando Quisi Peralta Carrera: Computación. </vt:lpstr>
      <vt:lpstr>Que es abstract Factory</vt:lpstr>
      <vt:lpstr>Para que nos sirve el patrón abstract factory</vt:lpstr>
      <vt:lpstr>Aplicabilidad</vt:lpstr>
      <vt:lpstr>Pros de utilizar el patrón </vt:lpstr>
      <vt:lpstr>Contras del patrón abstract Factory</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Jorge Santiago Cabrera Arias Materia: Programación Aplicada Docente: Carrera: Computación. </dc:title>
  <dc:creator>Santiago Cabrera</dc:creator>
  <cp:lastModifiedBy>Santiago Cabrera</cp:lastModifiedBy>
  <cp:revision>9</cp:revision>
  <dcterms:created xsi:type="dcterms:W3CDTF">2020-11-18T22:59:22Z</dcterms:created>
  <dcterms:modified xsi:type="dcterms:W3CDTF">2020-11-19T04:27:41Z</dcterms:modified>
</cp:coreProperties>
</file>