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5143500" cx="9144000"/>
  <p:notesSz cx="6858000" cy="9144000"/>
  <p:embeddedFontLst>
    <p:embeddedFont>
      <p:font typeface="Robo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oboto-bold.fntdata"/><Relationship Id="rId32" Type="http://schemas.openxmlformats.org/officeDocument/2006/relationships/slide" Target="slides/slide28.xml"/><Relationship Id="rId76" Type="http://schemas.openxmlformats.org/officeDocument/2006/relationships/font" Target="fonts/Roboto-regular.fntdata"/><Relationship Id="rId35" Type="http://schemas.openxmlformats.org/officeDocument/2006/relationships/slide" Target="slides/slide31.xml"/><Relationship Id="rId79" Type="http://schemas.openxmlformats.org/officeDocument/2006/relationships/font" Target="fonts/Roboto-boldItalic.fntdata"/><Relationship Id="rId34" Type="http://schemas.openxmlformats.org/officeDocument/2006/relationships/slide" Target="slides/slide30.xml"/><Relationship Id="rId78" Type="http://schemas.openxmlformats.org/officeDocument/2006/relationships/font" Target="fonts/Robot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100"/>
              <a:buFont typeface="Roboto"/>
              <a:buNone/>
              <a:defRPr b="0" i="0" sz="2100" u="none" cap="none" strike="noStrike">
                <a:solidFill>
                  <a:schemeClr val="lt1"/>
                </a:solidFill>
                <a:latin typeface="Roboto"/>
                <a:ea typeface="Roboto"/>
                <a:cs typeface="Roboto"/>
                <a:sym typeface="Roboto"/>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1pPr>
            <a:lvl2pPr lvl="1"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2pPr>
            <a:lvl3pPr lvl="2"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3pPr>
            <a:lvl4pPr lvl="3"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4pPr>
            <a:lvl5pPr lvl="4"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5pPr>
            <a:lvl6pPr lvl="5"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6pPr>
            <a:lvl7pPr lvl="6"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7pPr>
            <a:lvl8pPr lvl="7"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8pPr>
            <a:lvl9pPr lvl="8" marR="0" rtl="0" algn="ctr">
              <a:lnSpc>
                <a:spcPct val="100000"/>
              </a:lnSpc>
              <a:spcBef>
                <a:spcPts val="0"/>
              </a:spcBef>
              <a:spcAft>
                <a:spcPts val="0"/>
              </a:spcAft>
              <a:buClr>
                <a:schemeClr val="lt1"/>
              </a:buClr>
              <a:buSzPts val="12000"/>
              <a:buFont typeface="Roboto"/>
              <a:buNone/>
              <a:defRPr b="0" i="0" sz="12000" u="none" cap="none" strike="noStrike">
                <a:solidFill>
                  <a:schemeClr val="lt1"/>
                </a:solidFill>
                <a:latin typeface="Roboto"/>
                <a:ea typeface="Roboto"/>
                <a:cs typeface="Roboto"/>
                <a:sym typeface="Roboto"/>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ctr">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ctr">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27" name="Google Shape;27;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33" name="Google Shape;33;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34" name="Google Shape;34;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35" name="Google Shape;35;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6" name="Shape 36"/>
        <p:cNvGrpSpPr/>
        <p:nvPr/>
      </p:nvGrpSpPr>
      <p:grpSpPr>
        <a:xfrm>
          <a:off x="0" y="0"/>
          <a:ext cx="0" cy="0"/>
          <a:chOff x="0" y="0"/>
          <a:chExt cx="0" cy="0"/>
        </a:xfrm>
      </p:grpSpPr>
      <p:grpSp>
        <p:nvGrpSpPr>
          <p:cNvPr id="37" name="Google Shape;37;p6"/>
          <p:cNvGrpSpPr/>
          <p:nvPr/>
        </p:nvGrpSpPr>
        <p:grpSpPr>
          <a:xfrm>
            <a:off x="0" y="3903669"/>
            <a:ext cx="9144000" cy="1239925"/>
            <a:chOff x="0" y="3903669"/>
            <a:chExt cx="9144000" cy="1239925"/>
          </a:xfrm>
        </p:grpSpPr>
        <p:sp>
          <p:nvSpPr>
            <p:cNvPr id="38" name="Google Shape;38;p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44" name="Google Shape;44;p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2400"/>
              <a:buFont typeface="Roboto"/>
              <a:buNone/>
              <a:defRPr b="0" i="0" sz="2400" u="none" cap="none" strike="noStrike">
                <a:solidFill>
                  <a:schemeClr val="dk1"/>
                </a:solidFill>
                <a:latin typeface="Roboto"/>
                <a:ea typeface="Roboto"/>
                <a:cs typeface="Roboto"/>
                <a:sym typeface="Roboto"/>
              </a:defRPr>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1pPr>
            <a:lvl2pPr indent="-304800" lvl="1" marL="914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2pPr>
            <a:lvl3pPr indent="-304800" lvl="2" marL="1371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3pPr>
            <a:lvl4pPr indent="-304800" lvl="3" marL="18288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4pPr>
            <a:lvl5pPr indent="-304800" lvl="4" marL="22860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5pPr>
            <a:lvl6pPr indent="-304800" lvl="5" marL="27432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6pPr>
            <a:lvl7pPr indent="-304800" lvl="6" marL="32004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7pPr>
            <a:lvl8pPr indent="-304800" lvl="7" marL="3657600" marR="0" rtl="0" algn="l">
              <a:lnSpc>
                <a:spcPct val="115000"/>
              </a:lnSpc>
              <a:spcBef>
                <a:spcPts val="1600"/>
              </a:spcBef>
              <a:spcAft>
                <a:spcPts val="0"/>
              </a:spcAft>
              <a:buClr>
                <a:schemeClr val="dk2"/>
              </a:buClr>
              <a:buSzPts val="1200"/>
              <a:buFont typeface="Roboto"/>
              <a:buChar char="○"/>
              <a:defRPr b="0" i="0" sz="1200" u="none" cap="none" strike="noStrike">
                <a:solidFill>
                  <a:schemeClr val="dk2"/>
                </a:solidFill>
                <a:latin typeface="Roboto"/>
                <a:ea typeface="Roboto"/>
                <a:cs typeface="Roboto"/>
                <a:sym typeface="Roboto"/>
              </a:defRPr>
            </a:lvl8pPr>
            <a:lvl9pPr indent="-304800" lvl="8" marL="4114800" marR="0" rtl="0" algn="l">
              <a:lnSpc>
                <a:spcPct val="115000"/>
              </a:lnSpc>
              <a:spcBef>
                <a:spcPts val="1600"/>
              </a:spcBef>
              <a:spcAft>
                <a:spcPts val="1600"/>
              </a:spcAft>
              <a:buClr>
                <a:schemeClr val="dk2"/>
              </a:buClr>
              <a:buSzPts val="1200"/>
              <a:buFont typeface="Roboto"/>
              <a:buChar char="■"/>
              <a:defRPr b="0" i="0" sz="1200" u="none" cap="none" strike="noStrike">
                <a:solidFill>
                  <a:schemeClr val="dk2"/>
                </a:solidFill>
                <a:latin typeface="Roboto"/>
                <a:ea typeface="Roboto"/>
                <a:cs typeface="Roboto"/>
                <a:sym typeface="Roboto"/>
              </a:defRPr>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1pPr>
            <a:lvl2pPr lvl="1"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2pPr>
            <a:lvl3pPr lvl="2"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3pPr>
            <a:lvl4pPr lvl="3"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4pPr>
            <a:lvl5pPr lvl="4"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5pPr>
            <a:lvl6pPr lvl="5"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6pPr>
            <a:lvl7pPr lvl="6"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7pPr>
            <a:lvl8pPr lvl="7"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8pPr>
            <a:lvl9pPr lvl="8" marR="0" rtl="0" algn="ctr">
              <a:lnSpc>
                <a:spcPct val="100000"/>
              </a:lnSpc>
              <a:spcBef>
                <a:spcPts val="0"/>
              </a:spcBef>
              <a:spcAft>
                <a:spcPts val="0"/>
              </a:spcAft>
              <a:buClr>
                <a:schemeClr val="dk1"/>
              </a:buClr>
              <a:buSzPts val="4200"/>
              <a:buFont typeface="Roboto"/>
              <a:buNone/>
              <a:defRPr b="0" i="0" sz="4200" u="none" cap="none" strike="noStrike">
                <a:solidFill>
                  <a:schemeClr val="dk1"/>
                </a:solidFill>
                <a:latin typeface="Roboto"/>
                <a:ea typeface="Roboto"/>
                <a:cs typeface="Roboto"/>
                <a:sym typeface="Roboto"/>
              </a:defRPr>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1pPr>
            <a:lvl2pPr lvl="1"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2100"/>
              <a:buFont typeface="Roboto"/>
              <a:buNone/>
              <a:defRPr b="0" i="0" sz="2100" u="none" cap="none" strike="noStrike">
                <a:solidFill>
                  <a:schemeClr val="dk2"/>
                </a:solidFill>
                <a:latin typeface="Roboto"/>
                <a:ea typeface="Roboto"/>
                <a:cs typeface="Roboto"/>
                <a:sym typeface="Roboto"/>
              </a:defRPr>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lt1"/>
              </a:buClr>
              <a:buSzPts val="1800"/>
              <a:buFont typeface="Roboto"/>
              <a:buChar char="●"/>
              <a:defRPr b="0" i="0" sz="1800" u="none" cap="none" strike="noStrike">
                <a:solidFill>
                  <a:schemeClr val="lt1"/>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Roboto"/>
              <a:buNone/>
              <a:defRPr b="0" i="0" sz="1800" u="none" cap="none" strike="noStrike">
                <a:solidFill>
                  <a:schemeClr val="dk2"/>
                </a:solidFill>
                <a:latin typeface="Roboto"/>
                <a:ea typeface="Roboto"/>
                <a:cs typeface="Roboto"/>
                <a:sym typeface="Roboto"/>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hyperlink" Target="http://www.crimsoneditor.com"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ann.jussieu.fr/lehyaric/ffcs/install.php"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www.freefem.org/ff++/linux.php" TargetMode="Externa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hdfgroup.org/HDF5/release/obtainsrc.html" TargetMode="External"/><Relationship Id="rId4" Type="http://schemas.openxmlformats.org/officeDocument/2006/relationships/hyperlink" Target="https://www.hdfgroup.org/ftp/HDF5/current/src/unpacked/release_docs/INSTA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40" Type="http://schemas.openxmlformats.org/officeDocument/2006/relationships/slide" Target="slide59.xml"/><Relationship Id="rId20" Type="http://schemas.openxmlformats.org/officeDocument/2006/relationships/slide" Target="slide29.xml"/><Relationship Id="rId42" Type="http://schemas.openxmlformats.org/officeDocument/2006/relationships/slide" Target="slide61.xml"/><Relationship Id="rId41" Type="http://schemas.openxmlformats.org/officeDocument/2006/relationships/slide" Target="slide60.xml"/><Relationship Id="rId22" Type="http://schemas.openxmlformats.org/officeDocument/2006/relationships/slide" Target="slide32.xml"/><Relationship Id="rId44" Type="http://schemas.openxmlformats.org/officeDocument/2006/relationships/slide" Target="slide64.xml"/><Relationship Id="rId21" Type="http://schemas.openxmlformats.org/officeDocument/2006/relationships/slide" Target="slide30.xml"/><Relationship Id="rId43" Type="http://schemas.openxmlformats.org/officeDocument/2006/relationships/slide" Target="slide63.xml"/><Relationship Id="rId24" Type="http://schemas.openxmlformats.org/officeDocument/2006/relationships/slide" Target="slide36.xml"/><Relationship Id="rId46" Type="http://schemas.openxmlformats.org/officeDocument/2006/relationships/slide" Target="slide66.xml"/><Relationship Id="rId23" Type="http://schemas.openxmlformats.org/officeDocument/2006/relationships/slide" Target="slide35.xml"/><Relationship Id="rId45" Type="http://schemas.openxmlformats.org/officeDocument/2006/relationships/slide" Target="slide65.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slide3.xml"/><Relationship Id="rId4" Type="http://schemas.openxmlformats.org/officeDocument/2006/relationships/slide" Target="slide4.xml"/><Relationship Id="rId9" Type="http://schemas.openxmlformats.org/officeDocument/2006/relationships/slide" Target="slide16.xml"/><Relationship Id="rId26" Type="http://schemas.openxmlformats.org/officeDocument/2006/relationships/slide" Target="slide38.xml"/><Relationship Id="rId48" Type="http://schemas.openxmlformats.org/officeDocument/2006/relationships/slide" Target="slide69.xml"/><Relationship Id="rId25" Type="http://schemas.openxmlformats.org/officeDocument/2006/relationships/slide" Target="slide37.xml"/><Relationship Id="rId47" Type="http://schemas.openxmlformats.org/officeDocument/2006/relationships/slide" Target="slide67.xml"/><Relationship Id="rId28" Type="http://schemas.openxmlformats.org/officeDocument/2006/relationships/slide" Target="slide40.xml"/><Relationship Id="rId27" Type="http://schemas.openxmlformats.org/officeDocument/2006/relationships/slide" Target="slide39.xml"/><Relationship Id="rId5" Type="http://schemas.openxmlformats.org/officeDocument/2006/relationships/slide" Target="slide5.xml"/><Relationship Id="rId6" Type="http://schemas.openxmlformats.org/officeDocument/2006/relationships/slide" Target="slide6.xml"/><Relationship Id="rId29" Type="http://schemas.openxmlformats.org/officeDocument/2006/relationships/slide" Target="slide46.xml"/><Relationship Id="rId7" Type="http://schemas.openxmlformats.org/officeDocument/2006/relationships/slide" Target="slide7.xml"/><Relationship Id="rId8" Type="http://schemas.openxmlformats.org/officeDocument/2006/relationships/slide" Target="slide13.xml"/><Relationship Id="rId31" Type="http://schemas.openxmlformats.org/officeDocument/2006/relationships/slide" Target="slide48.xml"/><Relationship Id="rId30" Type="http://schemas.openxmlformats.org/officeDocument/2006/relationships/slide" Target="slide47.xml"/><Relationship Id="rId11" Type="http://schemas.openxmlformats.org/officeDocument/2006/relationships/slide" Target="slide18.xml"/><Relationship Id="rId33" Type="http://schemas.openxmlformats.org/officeDocument/2006/relationships/slide" Target="slide50.xml"/><Relationship Id="rId10" Type="http://schemas.openxmlformats.org/officeDocument/2006/relationships/slide" Target="slide17.xml"/><Relationship Id="rId32" Type="http://schemas.openxmlformats.org/officeDocument/2006/relationships/slide" Target="slide49.xml"/><Relationship Id="rId13" Type="http://schemas.openxmlformats.org/officeDocument/2006/relationships/slide" Target="slide19.xml"/><Relationship Id="rId35" Type="http://schemas.openxmlformats.org/officeDocument/2006/relationships/slide" Target="slide52.xml"/><Relationship Id="rId12" Type="http://schemas.openxmlformats.org/officeDocument/2006/relationships/slide" Target="slide20.xml"/><Relationship Id="rId34" Type="http://schemas.openxmlformats.org/officeDocument/2006/relationships/slide" Target="slide51.xml"/><Relationship Id="rId15" Type="http://schemas.openxmlformats.org/officeDocument/2006/relationships/slide" Target="slide23.xml"/><Relationship Id="rId37" Type="http://schemas.openxmlformats.org/officeDocument/2006/relationships/slide" Target="slide54.xml"/><Relationship Id="rId14" Type="http://schemas.openxmlformats.org/officeDocument/2006/relationships/slide" Target="slide22.xml"/><Relationship Id="rId36" Type="http://schemas.openxmlformats.org/officeDocument/2006/relationships/slide" Target="slide53.xml"/><Relationship Id="rId17" Type="http://schemas.openxmlformats.org/officeDocument/2006/relationships/slide" Target="slide25.xml"/><Relationship Id="rId39" Type="http://schemas.openxmlformats.org/officeDocument/2006/relationships/slide" Target="slide58.xml"/><Relationship Id="rId16" Type="http://schemas.openxmlformats.org/officeDocument/2006/relationships/slide" Target="slide24.xml"/><Relationship Id="rId38" Type="http://schemas.openxmlformats.org/officeDocument/2006/relationships/slide" Target="slide57.xml"/><Relationship Id="rId19" Type="http://schemas.openxmlformats.org/officeDocument/2006/relationships/slide" Target="slide27.xml"/><Relationship Id="rId18" Type="http://schemas.openxmlformats.org/officeDocument/2006/relationships/slide" Target="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20.png"/><Relationship Id="rId7"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38.png"/><Relationship Id="rId5"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0.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73.png"/><Relationship Id="rId6"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53.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6.png"/><Relationship Id="rId4" Type="http://schemas.openxmlformats.org/officeDocument/2006/relationships/image" Target="../media/image54.png"/><Relationship Id="rId5" Type="http://schemas.openxmlformats.org/officeDocument/2006/relationships/image" Target="../media/image57.png"/><Relationship Id="rId6" Type="http://schemas.openxmlformats.org/officeDocument/2006/relationships/image" Target="../media/image5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9.png"/><Relationship Id="rId4" Type="http://schemas.openxmlformats.org/officeDocument/2006/relationships/image" Target="../media/image6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1.png"/><Relationship Id="rId4" Type="http://schemas.openxmlformats.org/officeDocument/2006/relationships/image" Target="../media/image62.png"/><Relationship Id="rId5" Type="http://schemas.openxmlformats.org/officeDocument/2006/relationships/image" Target="../media/image63.png"/><Relationship Id="rId6" Type="http://schemas.openxmlformats.org/officeDocument/2006/relationships/image" Target="../media/image65.png"/><Relationship Id="rId7" Type="http://schemas.openxmlformats.org/officeDocument/2006/relationships/image" Target="../media/image6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6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9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6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70.png"/><Relationship Id="rId4" Type="http://schemas.openxmlformats.org/officeDocument/2006/relationships/image" Target="../media/image69.png"/><Relationship Id="rId5" Type="http://schemas.openxmlformats.org/officeDocument/2006/relationships/image" Target="../media/image7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7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xyz.lanl.gov/format/math.NA/0501496" TargetMode="External"/><Relationship Id="rId4" Type="http://schemas.openxmlformats.org/officeDocument/2006/relationships/image" Target="../media/image7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7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hyperlink" Target="http://gmsh.info/#Download" TargetMode="External"/><Relationship Id="rId4" Type="http://schemas.openxmlformats.org/officeDocument/2006/relationships/image" Target="../media/image77.png"/><Relationship Id="rId5" Type="http://schemas.openxmlformats.org/officeDocument/2006/relationships/image" Target="../media/image8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83.png"/><Relationship Id="rId4" Type="http://schemas.openxmlformats.org/officeDocument/2006/relationships/image" Target="../media/image79.png"/><Relationship Id="rId5" Type="http://schemas.openxmlformats.org/officeDocument/2006/relationships/image" Target="../media/image8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85.png"/><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84.png"/><Relationship Id="rId4" Type="http://schemas.openxmlformats.org/officeDocument/2006/relationships/image" Target="../media/image8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87.png"/><Relationship Id="rId4" Type="http://schemas.openxmlformats.org/officeDocument/2006/relationships/image" Target="../media/image8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87.png"/><Relationship Id="rId4" Type="http://schemas.openxmlformats.org/officeDocument/2006/relationships/image" Target="../media/image8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9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www.freefem.org/" TargetMode="External"/><Relationship Id="rId4" Type="http://schemas.openxmlformats.org/officeDocument/2006/relationships/hyperlink" Target="http://www.freefem.org/ff++/ftp/freefem++doc.pdf" TargetMode="External"/><Relationship Id="rId9" Type="http://schemas.openxmlformats.org/officeDocument/2006/relationships/hyperlink" Target="https://people.sc.fsu.edu/~jburkardt/index.html" TargetMode="External"/><Relationship Id="rId5" Type="http://schemas.openxmlformats.org/officeDocument/2006/relationships/hyperlink" Target="http://www.ljll.math.upmc.fr/~hecht/ftp/FF-conf/ff++-laga-2010.pdf" TargetMode="External"/><Relationship Id="rId6" Type="http://schemas.openxmlformats.org/officeDocument/2006/relationships/hyperlink" Target="http://www.um.es/freefem/ff++/pmwiki.php?n=Main.GMSH3D" TargetMode="External"/><Relationship Id="rId7" Type="http://schemas.openxmlformats.org/officeDocument/2006/relationships/hyperlink" Target="https://en.wikipedia.org/wiki/Parametric_equation" TargetMode="External"/><Relationship Id="rId8" Type="http://schemas.openxmlformats.org/officeDocument/2006/relationships/hyperlink" Target="https://www.sonoma.edu/users/w/wilsonst/papers/Geometry/parametric/default.html" TargetMode="External"/><Relationship Id="rId11" Type="http://schemas.openxmlformats.org/officeDocument/2006/relationships/hyperlink" Target="https://people.sc.fsu.edu/~jburkardt/freefem++/mesh_points/mesh_points.edp" TargetMode="External"/><Relationship Id="rId10" Type="http://schemas.openxmlformats.org/officeDocument/2006/relationships/hyperlink" Target="https://people.sc.fsu.edu/~jburkardt/freefem++/freefem++.html" TargetMode="External"/><Relationship Id="rId12" Type="http://schemas.openxmlformats.org/officeDocument/2006/relationships/hyperlink" Target="http://mat21.etsii.upm.es/matesp/docs/ElementosFinitos/ElementosFinitos2D_v2a.pdf"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freefem.org/"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Herramienta FreeFem++</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Configuración de editor de texto</a:t>
            </a:r>
            <a:endParaRPr b="0" i="0" sz="3000" u="none" cap="none" strike="noStrike">
              <a:solidFill>
                <a:schemeClr val="dk1"/>
              </a:solidFill>
              <a:latin typeface="Roboto"/>
              <a:ea typeface="Roboto"/>
              <a:cs typeface="Roboto"/>
              <a:sym typeface="Roboto"/>
            </a:endParaRPr>
          </a:p>
        </p:txBody>
      </p:sp>
      <p:pic>
        <p:nvPicPr>
          <p:cNvPr id="144" name="Google Shape;144;p22"/>
          <p:cNvPicPr preferRelativeResize="0"/>
          <p:nvPr/>
        </p:nvPicPr>
        <p:blipFill rotWithShape="1">
          <a:blip r:embed="rId3">
            <a:alphaModFix/>
          </a:blip>
          <a:srcRect b="25582" l="0" r="47459" t="5101"/>
          <a:stretch/>
        </p:blipFill>
        <p:spPr>
          <a:xfrm>
            <a:off x="659175" y="1036262"/>
            <a:ext cx="3725301" cy="2766175"/>
          </a:xfrm>
          <a:prstGeom prst="rect">
            <a:avLst/>
          </a:prstGeom>
          <a:noFill/>
          <a:ln>
            <a:noFill/>
          </a:ln>
        </p:spPr>
      </p:pic>
      <p:sp>
        <p:nvSpPr>
          <p:cNvPr id="145" name="Google Shape;145;p22"/>
          <p:cNvSpPr txBox="1"/>
          <p:nvPr/>
        </p:nvSpPr>
        <p:spPr>
          <a:xfrm>
            <a:off x="0" y="3763675"/>
            <a:ext cx="9144000" cy="137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Crimson Editor (instalador descargable de </a:t>
            </a:r>
            <a:r>
              <a:rPr b="0" i="0" lang="es-419" sz="1400" u="sng" cap="none" strike="noStrike">
                <a:solidFill>
                  <a:schemeClr val="hlink"/>
                </a:solidFill>
                <a:latin typeface="Arial"/>
                <a:ea typeface="Arial"/>
                <a:cs typeface="Arial"/>
                <a:sym typeface="Arial"/>
                <a:hlinkClick r:id="rId4"/>
              </a:rPr>
              <a:t>http://www.crimsoneditor.com</a:t>
            </a:r>
            <a:r>
              <a:rPr b="0" i="0" lang="es-419" sz="1400" u="none" cap="none" strike="noStrike">
                <a:solidFill>
                  <a:srgbClr val="000000"/>
                </a:solidFill>
                <a:latin typeface="Arial"/>
                <a:ea typeface="Arial"/>
                <a:cs typeface="Arial"/>
                <a:sym typeface="Arial"/>
              </a:rPr>
              <a:t>) es compatible con ejecución de comandos y coloreado de sintaxis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configura la asociación para coloreo de sintaxis de los archivos *.edp en el menú </a:t>
            </a:r>
            <a:r>
              <a:rPr b="0" i="1" lang="es-419" sz="1400" u="none" cap="none" strike="noStrike">
                <a:solidFill>
                  <a:srgbClr val="000000"/>
                </a:solidFill>
                <a:latin typeface="Arial"/>
                <a:ea typeface="Arial"/>
                <a:cs typeface="Arial"/>
                <a:sym typeface="Arial"/>
              </a:rPr>
              <a:t>Tools &gt; Preferences &gt; File &gt; Association</a:t>
            </a:r>
            <a:r>
              <a:rPr b="0" i="0" lang="es-419" sz="1400" u="none" cap="none" strike="noStrike">
                <a:solidFill>
                  <a:srgbClr val="000000"/>
                </a:solidFill>
                <a:latin typeface="Arial"/>
                <a:ea typeface="Arial"/>
                <a:cs typeface="Arial"/>
                <a:sym typeface="Arial"/>
              </a:rPr>
              <a:t>, descomprimiendo primero </a:t>
            </a:r>
            <a:r>
              <a:rPr b="0" i="1" lang="es-419" sz="1400" u="none" cap="none" strike="noStrike">
                <a:solidFill>
                  <a:srgbClr val="000000"/>
                </a:solidFill>
                <a:latin typeface="Arial"/>
                <a:ea typeface="Arial"/>
                <a:cs typeface="Arial"/>
                <a:sym typeface="Arial"/>
              </a:rPr>
              <a:t>crimson-freefem.zip</a:t>
            </a:r>
            <a:r>
              <a:rPr b="0" i="0" lang="es-419" sz="1400" u="none" cap="none" strike="noStrike">
                <a:solidFill>
                  <a:srgbClr val="000000"/>
                </a:solidFill>
                <a:latin typeface="Arial"/>
                <a:ea typeface="Arial"/>
                <a:cs typeface="Arial"/>
                <a:sym typeface="Arial"/>
              </a:rPr>
              <a:t> (que se encuentra en el directorio de instalación de FreeFem++), en la raíz del directorio de instalación del editor.</a:t>
            </a:r>
            <a:endParaRPr b="0" i="0" sz="1400" u="none" cap="none" strike="noStrike">
              <a:solidFill>
                <a:srgbClr val="000000"/>
              </a:solidFill>
              <a:latin typeface="Arial"/>
              <a:ea typeface="Arial"/>
              <a:cs typeface="Arial"/>
              <a:sym typeface="Arial"/>
            </a:endParaRPr>
          </a:p>
        </p:txBody>
      </p:sp>
      <p:pic>
        <p:nvPicPr>
          <p:cNvPr id="146" name="Google Shape;146;p22"/>
          <p:cNvPicPr preferRelativeResize="0"/>
          <p:nvPr/>
        </p:nvPicPr>
        <p:blipFill rotWithShape="1">
          <a:blip r:embed="rId5">
            <a:alphaModFix/>
          </a:blip>
          <a:srcRect b="0" l="0" r="0" t="0"/>
          <a:stretch/>
        </p:blipFill>
        <p:spPr>
          <a:xfrm>
            <a:off x="4879175" y="1121675"/>
            <a:ext cx="3366384" cy="271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Configuración de editor de texto</a:t>
            </a:r>
            <a:endParaRPr b="0" i="0" sz="3000" u="none" cap="none" strike="noStrike">
              <a:solidFill>
                <a:schemeClr val="dk1"/>
              </a:solidFill>
              <a:latin typeface="Roboto"/>
              <a:ea typeface="Roboto"/>
              <a:cs typeface="Roboto"/>
              <a:sym typeface="Roboto"/>
            </a:endParaRPr>
          </a:p>
        </p:txBody>
      </p:sp>
      <p:sp>
        <p:nvSpPr>
          <p:cNvPr id="152" name="Google Shape;152;p23"/>
          <p:cNvSpPr txBox="1"/>
          <p:nvPr/>
        </p:nvSpPr>
        <p:spPr>
          <a:xfrm>
            <a:off x="4960125" y="1491775"/>
            <a:ext cx="3663300" cy="340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Y en el mismo menú, en </a:t>
            </a:r>
            <a:r>
              <a:rPr b="0" i="1" lang="es-419" sz="1400" u="none" cap="none" strike="noStrike">
                <a:solidFill>
                  <a:srgbClr val="000000"/>
                </a:solidFill>
                <a:latin typeface="Arial"/>
                <a:ea typeface="Arial"/>
                <a:cs typeface="Arial"/>
                <a:sym typeface="Arial"/>
              </a:rPr>
              <a:t>Tools &gt; User Tools</a:t>
            </a:r>
            <a:r>
              <a:rPr b="0" i="0" lang="es-419" sz="1400" u="none" cap="none" strike="noStrike">
                <a:solidFill>
                  <a:srgbClr val="000000"/>
                </a:solidFill>
                <a:latin typeface="Arial"/>
                <a:ea typeface="Arial"/>
                <a:cs typeface="Arial"/>
                <a:sym typeface="Arial"/>
              </a:rPr>
              <a:t>, se configura la ejecución del comando de FreeFem++ como se aprecia, para correr los archivos que se creen en el editor (en command va el archivo ejecutable FreeFem++.exe en la ruta de instalación de la herramienta, y se debe marcar la casilla de “</a:t>
            </a:r>
            <a:r>
              <a:rPr b="0" i="1" lang="es-419" sz="1400" u="none" cap="none" strike="noStrike">
                <a:solidFill>
                  <a:srgbClr val="000000"/>
                </a:solidFill>
                <a:latin typeface="Arial"/>
                <a:ea typeface="Arial"/>
                <a:cs typeface="Arial"/>
                <a:sym typeface="Arial"/>
              </a:rPr>
              <a:t>Use short filename</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Con esto al presionar </a:t>
            </a:r>
            <a:r>
              <a:rPr b="0" i="1" lang="es-419" sz="1400" u="none" cap="none" strike="noStrike">
                <a:solidFill>
                  <a:srgbClr val="000000"/>
                </a:solidFill>
                <a:latin typeface="Arial"/>
                <a:ea typeface="Arial"/>
                <a:cs typeface="Arial"/>
                <a:sym typeface="Arial"/>
              </a:rPr>
              <a:t>Ctrl+1</a:t>
            </a:r>
            <a:r>
              <a:rPr b="0" i="0" lang="es-419" sz="1400" u="none" cap="none" strike="noStrike">
                <a:solidFill>
                  <a:srgbClr val="000000"/>
                </a:solidFill>
                <a:latin typeface="Arial"/>
                <a:ea typeface="Arial"/>
                <a:cs typeface="Arial"/>
                <a:sym typeface="Arial"/>
              </a:rPr>
              <a:t> en el editor en el archivo de configuración de FreeFem++ abierto (al que debe guardarse primero con un nombre con extensión </a:t>
            </a:r>
            <a:r>
              <a:rPr b="0" i="1" lang="es-419" sz="1400" u="none" cap="none" strike="noStrike">
                <a:solidFill>
                  <a:srgbClr val="000000"/>
                </a:solidFill>
                <a:latin typeface="Arial"/>
                <a:ea typeface="Arial"/>
                <a:cs typeface="Arial"/>
                <a:sym typeface="Arial"/>
              </a:rPr>
              <a:t>.edp</a:t>
            </a:r>
            <a:r>
              <a:rPr b="0" i="0" lang="es-419" sz="1400" u="none" cap="none" strike="noStrike">
                <a:solidFill>
                  <a:srgbClr val="000000"/>
                </a:solidFill>
                <a:latin typeface="Arial"/>
                <a:ea typeface="Arial"/>
                <a:cs typeface="Arial"/>
                <a:sym typeface="Arial"/>
              </a:rPr>
              <a:t>), se ejecutará la herramienta para lanzar las instrucciones especificadas en este archivo.</a:t>
            </a:r>
            <a:endParaRPr b="0" i="0" sz="1400" u="none" cap="none" strike="noStrike">
              <a:solidFill>
                <a:srgbClr val="000000"/>
              </a:solidFill>
              <a:latin typeface="Arial"/>
              <a:ea typeface="Arial"/>
              <a:cs typeface="Arial"/>
              <a:sym typeface="Arial"/>
            </a:endParaRPr>
          </a:p>
        </p:txBody>
      </p:sp>
      <p:pic>
        <p:nvPicPr>
          <p:cNvPr id="153" name="Google Shape;153;p23"/>
          <p:cNvPicPr preferRelativeResize="0"/>
          <p:nvPr/>
        </p:nvPicPr>
        <p:blipFill rotWithShape="1">
          <a:blip r:embed="rId3">
            <a:alphaModFix/>
          </a:blip>
          <a:srcRect b="0" l="0" r="0" t="0"/>
          <a:stretch/>
        </p:blipFill>
        <p:spPr>
          <a:xfrm>
            <a:off x="311700" y="1379625"/>
            <a:ext cx="4466175" cy="360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nvSpPr>
        <p:spPr>
          <a:xfrm>
            <a:off x="6723300" y="1074799"/>
            <a:ext cx="2280900" cy="3915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Otra alternativa para implementar y ejecutar soluciones de problemas en la herramienta FreeFem++ es mediante el IDE FreeFem++. Se descarga e instala de la página </a:t>
            </a:r>
            <a:r>
              <a:rPr b="0" i="0" lang="es-419" sz="1400" u="sng" cap="none" strike="noStrike">
                <a:solidFill>
                  <a:schemeClr val="hlink"/>
                </a:solidFill>
                <a:latin typeface="Arial"/>
                <a:ea typeface="Arial"/>
                <a:cs typeface="Arial"/>
                <a:sym typeface="Arial"/>
                <a:hlinkClick r:id="rId3"/>
              </a:rPr>
              <a:t>https://www.ann.ju ssieu.fr/lehyaric/ffcs/install.php</a:t>
            </a:r>
            <a:r>
              <a:rPr b="0" i="0" lang="es-419" sz="1400" u="none" cap="none" strike="noStrike">
                <a:solidFill>
                  <a:srgbClr val="000000"/>
                </a:solidFill>
                <a:latin typeface="Arial"/>
                <a:ea typeface="Arial"/>
                <a:cs typeface="Arial"/>
                <a:sym typeface="Arial"/>
              </a:rPr>
              <a:t> y simplemente requiere implementar el código y pulsar en ejecutar.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Este IDE brinda algo de facilidad visual para el manejo de soluciones de problemas con MPI.</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Entorno de desarrollo FreeFem++-cs</a:t>
            </a:r>
            <a:endParaRPr b="0" i="0" sz="3000" u="none" cap="none" strike="noStrike">
              <a:solidFill>
                <a:schemeClr val="dk1"/>
              </a:solidFill>
              <a:latin typeface="Roboto"/>
              <a:ea typeface="Roboto"/>
              <a:cs typeface="Roboto"/>
              <a:sym typeface="Roboto"/>
            </a:endParaRPr>
          </a:p>
        </p:txBody>
      </p:sp>
      <p:pic>
        <p:nvPicPr>
          <p:cNvPr id="160" name="Google Shape;160;p24"/>
          <p:cNvPicPr preferRelativeResize="0"/>
          <p:nvPr/>
        </p:nvPicPr>
        <p:blipFill rotWithShape="1">
          <a:blip r:embed="rId4">
            <a:alphaModFix/>
          </a:blip>
          <a:srcRect b="15973" l="0" r="0" t="1086"/>
          <a:stretch/>
        </p:blipFill>
        <p:spPr>
          <a:xfrm>
            <a:off x="152425" y="1312713"/>
            <a:ext cx="6482600" cy="349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Instalación básica en Linux</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Instalación en Linux</a:t>
            </a:r>
            <a:endParaRPr b="0" i="0" sz="3000" u="none" cap="none" strike="noStrike">
              <a:solidFill>
                <a:schemeClr val="dk1"/>
              </a:solidFill>
              <a:latin typeface="Roboto"/>
              <a:ea typeface="Roboto"/>
              <a:cs typeface="Roboto"/>
              <a:sym typeface="Roboto"/>
            </a:endParaRPr>
          </a:p>
        </p:txBody>
      </p:sp>
      <p:sp>
        <p:nvSpPr>
          <p:cNvPr id="171" name="Google Shape;171;p26"/>
          <p:cNvSpPr txBox="1"/>
          <p:nvPr/>
        </p:nvSpPr>
        <p:spPr>
          <a:xfrm>
            <a:off x="311700" y="1425400"/>
            <a:ext cx="3219600" cy="340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siguen los pasos descritos en </a:t>
            </a:r>
            <a:r>
              <a:rPr b="0" i="0" lang="es-419" sz="1400" u="sng" cap="none" strike="noStrike">
                <a:solidFill>
                  <a:schemeClr val="hlink"/>
                </a:solidFill>
                <a:latin typeface="Arial"/>
                <a:ea typeface="Arial"/>
                <a:cs typeface="Arial"/>
                <a:sym typeface="Arial"/>
                <a:hlinkClick r:id="rId3"/>
              </a:rPr>
              <a:t>http://www.freefem.org/ff++/linux.php</a:t>
            </a:r>
            <a:r>
              <a:rPr b="0" i="0" lang="es-419" sz="1400" u="none" cap="none" strike="noStrike">
                <a:solidFill>
                  <a:srgbClr val="000000"/>
                </a:solidFill>
                <a:latin typeface="Arial"/>
                <a:ea typeface="Arial"/>
                <a:cs typeface="Arial"/>
                <a:sym typeface="Arial"/>
              </a:rPr>
              <a:t> mediante una terminal.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Si en el paso del script de python ocurren problemas con --prefix y --libdir, se modifican en el comando </a:t>
            </a:r>
            <a:r>
              <a:rPr b="0" i="1" lang="es-419" sz="1400" u="none" cap="none" strike="noStrike">
                <a:solidFill>
                  <a:srgbClr val="000000"/>
                </a:solidFill>
                <a:latin typeface="Arial"/>
                <a:ea typeface="Arial"/>
                <a:cs typeface="Arial"/>
                <a:sym typeface="Arial"/>
              </a:rPr>
              <a:t>make</a:t>
            </a:r>
            <a:r>
              <a:rPr b="0" i="0" lang="es-419" sz="1400" u="none" cap="none" strike="noStrike">
                <a:solidFill>
                  <a:srgbClr val="000000"/>
                </a:solidFill>
                <a:latin typeface="Arial"/>
                <a:ea typeface="Arial"/>
                <a:cs typeface="Arial"/>
                <a:sym typeface="Arial"/>
              </a:rPr>
              <a:t> por la ruta absoluta de una carpeta en la que se vaya a instalar, si es que ocurre un problema con éstos.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En la instalación de PETSC, al correr el comando </a:t>
            </a:r>
            <a:r>
              <a:rPr b="0" i="1" lang="es-419" sz="1400" u="none" cap="none" strike="noStrike">
                <a:solidFill>
                  <a:srgbClr val="000000"/>
                </a:solidFill>
                <a:latin typeface="Arial"/>
                <a:ea typeface="Arial"/>
                <a:cs typeface="Arial"/>
                <a:sym typeface="Arial"/>
              </a:rPr>
              <a:t>make install</a:t>
            </a:r>
            <a:r>
              <a:rPr b="0" i="0" lang="es-419" sz="1400" u="none" cap="none" strike="noStrike">
                <a:solidFill>
                  <a:srgbClr val="000000"/>
                </a:solidFill>
                <a:latin typeface="Arial"/>
                <a:ea typeface="Arial"/>
                <a:cs typeface="Arial"/>
                <a:sym typeface="Arial"/>
              </a:rPr>
              <a:t> se van indicando instrucciones próximas a ejecutar.</a:t>
            </a:r>
            <a:endParaRPr b="0" i="0" sz="1400" u="none" cap="none" strike="noStrike">
              <a:solidFill>
                <a:srgbClr val="000000"/>
              </a:solidFill>
              <a:latin typeface="Arial"/>
              <a:ea typeface="Arial"/>
              <a:cs typeface="Arial"/>
              <a:sym typeface="Arial"/>
            </a:endParaRPr>
          </a:p>
        </p:txBody>
      </p:sp>
      <p:pic>
        <p:nvPicPr>
          <p:cNvPr id="172" name="Google Shape;172;p26"/>
          <p:cNvPicPr preferRelativeResize="0"/>
          <p:nvPr/>
        </p:nvPicPr>
        <p:blipFill rotWithShape="1">
          <a:blip r:embed="rId4">
            <a:alphaModFix/>
          </a:blip>
          <a:srcRect b="0" l="0" r="20133" t="8357"/>
          <a:stretch/>
        </p:blipFill>
        <p:spPr>
          <a:xfrm>
            <a:off x="3531300" y="1062825"/>
            <a:ext cx="5417724" cy="393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nvSpPr>
        <p:spPr>
          <a:xfrm>
            <a:off x="311700" y="1425400"/>
            <a:ext cx="7792800" cy="3718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En caso de dar problemas como </a:t>
            </a:r>
            <a:r>
              <a:rPr b="1" i="0" lang="es-419" sz="1400" u="none" cap="none" strike="noStrike">
                <a:solidFill>
                  <a:srgbClr val="000000"/>
                </a:solidFill>
                <a:latin typeface="Arial"/>
                <a:ea typeface="Arial"/>
                <a:cs typeface="Arial"/>
                <a:sym typeface="Arial"/>
              </a:rPr>
              <a:t>cannot find -lhdf5</a:t>
            </a:r>
            <a:r>
              <a:rPr b="0" i="0" lang="es-419" sz="1400" u="none" cap="none" strike="noStrike">
                <a:solidFill>
                  <a:srgbClr val="000000"/>
                </a:solidFill>
                <a:latin typeface="Arial"/>
                <a:ea typeface="Arial"/>
                <a:cs typeface="Arial"/>
                <a:sym typeface="Arial"/>
              </a:rPr>
              <a:t>, se puede intentar instalar hdf5 de </a:t>
            </a:r>
            <a:r>
              <a:rPr b="0" i="0" lang="es-419" sz="1400" u="sng" cap="none" strike="noStrike">
                <a:solidFill>
                  <a:schemeClr val="hlink"/>
                </a:solidFill>
                <a:latin typeface="Arial"/>
                <a:ea typeface="Arial"/>
                <a:cs typeface="Arial"/>
                <a:sym typeface="Arial"/>
                <a:hlinkClick r:id="rId3"/>
              </a:rPr>
              <a:t>https://www.hdfgroup.org/HDF5/release/obtainsrc.html</a:t>
            </a:r>
            <a:r>
              <a:rPr b="0" i="0" lang="es-419" sz="1400" u="none" cap="none" strike="noStrike">
                <a:solidFill>
                  <a:srgbClr val="000000"/>
                </a:solidFill>
                <a:latin typeface="Arial"/>
                <a:ea typeface="Arial"/>
                <a:cs typeface="Arial"/>
                <a:sym typeface="Arial"/>
              </a:rPr>
              <a:t>, siguiendo las instrucciones de instalación de </a:t>
            </a:r>
            <a:r>
              <a:rPr b="0" i="0" lang="es-419" sz="1400" u="sng" cap="none" strike="noStrike">
                <a:solidFill>
                  <a:schemeClr val="hlink"/>
                </a:solidFill>
                <a:latin typeface="Arial"/>
                <a:ea typeface="Arial"/>
                <a:cs typeface="Arial"/>
                <a:sym typeface="Arial"/>
                <a:hlinkClick r:id="rId4"/>
              </a:rPr>
              <a:t>https://www.hdfgroup.org/ftp/HDF5/current/src/unpacked/release_docs/INSTALL</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Luego, hasta llegar al punto de ejecutar el comando </a:t>
            </a:r>
            <a:r>
              <a:rPr b="1" i="0" lang="es-419" sz="1400" u="none" cap="none" strike="noStrike">
                <a:solidFill>
                  <a:srgbClr val="000000"/>
                </a:solidFill>
                <a:latin typeface="Arial"/>
                <a:ea typeface="Arial"/>
                <a:cs typeface="Arial"/>
                <a:sym typeface="Arial"/>
              </a:rPr>
              <a:t>make</a:t>
            </a:r>
            <a:r>
              <a:rPr b="0" i="0" lang="es-419" sz="1400" u="none" cap="none" strike="noStrike">
                <a:solidFill>
                  <a:srgbClr val="000000"/>
                </a:solidFill>
                <a:latin typeface="Arial"/>
                <a:ea typeface="Arial"/>
                <a:cs typeface="Arial"/>
                <a:sym typeface="Arial"/>
              </a:rPr>
              <a:t> para freefem++, si no se reconoce -lhdf5, se puede corregir con: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cd /usr/lib/x86_64-linux-gnu  (dependiendo de la arquitectura del procesador puede variar)</a:t>
            </a:r>
            <a:br>
              <a:rPr b="0" i="0" lang="es-419" sz="1400" u="none" cap="none" strike="noStrike">
                <a:solidFill>
                  <a:srgbClr val="000000"/>
                </a:solidFill>
                <a:latin typeface="Arial"/>
                <a:ea typeface="Arial"/>
                <a:cs typeface="Arial"/>
                <a:sym typeface="Arial"/>
              </a:rPr>
            </a:br>
            <a:r>
              <a:rPr b="0" i="0" lang="es-419" sz="1400" u="none" cap="none" strike="noStrike">
                <a:solidFill>
                  <a:srgbClr val="000000"/>
                </a:solidFill>
                <a:latin typeface="Arial"/>
                <a:ea typeface="Arial"/>
                <a:cs typeface="Arial"/>
                <a:sym typeface="Arial"/>
              </a:rPr>
              <a:t>sudo ln -s libhdf5_serial.so.8.0.2 libhdf5.so</a:t>
            </a:r>
            <a:br>
              <a:rPr b="0" i="0" lang="es-419" sz="1400" u="none" cap="none" strike="noStrike">
                <a:solidFill>
                  <a:srgbClr val="000000"/>
                </a:solidFill>
                <a:latin typeface="Arial"/>
                <a:ea typeface="Arial"/>
                <a:cs typeface="Arial"/>
                <a:sym typeface="Arial"/>
              </a:rPr>
            </a:br>
            <a:r>
              <a:rPr b="0" i="0" lang="es-419" sz="1400" u="none" cap="none" strike="noStrike">
                <a:solidFill>
                  <a:srgbClr val="000000"/>
                </a:solidFill>
                <a:latin typeface="Arial"/>
                <a:ea typeface="Arial"/>
                <a:cs typeface="Arial"/>
                <a:sym typeface="Arial"/>
              </a:rPr>
              <a:t>sudo ln -s libhdf5_serial_hl.so.8.0.2 libhdf5_hl.so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Y si el make sigue dando problemas con “H5Cpp.h”, se vuelve a ejecutar el ./configure así:</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./configure --enable-download --with-petsc=/usr/local/ff++/petsc/lib/petsc/conf/petscvariables --with-hdf5=/usr/include/hdf5/serial/,/usr/lib/x86_64-linux-gnu/hdf5/serial/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Luego se ejecutan </a:t>
            </a:r>
            <a:r>
              <a:rPr b="1" i="0" lang="es-419" sz="1400" u="none" cap="none" strike="noStrike">
                <a:solidFill>
                  <a:srgbClr val="000000"/>
                </a:solidFill>
                <a:latin typeface="Arial"/>
                <a:ea typeface="Arial"/>
                <a:cs typeface="Arial"/>
                <a:sym typeface="Arial"/>
              </a:rPr>
              <a:t>sudo make</a:t>
            </a:r>
            <a:r>
              <a:rPr b="0" i="0" lang="es-419" sz="1400" u="none" cap="none" strike="noStrike">
                <a:solidFill>
                  <a:srgbClr val="000000"/>
                </a:solidFill>
                <a:latin typeface="Arial"/>
                <a:ea typeface="Arial"/>
                <a:cs typeface="Arial"/>
                <a:sym typeface="Arial"/>
              </a:rPr>
              <a:t> y </a:t>
            </a:r>
            <a:r>
              <a:rPr b="1" i="0" lang="es-419" sz="1400" u="none" cap="none" strike="noStrike">
                <a:solidFill>
                  <a:srgbClr val="000000"/>
                </a:solidFill>
                <a:latin typeface="Arial"/>
                <a:ea typeface="Arial"/>
                <a:cs typeface="Arial"/>
                <a:sym typeface="Arial"/>
              </a:rPr>
              <a:t>sudo make install</a:t>
            </a:r>
            <a:endParaRPr b="1" i="0" sz="1400" u="none" cap="none" strike="noStrike">
              <a:solidFill>
                <a:srgbClr val="000000"/>
              </a:solidFill>
              <a:latin typeface="Arial"/>
              <a:ea typeface="Arial"/>
              <a:cs typeface="Arial"/>
              <a:sym typeface="Arial"/>
            </a:endParaRPr>
          </a:p>
        </p:txBody>
      </p:sp>
      <p:sp>
        <p:nvSpPr>
          <p:cNvPr id="178" name="Google Shape;178;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Instalación en Linux</a:t>
            </a:r>
            <a:endParaRPr b="0" i="0" sz="30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Pasos para resolver y simular</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Ecuaciones paramétricas</a:t>
            </a:r>
            <a:endParaRPr b="0" i="0" sz="3000" u="none" cap="none" strike="noStrike">
              <a:solidFill>
                <a:schemeClr val="dk1"/>
              </a:solidFill>
              <a:latin typeface="Roboto"/>
              <a:ea typeface="Roboto"/>
              <a:cs typeface="Roboto"/>
              <a:sym typeface="Roboto"/>
            </a:endParaRPr>
          </a:p>
        </p:txBody>
      </p:sp>
      <p:sp>
        <p:nvSpPr>
          <p:cNvPr id="189" name="Google Shape;189;p29"/>
          <p:cNvSpPr txBox="1"/>
          <p:nvPr/>
        </p:nvSpPr>
        <p:spPr>
          <a:xfrm>
            <a:off x="311700" y="1384100"/>
            <a:ext cx="5040900" cy="35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Recta que pase por (</a:t>
            </a:r>
            <a:r>
              <a:rPr b="0" i="1" lang="es-419" sz="1400" u="none" cap="none" strike="noStrike">
                <a:solidFill>
                  <a:srgbClr val="000000"/>
                </a:solidFill>
                <a:latin typeface="Arial"/>
                <a:ea typeface="Arial"/>
                <a:cs typeface="Arial"/>
                <a:sym typeface="Arial"/>
              </a:rPr>
              <a:t>x</a:t>
            </a:r>
            <a:r>
              <a:rPr b="0" baseline="-25000" i="1" lang="es-419" sz="1400" u="none" cap="none" strike="noStrike">
                <a:solidFill>
                  <a:srgbClr val="000000"/>
                </a:solidFill>
                <a:latin typeface="Arial"/>
                <a:ea typeface="Arial"/>
                <a:cs typeface="Arial"/>
                <a:sym typeface="Arial"/>
              </a:rPr>
              <a:t>1</a:t>
            </a:r>
            <a:r>
              <a:rPr b="0" i="0" lang="es-419" sz="1400" u="none" cap="none" strike="noStrike">
                <a:solidFill>
                  <a:srgbClr val="000000"/>
                </a:solidFill>
                <a:latin typeface="Arial"/>
                <a:ea typeface="Arial"/>
                <a:cs typeface="Arial"/>
                <a:sym typeface="Arial"/>
              </a:rPr>
              <a:t>,</a:t>
            </a:r>
            <a:r>
              <a:rPr b="0" i="1" lang="es-419" sz="1400" u="none" cap="none" strike="noStrike">
                <a:solidFill>
                  <a:srgbClr val="000000"/>
                </a:solidFill>
                <a:latin typeface="Arial"/>
                <a:ea typeface="Arial"/>
                <a:cs typeface="Arial"/>
                <a:sym typeface="Arial"/>
              </a:rPr>
              <a:t>y</a:t>
            </a:r>
            <a:r>
              <a:rPr b="0" baseline="-25000" i="1" lang="es-419" sz="1400" u="none" cap="none" strike="noStrike">
                <a:solidFill>
                  <a:srgbClr val="000000"/>
                </a:solidFill>
                <a:latin typeface="Arial"/>
                <a:ea typeface="Arial"/>
                <a:cs typeface="Arial"/>
                <a:sym typeface="Arial"/>
              </a:rPr>
              <a:t>1</a:t>
            </a:r>
            <a:r>
              <a:rPr b="0" i="0" lang="es-419" sz="1400" u="none" cap="none" strike="noStrike">
                <a:solidFill>
                  <a:srgbClr val="000000"/>
                </a:solidFill>
                <a:latin typeface="Arial"/>
                <a:ea typeface="Arial"/>
                <a:cs typeface="Arial"/>
                <a:sym typeface="Arial"/>
              </a:rPr>
              <a:t>) y (</a:t>
            </a:r>
            <a:r>
              <a:rPr b="0" i="1" lang="es-419" sz="1400" u="none" cap="none" strike="noStrike">
                <a:solidFill>
                  <a:srgbClr val="000000"/>
                </a:solidFill>
                <a:latin typeface="Arial"/>
                <a:ea typeface="Arial"/>
                <a:cs typeface="Arial"/>
                <a:sym typeface="Arial"/>
              </a:rPr>
              <a:t>x</a:t>
            </a:r>
            <a:r>
              <a:rPr b="0" baseline="-25000" i="1" lang="es-419" sz="1400" u="none" cap="none" strike="noStrike">
                <a:solidFill>
                  <a:srgbClr val="000000"/>
                </a:solidFill>
                <a:latin typeface="Arial"/>
                <a:ea typeface="Arial"/>
                <a:cs typeface="Arial"/>
                <a:sym typeface="Arial"/>
              </a:rPr>
              <a:t>2</a:t>
            </a:r>
            <a:r>
              <a:rPr b="0" i="0" lang="es-419" sz="1400" u="none" cap="none" strike="noStrike">
                <a:solidFill>
                  <a:srgbClr val="000000"/>
                </a:solidFill>
                <a:latin typeface="Arial"/>
                <a:ea typeface="Arial"/>
                <a:cs typeface="Arial"/>
                <a:sym typeface="Arial"/>
              </a:rPr>
              <a:t>,</a:t>
            </a:r>
            <a:r>
              <a:rPr b="0" i="1" lang="es-419" sz="1400" u="none" cap="none" strike="noStrike">
                <a:solidFill>
                  <a:srgbClr val="000000"/>
                </a:solidFill>
                <a:latin typeface="Arial"/>
                <a:ea typeface="Arial"/>
                <a:cs typeface="Arial"/>
                <a:sym typeface="Arial"/>
              </a:rPr>
              <a:t>y</a:t>
            </a:r>
            <a:r>
              <a:rPr b="0" baseline="-25000" i="1" lang="es-419" sz="1400" u="none" cap="none" strike="noStrike">
                <a:solidFill>
                  <a:srgbClr val="000000"/>
                </a:solidFill>
                <a:latin typeface="Arial"/>
                <a:ea typeface="Arial"/>
                <a:cs typeface="Arial"/>
                <a:sym typeface="Arial"/>
              </a:rPr>
              <a:t>2</a:t>
            </a:r>
            <a:r>
              <a:rPr b="0" i="0" lang="es-419" sz="1400" u="none" cap="none" strike="noStrike">
                <a:solidFill>
                  <a:srgbClr val="000000"/>
                </a:solidFill>
                <a:latin typeface="Arial"/>
                <a:ea typeface="Arial"/>
                <a:cs typeface="Arial"/>
                <a:sym typeface="Arial"/>
              </a:rPr>
              <a:t>), requiere adaptar </a:t>
            </a:r>
            <a:r>
              <a:rPr b="0" i="1" lang="es-419" sz="1400" u="none" cap="none" strike="noStrike">
                <a:solidFill>
                  <a:srgbClr val="000000"/>
                </a:solidFill>
                <a:latin typeface="Arial"/>
                <a:ea typeface="Arial"/>
                <a:cs typeface="Arial"/>
                <a:sym typeface="Arial"/>
              </a:rPr>
              <a:t>t</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Circunferencia de radio </a:t>
            </a:r>
            <a:r>
              <a:rPr b="0" i="1" lang="es-419" sz="1400" u="none" cap="none" strike="noStrike">
                <a:solidFill>
                  <a:srgbClr val="000000"/>
                </a:solidFill>
                <a:latin typeface="Arial"/>
                <a:ea typeface="Arial"/>
                <a:cs typeface="Arial"/>
                <a:sym typeface="Arial"/>
              </a:rPr>
              <a:t>R</a:t>
            </a:r>
            <a:r>
              <a:rPr b="0" i="0" lang="es-419" sz="1400" u="none" cap="none" strike="noStrike">
                <a:solidFill>
                  <a:srgbClr val="000000"/>
                </a:solidFill>
                <a:latin typeface="Arial"/>
                <a:ea typeface="Arial"/>
                <a:cs typeface="Arial"/>
                <a:sym typeface="Arial"/>
              </a:rPr>
              <a:t>, con centro en (</a:t>
            </a:r>
            <a:r>
              <a:rPr b="0" i="1" lang="es-419" sz="1400" u="none" cap="none" strike="noStrike">
                <a:solidFill>
                  <a:srgbClr val="000000"/>
                </a:solidFill>
                <a:latin typeface="Arial"/>
                <a:ea typeface="Arial"/>
                <a:cs typeface="Arial"/>
                <a:sym typeface="Arial"/>
              </a:rPr>
              <a:t>x</a:t>
            </a:r>
            <a:r>
              <a:rPr b="0" baseline="-25000" i="1" lang="es-419" sz="1400" u="none" cap="none" strike="noStrike">
                <a:solidFill>
                  <a:srgbClr val="000000"/>
                </a:solidFill>
                <a:latin typeface="Arial"/>
                <a:ea typeface="Arial"/>
                <a:cs typeface="Arial"/>
                <a:sym typeface="Arial"/>
              </a:rPr>
              <a:t>c</a:t>
            </a:r>
            <a:r>
              <a:rPr b="0" i="0" lang="es-419" sz="1400" u="none" cap="none" strike="noStrike">
                <a:solidFill>
                  <a:srgbClr val="000000"/>
                </a:solidFill>
                <a:latin typeface="Arial"/>
                <a:ea typeface="Arial"/>
                <a:cs typeface="Arial"/>
                <a:sym typeface="Arial"/>
              </a:rPr>
              <a:t>,</a:t>
            </a:r>
            <a:r>
              <a:rPr b="0" i="1" lang="es-419" sz="1400" u="none" cap="none" strike="noStrike">
                <a:solidFill>
                  <a:srgbClr val="000000"/>
                </a:solidFill>
                <a:latin typeface="Arial"/>
                <a:ea typeface="Arial"/>
                <a:cs typeface="Arial"/>
                <a:sym typeface="Arial"/>
              </a:rPr>
              <a:t>y</a:t>
            </a:r>
            <a:r>
              <a:rPr b="0" baseline="-25000" i="1" lang="es-419" sz="1400" u="none" cap="none" strike="noStrike">
                <a:solidFill>
                  <a:srgbClr val="000000"/>
                </a:solidFill>
                <a:latin typeface="Arial"/>
                <a:ea typeface="Arial"/>
                <a:cs typeface="Arial"/>
                <a:sym typeface="Arial"/>
              </a:rPr>
              <a:t>c</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Elipse sin rotación de semiejes </a:t>
            </a:r>
            <a:r>
              <a:rPr b="0" i="1" lang="es-419" sz="1400" u="none" cap="none" strike="noStrike">
                <a:solidFill>
                  <a:srgbClr val="000000"/>
                </a:solidFill>
                <a:latin typeface="Arial"/>
                <a:ea typeface="Arial"/>
                <a:cs typeface="Arial"/>
                <a:sym typeface="Arial"/>
              </a:rPr>
              <a:t>A</a:t>
            </a:r>
            <a:r>
              <a:rPr b="0" i="0" lang="es-419" sz="1400" u="none" cap="none" strike="noStrike">
                <a:solidFill>
                  <a:srgbClr val="000000"/>
                </a:solidFill>
                <a:latin typeface="Arial"/>
                <a:ea typeface="Arial"/>
                <a:cs typeface="Arial"/>
                <a:sym typeface="Arial"/>
              </a:rPr>
              <a:t> y </a:t>
            </a:r>
            <a:r>
              <a:rPr b="0" i="1" lang="es-419" sz="1400" u="none" cap="none" strike="noStrike">
                <a:solidFill>
                  <a:srgbClr val="000000"/>
                </a:solidFill>
                <a:latin typeface="Arial"/>
                <a:ea typeface="Arial"/>
                <a:cs typeface="Arial"/>
                <a:sym typeface="Arial"/>
              </a:rPr>
              <a:t>B</a:t>
            </a:r>
            <a:r>
              <a:rPr b="0" i="0" lang="es-419" sz="1400" u="none" cap="none" strike="noStrike">
                <a:solidFill>
                  <a:srgbClr val="000000"/>
                </a:solidFill>
                <a:latin typeface="Arial"/>
                <a:ea typeface="Arial"/>
                <a:cs typeface="Arial"/>
                <a:sym typeface="Arial"/>
              </a:rPr>
              <a:t>, con centro en (</a:t>
            </a:r>
            <a:r>
              <a:rPr b="0" i="1" lang="es-419" sz="1400" u="none" cap="none" strike="noStrike">
                <a:solidFill>
                  <a:srgbClr val="000000"/>
                </a:solidFill>
                <a:latin typeface="Arial"/>
                <a:ea typeface="Arial"/>
                <a:cs typeface="Arial"/>
                <a:sym typeface="Arial"/>
              </a:rPr>
              <a:t>x</a:t>
            </a:r>
            <a:r>
              <a:rPr b="0" baseline="-25000" i="1" lang="es-419" sz="1400" u="none" cap="none" strike="noStrike">
                <a:solidFill>
                  <a:srgbClr val="000000"/>
                </a:solidFill>
                <a:latin typeface="Arial"/>
                <a:ea typeface="Arial"/>
                <a:cs typeface="Arial"/>
                <a:sym typeface="Arial"/>
              </a:rPr>
              <a:t>c</a:t>
            </a:r>
            <a:r>
              <a:rPr b="0" i="0" lang="es-419" sz="1400" u="none" cap="none" strike="noStrike">
                <a:solidFill>
                  <a:srgbClr val="000000"/>
                </a:solidFill>
                <a:latin typeface="Arial"/>
                <a:ea typeface="Arial"/>
                <a:cs typeface="Arial"/>
                <a:sym typeface="Arial"/>
              </a:rPr>
              <a:t>,</a:t>
            </a:r>
            <a:r>
              <a:rPr b="0" i="1" lang="es-419" sz="1400" u="none" cap="none" strike="noStrike">
                <a:solidFill>
                  <a:srgbClr val="000000"/>
                </a:solidFill>
                <a:latin typeface="Arial"/>
                <a:ea typeface="Arial"/>
                <a:cs typeface="Arial"/>
                <a:sym typeface="Arial"/>
              </a:rPr>
              <a:t>y</a:t>
            </a:r>
            <a:r>
              <a:rPr b="0" baseline="-25000" i="1" lang="es-419" sz="1400" u="none" cap="none" strike="noStrike">
                <a:solidFill>
                  <a:srgbClr val="000000"/>
                </a:solidFill>
                <a:latin typeface="Arial"/>
                <a:ea typeface="Arial"/>
                <a:cs typeface="Arial"/>
                <a:sym typeface="Arial"/>
              </a:rPr>
              <a:t>c</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con rotación </a:t>
            </a:r>
            <a:r>
              <a:rPr b="0" i="1" lang="es-419" sz="1400" u="none" cap="none" strike="noStrike">
                <a:solidFill>
                  <a:srgbClr val="000000"/>
                </a:solidFill>
                <a:latin typeface="Arial"/>
                <a:ea typeface="Arial"/>
                <a:cs typeface="Arial"/>
                <a:sym typeface="Arial"/>
              </a:rPr>
              <a:t>θ</a:t>
            </a: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9"/>
          <p:cNvPicPr preferRelativeResize="0"/>
          <p:nvPr/>
        </p:nvPicPr>
        <p:blipFill rotWithShape="1">
          <a:blip r:embed="rId3">
            <a:alphaModFix/>
          </a:blip>
          <a:srcRect b="21693" l="0" r="0" t="19785"/>
          <a:stretch/>
        </p:blipFill>
        <p:spPr>
          <a:xfrm>
            <a:off x="5672871" y="1384100"/>
            <a:ext cx="1642079" cy="562438"/>
          </a:xfrm>
          <a:prstGeom prst="rect">
            <a:avLst/>
          </a:prstGeom>
          <a:noFill/>
          <a:ln>
            <a:noFill/>
          </a:ln>
        </p:spPr>
      </p:pic>
      <p:pic>
        <p:nvPicPr>
          <p:cNvPr id="191" name="Google Shape;191;p29"/>
          <p:cNvPicPr preferRelativeResize="0"/>
          <p:nvPr/>
        </p:nvPicPr>
        <p:blipFill rotWithShape="1">
          <a:blip r:embed="rId4">
            <a:alphaModFix/>
          </a:blip>
          <a:srcRect b="8990" l="0" r="0" t="-8990"/>
          <a:stretch/>
        </p:blipFill>
        <p:spPr>
          <a:xfrm>
            <a:off x="5776524" y="2227654"/>
            <a:ext cx="1388882" cy="873346"/>
          </a:xfrm>
          <a:prstGeom prst="rect">
            <a:avLst/>
          </a:prstGeom>
          <a:noFill/>
          <a:ln>
            <a:noFill/>
          </a:ln>
        </p:spPr>
      </p:pic>
      <p:pic>
        <p:nvPicPr>
          <p:cNvPr id="192" name="Google Shape;192;p29"/>
          <p:cNvPicPr preferRelativeResize="0"/>
          <p:nvPr/>
        </p:nvPicPr>
        <p:blipFill rotWithShape="1">
          <a:blip r:embed="rId5">
            <a:alphaModFix/>
          </a:blip>
          <a:srcRect b="0" l="0" r="0" t="0"/>
          <a:stretch/>
        </p:blipFill>
        <p:spPr>
          <a:xfrm>
            <a:off x="5713552" y="3337023"/>
            <a:ext cx="1484389" cy="873346"/>
          </a:xfrm>
          <a:prstGeom prst="rect">
            <a:avLst/>
          </a:prstGeom>
          <a:noFill/>
          <a:ln>
            <a:noFill/>
          </a:ln>
        </p:spPr>
      </p:pic>
      <p:pic>
        <p:nvPicPr>
          <p:cNvPr id="193" name="Google Shape;193;p29"/>
          <p:cNvPicPr preferRelativeResize="0"/>
          <p:nvPr/>
        </p:nvPicPr>
        <p:blipFill rotWithShape="1">
          <a:blip r:embed="rId6">
            <a:alphaModFix/>
          </a:blip>
          <a:srcRect b="0" l="0" r="0" t="0"/>
          <a:stretch/>
        </p:blipFill>
        <p:spPr>
          <a:xfrm>
            <a:off x="2370755" y="3903823"/>
            <a:ext cx="3188284" cy="10093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nvSpPr>
        <p:spPr>
          <a:xfrm>
            <a:off x="1260450" y="3148675"/>
            <a:ext cx="6623100" cy="1896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Creación de fronteras mediante ecuaciones paramétricas (palabra reservada </a:t>
            </a:r>
            <a:r>
              <a:rPr b="1" i="0" lang="es-419" sz="1400" u="none" cap="none" strike="noStrike">
                <a:solidFill>
                  <a:srgbClr val="000000"/>
                </a:solidFill>
                <a:latin typeface="Arial"/>
                <a:ea typeface="Arial"/>
                <a:cs typeface="Arial"/>
                <a:sym typeface="Arial"/>
              </a:rPr>
              <a:t>border</a:t>
            </a:r>
            <a:r>
              <a:rPr b="0" i="0" lang="es-419" sz="1400" u="none" cap="none" strike="noStrike">
                <a:solidFill>
                  <a:srgbClr val="000000"/>
                </a:solidFill>
                <a:latin typeface="Arial"/>
                <a:ea typeface="Arial"/>
                <a:cs typeface="Arial"/>
                <a:sym typeface="Arial"/>
              </a:rPr>
              <a:t>), o de forma directa (función </a:t>
            </a:r>
            <a:r>
              <a:rPr b="1" i="0" lang="es-419" sz="1400" u="none" cap="none" strike="noStrike">
                <a:solidFill>
                  <a:srgbClr val="000000"/>
                </a:solidFill>
                <a:latin typeface="Arial"/>
                <a:ea typeface="Arial"/>
                <a:cs typeface="Arial"/>
                <a:sym typeface="Arial"/>
              </a:rPr>
              <a:t>square</a:t>
            </a:r>
            <a:r>
              <a:rPr b="0" i="0" lang="es-419" sz="1400" u="none" cap="none" strike="noStrike">
                <a:solidFill>
                  <a:srgbClr val="000000"/>
                </a:solidFill>
                <a:latin typeface="Arial"/>
                <a:ea typeface="Arial"/>
                <a:cs typeface="Arial"/>
                <a:sym typeface="Arial"/>
              </a:rPr>
              <a:t>) si el dominio es rectangular para un rectángulo (paralelo a los ejes de coordenadas) que vaya de x</a:t>
            </a:r>
            <a:r>
              <a:rPr b="0" baseline="-25000" i="0" lang="es-419" sz="1400" u="none" cap="none" strike="noStrike">
                <a:solidFill>
                  <a:srgbClr val="000000"/>
                </a:solidFill>
                <a:latin typeface="Arial"/>
                <a:ea typeface="Arial"/>
                <a:cs typeface="Arial"/>
                <a:sym typeface="Arial"/>
              </a:rPr>
              <a:t>0</a:t>
            </a:r>
            <a:r>
              <a:rPr b="0" i="0" lang="es-419" sz="1400" u="none" cap="none" strike="noStrike">
                <a:solidFill>
                  <a:srgbClr val="000000"/>
                </a:solidFill>
                <a:latin typeface="Arial"/>
                <a:ea typeface="Arial"/>
                <a:cs typeface="Arial"/>
                <a:sym typeface="Arial"/>
              </a:rPr>
              <a:t> a x</a:t>
            </a:r>
            <a:r>
              <a:rPr b="0" baseline="-25000" i="0" lang="es-419" sz="1400" u="none" cap="none" strike="noStrike">
                <a:solidFill>
                  <a:srgbClr val="000000"/>
                </a:solidFill>
                <a:latin typeface="Arial"/>
                <a:ea typeface="Arial"/>
                <a:cs typeface="Arial"/>
                <a:sym typeface="Arial"/>
              </a:rPr>
              <a:t>1</a:t>
            </a:r>
            <a:r>
              <a:rPr b="0" i="0" lang="es-419" sz="1400" u="none" cap="none" strike="noStrike">
                <a:solidFill>
                  <a:srgbClr val="000000"/>
                </a:solidFill>
                <a:latin typeface="Arial"/>
                <a:ea typeface="Arial"/>
                <a:cs typeface="Arial"/>
                <a:sym typeface="Arial"/>
              </a:rPr>
              <a:t> y de y</a:t>
            </a:r>
            <a:r>
              <a:rPr b="0" baseline="-25000" i="0" lang="es-419" sz="1400" u="none" cap="none" strike="noStrike">
                <a:solidFill>
                  <a:srgbClr val="000000"/>
                </a:solidFill>
                <a:latin typeface="Arial"/>
                <a:ea typeface="Arial"/>
                <a:cs typeface="Arial"/>
                <a:sym typeface="Arial"/>
              </a:rPr>
              <a:t>0</a:t>
            </a:r>
            <a:r>
              <a:rPr b="0" i="0" lang="es-419" sz="1400" u="none" cap="none" strike="noStrike">
                <a:solidFill>
                  <a:srgbClr val="000000"/>
                </a:solidFill>
                <a:latin typeface="Arial"/>
                <a:ea typeface="Arial"/>
                <a:cs typeface="Arial"/>
                <a:sym typeface="Arial"/>
              </a:rPr>
              <a:t> a y</a:t>
            </a:r>
            <a:r>
              <a:rPr b="0" baseline="-25000" i="0" lang="es-419" sz="1400" u="none" cap="none" strike="noStrike">
                <a:solidFill>
                  <a:srgbClr val="000000"/>
                </a:solidFill>
                <a:latin typeface="Arial"/>
                <a:ea typeface="Arial"/>
                <a:cs typeface="Arial"/>
                <a:sym typeface="Arial"/>
              </a:rPr>
              <a:t>1</a:t>
            </a:r>
            <a:r>
              <a:rPr b="0" i="0" lang="es-419" sz="1400" u="none" cap="none" strike="noStrike">
                <a:solidFill>
                  <a:srgbClr val="000000"/>
                </a:solidFill>
                <a:latin typeface="Arial"/>
                <a:ea typeface="Arial"/>
                <a:cs typeface="Arial"/>
                <a:sym typeface="Arial"/>
              </a:rPr>
              <a:t> (con </a:t>
            </a:r>
            <a:r>
              <a:rPr b="0" i="1" lang="es-419" sz="1400" u="none" cap="none" strike="noStrike">
                <a:solidFill>
                  <a:srgbClr val="000000"/>
                </a:solidFill>
                <a:latin typeface="Arial"/>
                <a:ea typeface="Arial"/>
                <a:cs typeface="Arial"/>
                <a:sym typeface="Arial"/>
              </a:rPr>
              <a:t>n</a:t>
            </a:r>
            <a:r>
              <a:rPr b="0" i="0" lang="es-419" sz="1400" u="none" cap="none" strike="noStrike">
                <a:solidFill>
                  <a:srgbClr val="000000"/>
                </a:solidFill>
                <a:latin typeface="Arial"/>
                <a:ea typeface="Arial"/>
                <a:cs typeface="Arial"/>
                <a:sym typeface="Arial"/>
              </a:rPr>
              <a:t> y </a:t>
            </a:r>
            <a:r>
              <a:rPr b="0" i="1" lang="es-419" sz="1400" u="none" cap="none" strike="noStrike">
                <a:solidFill>
                  <a:srgbClr val="000000"/>
                </a:solidFill>
                <a:latin typeface="Arial"/>
                <a:ea typeface="Arial"/>
                <a:cs typeface="Arial"/>
                <a:sym typeface="Arial"/>
              </a:rPr>
              <a:t>m</a:t>
            </a:r>
            <a:r>
              <a:rPr b="0" i="0" lang="es-419" sz="1400" u="none" cap="none" strike="noStrike">
                <a:solidFill>
                  <a:srgbClr val="000000"/>
                </a:solidFill>
                <a:latin typeface="Arial"/>
                <a:ea typeface="Arial"/>
                <a:cs typeface="Arial"/>
                <a:sym typeface="Arial"/>
              </a:rPr>
              <a:t> la cantidad de nodos en lados horizontales y verticales respectivamente, para el proceso de enmallado). El etiquetado para la función square comienza del lado de abajo, y va en sentido antihorario.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puede referir a una frontera mediante su nombre o etiqueta (label).</a:t>
            </a:r>
            <a:endParaRPr b="0" i="0" sz="1400" u="none" cap="none" strike="noStrike">
              <a:solidFill>
                <a:srgbClr val="000000"/>
              </a:solidFill>
              <a:latin typeface="Arial"/>
              <a:ea typeface="Arial"/>
              <a:cs typeface="Arial"/>
              <a:sym typeface="Arial"/>
            </a:endParaRPr>
          </a:p>
        </p:txBody>
      </p:sp>
      <p:sp>
        <p:nvSpPr>
          <p:cNvPr id="199" name="Google Shape;199;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Definición de frontera del dominio</a:t>
            </a:r>
            <a:endParaRPr b="0" i="0" sz="3000" u="none" cap="none" strike="noStrike">
              <a:solidFill>
                <a:schemeClr val="dk1"/>
              </a:solidFill>
              <a:latin typeface="Roboto"/>
              <a:ea typeface="Roboto"/>
              <a:cs typeface="Roboto"/>
              <a:sym typeface="Roboto"/>
            </a:endParaRPr>
          </a:p>
        </p:txBody>
      </p:sp>
      <p:pic>
        <p:nvPicPr>
          <p:cNvPr id="200" name="Google Shape;200;p30"/>
          <p:cNvPicPr preferRelativeResize="0"/>
          <p:nvPr/>
        </p:nvPicPr>
        <p:blipFill rotWithShape="1">
          <a:blip r:embed="rId3">
            <a:alphaModFix/>
          </a:blip>
          <a:srcRect b="0" l="0" r="0" t="23763"/>
          <a:stretch/>
        </p:blipFill>
        <p:spPr>
          <a:xfrm>
            <a:off x="2079016" y="1765100"/>
            <a:ext cx="4942101" cy="745000"/>
          </a:xfrm>
          <a:prstGeom prst="rect">
            <a:avLst/>
          </a:prstGeom>
          <a:noFill/>
          <a:ln>
            <a:noFill/>
          </a:ln>
        </p:spPr>
      </p:pic>
      <p:pic>
        <p:nvPicPr>
          <p:cNvPr id="201" name="Google Shape;201;p30"/>
          <p:cNvPicPr preferRelativeResize="0"/>
          <p:nvPr/>
        </p:nvPicPr>
        <p:blipFill rotWithShape="1">
          <a:blip r:embed="rId4">
            <a:alphaModFix/>
          </a:blip>
          <a:srcRect b="0" l="0" r="0" t="0"/>
          <a:stretch/>
        </p:blipFill>
        <p:spPr>
          <a:xfrm>
            <a:off x="2089971" y="2595288"/>
            <a:ext cx="4733925" cy="257175"/>
          </a:xfrm>
          <a:prstGeom prst="rect">
            <a:avLst/>
          </a:prstGeom>
          <a:noFill/>
          <a:ln>
            <a:noFill/>
          </a:ln>
        </p:spPr>
      </p:pic>
      <p:pic>
        <p:nvPicPr>
          <p:cNvPr id="202" name="Google Shape;202;p30"/>
          <p:cNvPicPr preferRelativeResize="0"/>
          <p:nvPr/>
        </p:nvPicPr>
        <p:blipFill rotWithShape="1">
          <a:blip r:embed="rId5">
            <a:alphaModFix/>
          </a:blip>
          <a:srcRect b="0" l="0" r="0" t="0"/>
          <a:stretch/>
        </p:blipFill>
        <p:spPr>
          <a:xfrm>
            <a:off x="2097387" y="1504950"/>
            <a:ext cx="4076700" cy="152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Nube de puntos frontera del dominio</a:t>
            </a:r>
            <a:endParaRPr b="0" i="0" sz="3000" u="none" cap="none" strike="noStrike">
              <a:solidFill>
                <a:schemeClr val="dk1"/>
              </a:solidFill>
              <a:latin typeface="Roboto"/>
              <a:ea typeface="Roboto"/>
              <a:cs typeface="Roboto"/>
              <a:sym typeface="Roboto"/>
            </a:endParaRPr>
          </a:p>
        </p:txBody>
      </p:sp>
      <p:pic>
        <p:nvPicPr>
          <p:cNvPr id="208" name="Google Shape;208;p31"/>
          <p:cNvPicPr preferRelativeResize="0"/>
          <p:nvPr/>
        </p:nvPicPr>
        <p:blipFill rotWithShape="1">
          <a:blip r:embed="rId3">
            <a:alphaModFix/>
          </a:blip>
          <a:srcRect b="0" l="0" r="0" t="0"/>
          <a:stretch/>
        </p:blipFill>
        <p:spPr>
          <a:xfrm>
            <a:off x="1120263" y="1139200"/>
            <a:ext cx="7055875" cy="4004300"/>
          </a:xfrm>
          <a:prstGeom prst="rect">
            <a:avLst/>
          </a:prstGeom>
          <a:noFill/>
          <a:ln>
            <a:noFill/>
          </a:ln>
        </p:spPr>
      </p:pic>
      <p:cxnSp>
        <p:nvCxnSpPr>
          <p:cNvPr id="209" name="Google Shape;209;p31"/>
          <p:cNvCxnSpPr/>
          <p:nvPr/>
        </p:nvCxnSpPr>
        <p:spPr>
          <a:xfrm>
            <a:off x="3662950" y="4255175"/>
            <a:ext cx="1798500" cy="0"/>
          </a:xfrm>
          <a:prstGeom prst="straightConnector1">
            <a:avLst/>
          </a:prstGeom>
          <a:noFill/>
          <a:ln cap="flat" cmpd="sng" w="9525">
            <a:solidFill>
              <a:schemeClr val="dk2"/>
            </a:solidFill>
            <a:prstDash val="solid"/>
            <a:round/>
            <a:headEnd len="sm" w="sm" type="none"/>
            <a:tailEnd len="med" w="med" type="triangle"/>
          </a:ln>
        </p:spPr>
      </p:cxnSp>
      <p:sp>
        <p:nvSpPr>
          <p:cNvPr id="210" name="Google Shape;210;p31"/>
          <p:cNvSpPr txBox="1"/>
          <p:nvPr/>
        </p:nvSpPr>
        <p:spPr>
          <a:xfrm>
            <a:off x="5461450" y="4055225"/>
            <a:ext cx="18975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Definición iterativa de múltiples fronteras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60950" y="4195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Contenidos</a:t>
            </a:r>
            <a:endParaRPr b="0" i="0" sz="4200" u="none" cap="none" strike="noStrike">
              <a:solidFill>
                <a:schemeClr val="lt1"/>
              </a:solidFill>
              <a:latin typeface="Roboto"/>
              <a:ea typeface="Roboto"/>
              <a:cs typeface="Roboto"/>
              <a:sym typeface="Roboto"/>
            </a:endParaRPr>
          </a:p>
        </p:txBody>
      </p:sp>
      <p:sp>
        <p:nvSpPr>
          <p:cNvPr id="91" name="Google Shape;91;p14"/>
          <p:cNvSpPr txBox="1"/>
          <p:nvPr/>
        </p:nvSpPr>
        <p:spPr>
          <a:xfrm>
            <a:off x="350950" y="1261200"/>
            <a:ext cx="4189200" cy="38823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F3F3F3"/>
              </a:buClr>
              <a:buSzPts val="1000"/>
              <a:buFont typeface="Arial"/>
              <a:buChar char="●"/>
            </a:pPr>
            <a:r>
              <a:rPr b="1" i="0" lang="es-419" sz="1000" u="sng" cap="none" strike="noStrike">
                <a:solidFill>
                  <a:schemeClr val="hlink"/>
                </a:solidFill>
                <a:latin typeface="Roboto"/>
                <a:ea typeface="Roboto"/>
                <a:cs typeface="Roboto"/>
                <a:sym typeface="Roboto"/>
                <a:hlinkClick action="ppaction://hlinksldjump" r:id="rId3"/>
              </a:rPr>
              <a:t>Un poco acerca de FreeFem++</a:t>
            </a:r>
            <a:endParaRPr b="1"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
              </a:rPr>
              <a:t>Solucionador de EDPs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5"/>
              </a:rPr>
              <a:t>Ofrecido para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6"/>
              </a:rPr>
              <a:t>Características</a:t>
            </a:r>
            <a:endParaRPr b="0"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7"/>
              </a:rPr>
              <a:t>Instalación básica en Windows</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8"/>
              </a:rPr>
              <a:t>Instalación básica en Linux</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9"/>
              </a:rPr>
              <a:t>Pasos para resolver y simular</a:t>
            </a:r>
            <a:endParaRPr b="1"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0"/>
              </a:rPr>
              <a:t>Ecuaciones paramétricas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1"/>
              </a:rPr>
              <a:t>Definición de frontera del dominio</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2"/>
              </a:rPr>
              <a:t>Flujos de Entrada/Salida de archivos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3"/>
              </a:rPr>
              <a:t>Nube de puntos frontera del dominio</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4"/>
              </a:rPr>
              <a:t>Definición de dominio y enmallado</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5"/>
              </a:rPr>
              <a:t>Establecimiento de focos al interior del dominio</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6"/>
              </a:rPr>
              <a:t>Espacio de los elementos finitos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7"/>
              </a:rPr>
              <a:t>Tipos de elementos finitos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8"/>
              </a:rPr>
              <a:t>Tratamiento del modelo matemático</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19"/>
              </a:rPr>
              <a:t>Condiciones iniciales y de frontera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0"/>
              </a:rPr>
              <a:t>Desarrollo matemático - Discretización temporal</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1"/>
              </a:rPr>
              <a:t>Desarrollo matemático - Discretización espacial</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2"/>
              </a:rPr>
              <a:t>Implementación de la solución</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3"/>
              </a:rPr>
              <a:t>Condiciones de Dirichlet y Neumann</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4"/>
              </a:rPr>
              <a:t>Parámetros de definición de problema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5"/>
              </a:rPr>
              <a:t>Ejecución</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6"/>
              </a:rPr>
              <a:t>Adaptación de malla</a:t>
            </a:r>
            <a:endParaRPr b="0" i="0" sz="1000" u="none" cap="none" strike="noStrike">
              <a:solidFill>
                <a:schemeClr val="lt1"/>
              </a:solidFill>
              <a:latin typeface="Roboto"/>
              <a:ea typeface="Roboto"/>
              <a:cs typeface="Roboto"/>
              <a:sym typeface="Roboto"/>
            </a:endParaRPr>
          </a:p>
        </p:txBody>
      </p:sp>
      <p:sp>
        <p:nvSpPr>
          <p:cNvPr id="92" name="Google Shape;92;p14"/>
          <p:cNvSpPr txBox="1"/>
          <p:nvPr/>
        </p:nvSpPr>
        <p:spPr>
          <a:xfrm>
            <a:off x="4474525" y="1261200"/>
            <a:ext cx="4452300" cy="3882300"/>
          </a:xfrm>
          <a:prstGeom prst="rect">
            <a:avLst/>
          </a:prstGeom>
          <a:noFill/>
          <a:ln>
            <a:noFill/>
          </a:ln>
        </p:spPr>
        <p:txBody>
          <a:bodyPr anchorCtr="0" anchor="t" bIns="91425" lIns="91425" spcFirstLastPara="1" rIns="91425" wrap="square" tIns="91425">
            <a:noAutofit/>
          </a:bodyPr>
          <a:lstStyle/>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7"/>
              </a:rPr>
              <a:t>Parámetros adicionales de adaptación de malla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28"/>
              </a:rPr>
              <a:t>Análisis y visualización de resultados</a:t>
            </a:r>
            <a:endParaRPr b="0"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29"/>
              </a:rPr>
              <a:t>Problema tridimensional</a:t>
            </a:r>
            <a:endParaRPr b="1"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0"/>
              </a:rPr>
              <a:t>Modelo del problema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1"/>
              </a:rPr>
              <a:t>Implementación de la solución</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2"/>
              </a:rPr>
              <a:t>Visualización de resultados - ParaView</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3"/>
              </a:rPr>
              <a:t>Visualización de resultados - MEDIT</a:t>
            </a:r>
            <a:endParaRPr b="0"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34"/>
              </a:rPr>
              <a:t>Otras características</a:t>
            </a:r>
            <a:endParaRPr b="1"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5"/>
              </a:rPr>
              <a:t>Ejecución de comandos del sistema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6"/>
              </a:rPr>
              <a:t>Funciones y procedimientos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7"/>
              </a:rPr>
              <a:t>Especificación de integración numérica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8"/>
              </a:rPr>
              <a:t>Carga de malla en 3D (Blender a FreeFem++)</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39"/>
              </a:rPr>
              <a:t>Transformación de la malla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0"/>
              </a:rPr>
              <a:t>Acceso a nodos específicos de la malla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1"/>
              </a:rPr>
              <a:t>Solución de problemas en una dimensión</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2"/>
              </a:rPr>
              <a:t>Sistemas de EDPs y campos vectoriales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3"/>
              </a:rPr>
              <a:t>Manejo matricial de un problema</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4"/>
              </a:rPr>
              <a:t>Matrices, vectores y mapas</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5"/>
              </a:rPr>
              <a:t>Operaciones de álgebra lineal</a:t>
            </a:r>
            <a:endParaRPr b="0" i="0" sz="1000" u="none" cap="none" strike="noStrike">
              <a:solidFill>
                <a:schemeClr val="lt1"/>
              </a:solidFill>
              <a:latin typeface="Roboto"/>
              <a:ea typeface="Roboto"/>
              <a:cs typeface="Roboto"/>
              <a:sym typeface="Roboto"/>
            </a:endParaRPr>
          </a:p>
          <a:p>
            <a:pPr indent="-292100" lvl="1" marL="914400" marR="0" rtl="0" algn="l">
              <a:lnSpc>
                <a:spcPct val="100000"/>
              </a:lnSpc>
              <a:spcBef>
                <a:spcPts val="0"/>
              </a:spcBef>
              <a:spcAft>
                <a:spcPts val="0"/>
              </a:spcAft>
              <a:buClr>
                <a:schemeClr val="lt1"/>
              </a:buClr>
              <a:buSzPts val="1000"/>
              <a:buFont typeface="Roboto"/>
              <a:buChar char="○"/>
            </a:pPr>
            <a:r>
              <a:rPr b="0" i="0" lang="es-419" sz="1000" u="sng" cap="none" strike="noStrike">
                <a:solidFill>
                  <a:schemeClr val="hlink"/>
                </a:solidFill>
                <a:latin typeface="Roboto"/>
                <a:ea typeface="Roboto"/>
                <a:cs typeface="Roboto"/>
                <a:sym typeface="Roboto"/>
                <a:hlinkClick action="ppaction://hlinksldjump" r:id="rId46"/>
              </a:rPr>
              <a:t>Más características de FreeFem++</a:t>
            </a:r>
            <a:endParaRPr b="0"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47"/>
              </a:rPr>
              <a:t>Siguientes pasos</a:t>
            </a:r>
            <a:endParaRPr b="1" i="0" sz="1000" u="none" cap="none" strike="noStrike">
              <a:solidFill>
                <a:schemeClr val="lt1"/>
              </a:solidFill>
              <a:latin typeface="Roboto"/>
              <a:ea typeface="Roboto"/>
              <a:cs typeface="Roboto"/>
              <a:sym typeface="Roboto"/>
            </a:endParaRPr>
          </a:p>
          <a:p>
            <a:pPr indent="-292100" lvl="0" marL="457200" marR="0" rtl="0" algn="l">
              <a:lnSpc>
                <a:spcPct val="100000"/>
              </a:lnSpc>
              <a:spcBef>
                <a:spcPts val="0"/>
              </a:spcBef>
              <a:spcAft>
                <a:spcPts val="0"/>
              </a:spcAft>
              <a:buClr>
                <a:schemeClr val="lt1"/>
              </a:buClr>
              <a:buSzPts val="1000"/>
              <a:buFont typeface="Roboto"/>
              <a:buChar char="●"/>
            </a:pPr>
            <a:r>
              <a:rPr b="1" i="0" lang="es-419" sz="1000" u="sng" cap="none" strike="noStrike">
                <a:solidFill>
                  <a:schemeClr val="hlink"/>
                </a:solidFill>
                <a:latin typeface="Roboto"/>
                <a:ea typeface="Roboto"/>
                <a:cs typeface="Roboto"/>
                <a:sym typeface="Roboto"/>
                <a:hlinkClick action="ppaction://hlinksldjump" r:id="rId48"/>
              </a:rPr>
              <a:t>Referencias</a:t>
            </a:r>
            <a:endParaRPr b="1" i="0" sz="10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Flujos de Entrada/Salida de archivos</a:t>
            </a:r>
            <a:endParaRPr b="0" i="0" sz="3000" u="none" cap="none" strike="noStrike">
              <a:solidFill>
                <a:schemeClr val="dk1"/>
              </a:solidFill>
              <a:latin typeface="Roboto"/>
              <a:ea typeface="Roboto"/>
              <a:cs typeface="Roboto"/>
              <a:sym typeface="Roboto"/>
            </a:endParaRPr>
          </a:p>
        </p:txBody>
      </p:sp>
      <p:sp>
        <p:nvSpPr>
          <p:cNvPr id="216" name="Google Shape;216;p32"/>
          <p:cNvSpPr txBox="1"/>
          <p:nvPr>
            <p:ph idx="1" type="body"/>
          </p:nvPr>
        </p:nvSpPr>
        <p:spPr>
          <a:xfrm>
            <a:off x="311700" y="1229975"/>
            <a:ext cx="4919400" cy="3339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300" u="none" cap="none" strike="noStrike">
                <a:solidFill>
                  <a:srgbClr val="000000"/>
                </a:solidFill>
                <a:latin typeface="Roboto"/>
                <a:ea typeface="Roboto"/>
                <a:cs typeface="Roboto"/>
                <a:sym typeface="Roboto"/>
              </a:rPr>
              <a:t>Para manejar los flujos de entrada se crea un objeto tipo </a:t>
            </a:r>
            <a:r>
              <a:rPr b="1" i="0" lang="es-419" sz="1300" u="none" cap="none" strike="noStrike">
                <a:solidFill>
                  <a:srgbClr val="000000"/>
                </a:solidFill>
                <a:latin typeface="Roboto"/>
                <a:ea typeface="Roboto"/>
                <a:cs typeface="Roboto"/>
                <a:sym typeface="Roboto"/>
              </a:rPr>
              <a:t>ifstream</a:t>
            </a:r>
            <a:r>
              <a:rPr b="0" i="0" lang="es-419" sz="1300" u="none" cap="none" strike="noStrike">
                <a:solidFill>
                  <a:srgbClr val="000000"/>
                </a:solidFill>
                <a:latin typeface="Roboto"/>
                <a:ea typeface="Roboto"/>
                <a:cs typeface="Roboto"/>
                <a:sym typeface="Roboto"/>
              </a:rPr>
              <a:t>, y para los de salida un </a:t>
            </a:r>
            <a:r>
              <a:rPr b="1" i="0" lang="es-419" sz="1300" u="none" cap="none" strike="noStrike">
                <a:solidFill>
                  <a:srgbClr val="000000"/>
                </a:solidFill>
                <a:latin typeface="Roboto"/>
                <a:ea typeface="Roboto"/>
                <a:cs typeface="Roboto"/>
                <a:sym typeface="Roboto"/>
              </a:rPr>
              <a:t>ofstream</a:t>
            </a:r>
            <a:r>
              <a:rPr b="0" i="0" lang="es-419" sz="1300" u="none" cap="none" strike="noStrike">
                <a:solidFill>
                  <a:srgbClr val="000000"/>
                </a:solidFill>
                <a:latin typeface="Roboto"/>
                <a:ea typeface="Roboto"/>
                <a:cs typeface="Roboto"/>
                <a:sym typeface="Roboto"/>
              </a:rPr>
              <a:t>, enviando como parámetro una cadena con la ruta del archivo. </a:t>
            </a:r>
            <a:endParaRPr b="0" i="0" sz="13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0" i="0" lang="es-419" sz="1300" u="none" cap="none" strike="noStrike">
                <a:solidFill>
                  <a:srgbClr val="000000"/>
                </a:solidFill>
                <a:latin typeface="Roboto"/>
                <a:ea typeface="Roboto"/>
                <a:cs typeface="Roboto"/>
                <a:sym typeface="Roboto"/>
              </a:rPr>
              <a:t>Para realizar las operaciones de entrada/salida, se usan los operadores &lt;&lt; para concatenación a una salida de datos al archivo, y &gt;&gt; para realizar una lectura en el archivo, que mueve el cursor de lectura en el mismo y guarda lo leído en una variable (separación de elementos que se puedan leer por espacios).</a:t>
            </a:r>
            <a:endParaRPr b="0" i="0" sz="13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1600"/>
              </a:spcAft>
              <a:buClr>
                <a:schemeClr val="dk2"/>
              </a:buClr>
              <a:buSzPts val="1400"/>
              <a:buFont typeface="Roboto"/>
              <a:buNone/>
            </a:pPr>
            <a:r>
              <a:rPr b="0" i="0" lang="es-419" sz="1300" u="none" cap="none" strike="noStrike">
                <a:solidFill>
                  <a:srgbClr val="000000"/>
                </a:solidFill>
                <a:latin typeface="Roboto"/>
                <a:ea typeface="Roboto"/>
                <a:cs typeface="Roboto"/>
                <a:sym typeface="Roboto"/>
              </a:rPr>
              <a:t>FreeFem++ hace la conversión automática al tipo de la variable en que se guarda lo leído.</a:t>
            </a:r>
            <a:endParaRPr b="0" i="0" sz="1300" u="none" cap="none" strike="noStrike">
              <a:solidFill>
                <a:srgbClr val="000000"/>
              </a:solidFill>
              <a:latin typeface="Roboto"/>
              <a:ea typeface="Roboto"/>
              <a:cs typeface="Roboto"/>
              <a:sym typeface="Roboto"/>
            </a:endParaRPr>
          </a:p>
        </p:txBody>
      </p:sp>
      <p:pic>
        <p:nvPicPr>
          <p:cNvPr id="217" name="Google Shape;217;p32"/>
          <p:cNvPicPr preferRelativeResize="0"/>
          <p:nvPr/>
        </p:nvPicPr>
        <p:blipFill rotWithShape="1">
          <a:blip r:embed="rId3">
            <a:alphaModFix/>
          </a:blip>
          <a:srcRect b="79052" l="1480" r="6574" t="8121"/>
          <a:stretch/>
        </p:blipFill>
        <p:spPr>
          <a:xfrm>
            <a:off x="1462875" y="4320950"/>
            <a:ext cx="6218249" cy="659700"/>
          </a:xfrm>
          <a:prstGeom prst="rect">
            <a:avLst/>
          </a:prstGeom>
          <a:noFill/>
          <a:ln>
            <a:noFill/>
          </a:ln>
        </p:spPr>
      </p:pic>
      <p:pic>
        <p:nvPicPr>
          <p:cNvPr id="218" name="Google Shape;218;p32"/>
          <p:cNvPicPr preferRelativeResize="0"/>
          <p:nvPr/>
        </p:nvPicPr>
        <p:blipFill rotWithShape="1">
          <a:blip r:embed="rId4">
            <a:alphaModFix/>
          </a:blip>
          <a:srcRect b="0" l="0" r="0" t="0"/>
          <a:stretch/>
        </p:blipFill>
        <p:spPr>
          <a:xfrm>
            <a:off x="5515275" y="3398050"/>
            <a:ext cx="2380925" cy="822725"/>
          </a:xfrm>
          <a:prstGeom prst="rect">
            <a:avLst/>
          </a:prstGeom>
          <a:noFill/>
          <a:ln>
            <a:noFill/>
          </a:ln>
        </p:spPr>
      </p:pic>
      <p:pic>
        <p:nvPicPr>
          <p:cNvPr id="219" name="Google Shape;219;p32"/>
          <p:cNvPicPr preferRelativeResize="0"/>
          <p:nvPr/>
        </p:nvPicPr>
        <p:blipFill rotWithShape="1">
          <a:blip r:embed="rId5">
            <a:alphaModFix/>
          </a:blip>
          <a:srcRect b="0" l="0" r="0" t="0"/>
          <a:stretch/>
        </p:blipFill>
        <p:spPr>
          <a:xfrm>
            <a:off x="5515275" y="1164963"/>
            <a:ext cx="2380925" cy="20859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Nube de puntos frontera del dominio</a:t>
            </a:r>
            <a:endParaRPr b="0" i="0" sz="3000" u="none" cap="none" strike="noStrike">
              <a:solidFill>
                <a:schemeClr val="dk1"/>
              </a:solidFill>
              <a:latin typeface="Roboto"/>
              <a:ea typeface="Roboto"/>
              <a:cs typeface="Roboto"/>
              <a:sym typeface="Roboto"/>
            </a:endParaRPr>
          </a:p>
        </p:txBody>
      </p:sp>
      <p:pic>
        <p:nvPicPr>
          <p:cNvPr id="225" name="Google Shape;225;p33"/>
          <p:cNvPicPr preferRelativeResize="0"/>
          <p:nvPr/>
        </p:nvPicPr>
        <p:blipFill rotWithShape="1">
          <a:blip r:embed="rId3">
            <a:alphaModFix/>
          </a:blip>
          <a:srcRect b="71032" l="0" r="0" t="0"/>
          <a:stretch/>
        </p:blipFill>
        <p:spPr>
          <a:xfrm>
            <a:off x="2573650" y="1053400"/>
            <a:ext cx="3996725" cy="1195399"/>
          </a:xfrm>
          <a:prstGeom prst="rect">
            <a:avLst/>
          </a:prstGeom>
          <a:noFill/>
          <a:ln>
            <a:noFill/>
          </a:ln>
        </p:spPr>
      </p:pic>
      <p:pic>
        <p:nvPicPr>
          <p:cNvPr id="226" name="Google Shape;226;p33"/>
          <p:cNvPicPr preferRelativeResize="0"/>
          <p:nvPr/>
        </p:nvPicPr>
        <p:blipFill rotWithShape="1">
          <a:blip r:embed="rId4">
            <a:alphaModFix/>
          </a:blip>
          <a:srcRect b="5197" l="5149" r="4661" t="1133"/>
          <a:stretch/>
        </p:blipFill>
        <p:spPr>
          <a:xfrm>
            <a:off x="2606850" y="2284400"/>
            <a:ext cx="3930336" cy="2862925"/>
          </a:xfrm>
          <a:prstGeom prst="rect">
            <a:avLst/>
          </a:prstGeom>
          <a:noFill/>
          <a:ln>
            <a:noFill/>
          </a:ln>
        </p:spPr>
      </p:pic>
      <p:cxnSp>
        <p:nvCxnSpPr>
          <p:cNvPr id="227" name="Google Shape;227;p33"/>
          <p:cNvCxnSpPr/>
          <p:nvPr/>
        </p:nvCxnSpPr>
        <p:spPr>
          <a:xfrm flipH="1" rot="10800000">
            <a:off x="5527350" y="2434700"/>
            <a:ext cx="1546200" cy="493500"/>
          </a:xfrm>
          <a:prstGeom prst="straightConnector1">
            <a:avLst/>
          </a:prstGeom>
          <a:noFill/>
          <a:ln cap="flat" cmpd="sng" w="9525">
            <a:solidFill>
              <a:schemeClr val="dk2"/>
            </a:solidFill>
            <a:prstDash val="solid"/>
            <a:round/>
            <a:headEnd len="sm" w="sm" type="none"/>
            <a:tailEnd len="med" w="med" type="triangle"/>
          </a:ln>
        </p:spPr>
      </p:cxnSp>
      <p:cxnSp>
        <p:nvCxnSpPr>
          <p:cNvPr id="228" name="Google Shape;228;p33"/>
          <p:cNvCxnSpPr/>
          <p:nvPr/>
        </p:nvCxnSpPr>
        <p:spPr>
          <a:xfrm flipH="1" rot="10800000">
            <a:off x="5110686" y="3366963"/>
            <a:ext cx="1710900" cy="800400"/>
          </a:xfrm>
          <a:prstGeom prst="straightConnector1">
            <a:avLst/>
          </a:prstGeom>
          <a:noFill/>
          <a:ln cap="flat" cmpd="sng" w="9525">
            <a:solidFill>
              <a:schemeClr val="dk2"/>
            </a:solidFill>
            <a:prstDash val="solid"/>
            <a:round/>
            <a:headEnd len="sm" w="sm" type="none"/>
            <a:tailEnd len="med" w="med" type="triangle"/>
          </a:ln>
        </p:spPr>
      </p:cxnSp>
      <p:sp>
        <p:nvSpPr>
          <p:cNvPr id="229" name="Google Shape;229;p33"/>
          <p:cNvSpPr txBox="1"/>
          <p:nvPr/>
        </p:nvSpPr>
        <p:spPr>
          <a:xfrm>
            <a:off x="7007850" y="2270150"/>
            <a:ext cx="2083800" cy="767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Arial"/>
                <a:ea typeface="Arial"/>
                <a:cs typeface="Arial"/>
                <a:sym typeface="Arial"/>
              </a:rPr>
              <a:t>El primer archivo define la frontera externa mediante una parametrización antihoraria</a:t>
            </a:r>
            <a:endParaRPr b="0" i="0" sz="1100" u="none" cap="none" strike="noStrike">
              <a:solidFill>
                <a:srgbClr val="000000"/>
              </a:solidFill>
              <a:latin typeface="Arial"/>
              <a:ea typeface="Arial"/>
              <a:cs typeface="Arial"/>
              <a:sym typeface="Arial"/>
            </a:endParaRPr>
          </a:p>
        </p:txBody>
      </p:sp>
      <p:sp>
        <p:nvSpPr>
          <p:cNvPr id="230" name="Google Shape;230;p33"/>
          <p:cNvSpPr txBox="1"/>
          <p:nvPr/>
        </p:nvSpPr>
        <p:spPr>
          <a:xfrm>
            <a:off x="6777575" y="3213325"/>
            <a:ext cx="2313900" cy="767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s-419" sz="1100" u="none" cap="none" strike="noStrike">
                <a:solidFill>
                  <a:srgbClr val="000000"/>
                </a:solidFill>
                <a:latin typeface="Arial"/>
                <a:ea typeface="Arial"/>
                <a:cs typeface="Arial"/>
                <a:sym typeface="Arial"/>
              </a:rPr>
              <a:t>El segundo archivo define la frontera interna, un “hueco”, por parametrización horaria</a:t>
            </a:r>
            <a:endParaRPr b="0" i="0" sz="1100" u="none" cap="none" strike="noStrike">
              <a:solidFill>
                <a:srgbClr val="000000"/>
              </a:solidFill>
              <a:latin typeface="Arial"/>
              <a:ea typeface="Arial"/>
              <a:cs typeface="Arial"/>
              <a:sym typeface="Arial"/>
            </a:endParaRPr>
          </a:p>
        </p:txBody>
      </p:sp>
      <p:sp>
        <p:nvSpPr>
          <p:cNvPr id="231" name="Google Shape;231;p33"/>
          <p:cNvSpPr txBox="1"/>
          <p:nvPr/>
        </p:nvSpPr>
        <p:spPr>
          <a:xfrm>
            <a:off x="7298750" y="1004900"/>
            <a:ext cx="16263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 orden de las coordenadas tiene un error</a:t>
            </a:r>
            <a:endParaRPr b="0" i="0" sz="1400" u="none" cap="none" strike="noStrike">
              <a:solidFill>
                <a:srgbClr val="000000"/>
              </a:solidFill>
              <a:latin typeface="Arial"/>
              <a:ea typeface="Arial"/>
              <a:cs typeface="Arial"/>
              <a:sym typeface="Arial"/>
            </a:endParaRPr>
          </a:p>
        </p:txBody>
      </p:sp>
      <p:cxnSp>
        <p:nvCxnSpPr>
          <p:cNvPr id="232" name="Google Shape;232;p33"/>
          <p:cNvCxnSpPr>
            <a:endCxn id="231" idx="1"/>
          </p:cNvCxnSpPr>
          <p:nvPr/>
        </p:nvCxnSpPr>
        <p:spPr>
          <a:xfrm flipH="1" rot="10800000">
            <a:off x="5764850" y="1308800"/>
            <a:ext cx="1533900" cy="859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Definición de dominio y enmallado</a:t>
            </a:r>
            <a:endParaRPr b="0" i="0" sz="3000" u="none" cap="none" strike="noStrike">
              <a:solidFill>
                <a:schemeClr val="dk1"/>
              </a:solidFill>
              <a:latin typeface="Roboto"/>
              <a:ea typeface="Roboto"/>
              <a:cs typeface="Roboto"/>
              <a:sym typeface="Roboto"/>
            </a:endParaRPr>
          </a:p>
        </p:txBody>
      </p:sp>
      <p:pic>
        <p:nvPicPr>
          <p:cNvPr id="238" name="Google Shape;238;p34"/>
          <p:cNvPicPr preferRelativeResize="0"/>
          <p:nvPr/>
        </p:nvPicPr>
        <p:blipFill rotWithShape="1">
          <a:blip r:embed="rId3">
            <a:alphaModFix/>
          </a:blip>
          <a:srcRect b="0" l="0" r="0" t="0"/>
          <a:stretch/>
        </p:blipFill>
        <p:spPr>
          <a:xfrm>
            <a:off x="1609725" y="1413450"/>
            <a:ext cx="5924550" cy="1162050"/>
          </a:xfrm>
          <a:prstGeom prst="rect">
            <a:avLst/>
          </a:prstGeom>
          <a:noFill/>
          <a:ln>
            <a:noFill/>
          </a:ln>
        </p:spPr>
      </p:pic>
      <p:pic>
        <p:nvPicPr>
          <p:cNvPr id="239" name="Google Shape;239;p34"/>
          <p:cNvPicPr preferRelativeResize="0"/>
          <p:nvPr/>
        </p:nvPicPr>
        <p:blipFill rotWithShape="1">
          <a:blip r:embed="rId4">
            <a:alphaModFix/>
          </a:blip>
          <a:srcRect b="0" l="0" r="0" t="0"/>
          <a:stretch/>
        </p:blipFill>
        <p:spPr>
          <a:xfrm>
            <a:off x="1866900" y="2673050"/>
            <a:ext cx="5410200" cy="781050"/>
          </a:xfrm>
          <a:prstGeom prst="rect">
            <a:avLst/>
          </a:prstGeom>
          <a:noFill/>
          <a:ln>
            <a:noFill/>
          </a:ln>
        </p:spPr>
      </p:pic>
      <p:pic>
        <p:nvPicPr>
          <p:cNvPr id="240" name="Google Shape;240;p34"/>
          <p:cNvPicPr preferRelativeResize="0"/>
          <p:nvPr/>
        </p:nvPicPr>
        <p:blipFill rotWithShape="1">
          <a:blip r:embed="rId5">
            <a:alphaModFix/>
          </a:blip>
          <a:srcRect b="0" l="0" r="0" t="0"/>
          <a:stretch/>
        </p:blipFill>
        <p:spPr>
          <a:xfrm>
            <a:off x="1619250" y="3829050"/>
            <a:ext cx="3009900" cy="228600"/>
          </a:xfrm>
          <a:prstGeom prst="rect">
            <a:avLst/>
          </a:prstGeom>
          <a:noFill/>
          <a:ln>
            <a:noFill/>
          </a:ln>
        </p:spPr>
      </p:pic>
      <p:pic>
        <p:nvPicPr>
          <p:cNvPr id="241" name="Google Shape;241;p34"/>
          <p:cNvPicPr preferRelativeResize="0"/>
          <p:nvPr/>
        </p:nvPicPr>
        <p:blipFill rotWithShape="1">
          <a:blip r:embed="rId6">
            <a:alphaModFix/>
          </a:blip>
          <a:srcRect b="0" l="0" r="0" t="0"/>
          <a:stretch/>
        </p:blipFill>
        <p:spPr>
          <a:xfrm>
            <a:off x="1533076" y="4434388"/>
            <a:ext cx="3095625" cy="276225"/>
          </a:xfrm>
          <a:prstGeom prst="rect">
            <a:avLst/>
          </a:prstGeom>
          <a:noFill/>
          <a:ln>
            <a:noFill/>
          </a:ln>
        </p:spPr>
      </p:pic>
      <p:sp>
        <p:nvSpPr>
          <p:cNvPr id="242" name="Google Shape;242;p34"/>
          <p:cNvSpPr txBox="1"/>
          <p:nvPr/>
        </p:nvSpPr>
        <p:spPr>
          <a:xfrm>
            <a:off x="5198900" y="3565975"/>
            <a:ext cx="3608100" cy="8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Triangulación de Voronoi-Delaunay de un conjunto de puntos dado en un archivo (en el ejemplo, plano), o en arreglos para </a:t>
            </a:r>
            <a:r>
              <a:rPr b="1" i="0" lang="es-419" sz="1400" u="none" cap="none" strike="noStrike">
                <a:solidFill>
                  <a:srgbClr val="000000"/>
                </a:solidFill>
                <a:latin typeface="Arial"/>
                <a:ea typeface="Arial"/>
                <a:cs typeface="Arial"/>
                <a:sym typeface="Arial"/>
              </a:rPr>
              <a:t>x</a:t>
            </a:r>
            <a:r>
              <a:rPr b="0" i="0" lang="es-419" sz="1400" u="none" cap="none" strike="noStrike">
                <a:solidFill>
                  <a:srgbClr val="000000"/>
                </a:solidFill>
                <a:latin typeface="Arial"/>
                <a:ea typeface="Arial"/>
                <a:cs typeface="Arial"/>
                <a:sym typeface="Arial"/>
              </a:rPr>
              <a:t> y </a:t>
            </a:r>
            <a:r>
              <a:rPr b="1" i="0" lang="es-419" sz="1400" u="none" cap="none" strike="noStrike">
                <a:solidFill>
                  <a:srgbClr val="000000"/>
                </a:solidFill>
                <a:latin typeface="Arial"/>
                <a:ea typeface="Arial"/>
                <a:cs typeface="Arial"/>
                <a:sym typeface="Arial"/>
              </a:rPr>
              <a:t>y</a:t>
            </a:r>
            <a:endParaRPr b="1" i="0" sz="1400" u="none" cap="none" strike="noStrike">
              <a:solidFill>
                <a:srgbClr val="000000"/>
              </a:solidFill>
              <a:latin typeface="Arial"/>
              <a:ea typeface="Arial"/>
              <a:cs typeface="Arial"/>
              <a:sym typeface="Arial"/>
            </a:endParaRPr>
          </a:p>
        </p:txBody>
      </p:sp>
      <p:sp>
        <p:nvSpPr>
          <p:cNvPr id="243" name="Google Shape;243;p34"/>
          <p:cNvSpPr txBox="1"/>
          <p:nvPr/>
        </p:nvSpPr>
        <p:spPr>
          <a:xfrm>
            <a:off x="5181850" y="4364850"/>
            <a:ext cx="38214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Lectura de una malla previamente generada y guardada con FreeFem++</a:t>
            </a:r>
            <a:endParaRPr b="0" i="0" sz="1400" u="none" cap="none" strike="noStrike">
              <a:solidFill>
                <a:srgbClr val="000000"/>
              </a:solidFill>
              <a:latin typeface="Arial"/>
              <a:ea typeface="Arial"/>
              <a:cs typeface="Arial"/>
              <a:sym typeface="Arial"/>
            </a:endParaRPr>
          </a:p>
        </p:txBody>
      </p:sp>
      <p:cxnSp>
        <p:nvCxnSpPr>
          <p:cNvPr id="244" name="Google Shape;244;p34"/>
          <p:cNvCxnSpPr>
            <a:stCxn id="240" idx="3"/>
            <a:endCxn id="242" idx="1"/>
          </p:cNvCxnSpPr>
          <p:nvPr/>
        </p:nvCxnSpPr>
        <p:spPr>
          <a:xfrm>
            <a:off x="4629150" y="3943350"/>
            <a:ext cx="569700" cy="57000"/>
          </a:xfrm>
          <a:prstGeom prst="straightConnector1">
            <a:avLst/>
          </a:prstGeom>
          <a:noFill/>
          <a:ln cap="flat" cmpd="sng" w="9525">
            <a:solidFill>
              <a:schemeClr val="dk2"/>
            </a:solidFill>
            <a:prstDash val="solid"/>
            <a:round/>
            <a:headEnd len="sm" w="sm" type="none"/>
            <a:tailEnd len="med" w="med" type="triangle"/>
          </a:ln>
        </p:spPr>
      </p:cxnSp>
      <p:cxnSp>
        <p:nvCxnSpPr>
          <p:cNvPr id="245" name="Google Shape;245;p34"/>
          <p:cNvCxnSpPr>
            <a:stCxn id="241" idx="3"/>
            <a:endCxn id="243" idx="1"/>
          </p:cNvCxnSpPr>
          <p:nvPr/>
        </p:nvCxnSpPr>
        <p:spPr>
          <a:xfrm>
            <a:off x="4628701" y="4572500"/>
            <a:ext cx="553200" cy="11700"/>
          </a:xfrm>
          <a:prstGeom prst="straightConnector1">
            <a:avLst/>
          </a:prstGeom>
          <a:noFill/>
          <a:ln cap="flat" cmpd="sng" w="9525">
            <a:solidFill>
              <a:schemeClr val="dk2"/>
            </a:solidFill>
            <a:prstDash val="solid"/>
            <a:round/>
            <a:headEnd len="sm" w="sm" type="none"/>
            <a:tailEnd len="med" w="med" type="triangle"/>
          </a:ln>
        </p:spPr>
      </p:cxnSp>
      <p:pic>
        <p:nvPicPr>
          <p:cNvPr id="246" name="Google Shape;246;p34"/>
          <p:cNvPicPr preferRelativeResize="0"/>
          <p:nvPr/>
        </p:nvPicPr>
        <p:blipFill rotWithShape="1">
          <a:blip r:embed="rId7">
            <a:alphaModFix/>
          </a:blip>
          <a:srcRect b="44001" l="0" r="0" t="0"/>
          <a:stretch/>
        </p:blipFill>
        <p:spPr>
          <a:xfrm>
            <a:off x="1533075" y="4129674"/>
            <a:ext cx="3095625" cy="195601"/>
          </a:xfrm>
          <a:prstGeom prst="rect">
            <a:avLst/>
          </a:prstGeom>
          <a:noFill/>
          <a:ln>
            <a:noFill/>
          </a:ln>
        </p:spPr>
      </p:pic>
      <p:cxnSp>
        <p:nvCxnSpPr>
          <p:cNvPr id="247" name="Google Shape;247;p34"/>
          <p:cNvCxnSpPr>
            <a:stCxn id="246" idx="3"/>
            <a:endCxn id="242" idx="1"/>
          </p:cNvCxnSpPr>
          <p:nvPr/>
        </p:nvCxnSpPr>
        <p:spPr>
          <a:xfrm flipH="1" rot="10800000">
            <a:off x="4628700" y="4000374"/>
            <a:ext cx="570300" cy="227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Establecimiento de focos al interior del dominio</a:t>
            </a:r>
            <a:endParaRPr b="0" i="0" sz="3000" u="none" cap="none" strike="noStrike">
              <a:solidFill>
                <a:schemeClr val="dk1"/>
              </a:solidFill>
              <a:latin typeface="Roboto"/>
              <a:ea typeface="Roboto"/>
              <a:cs typeface="Roboto"/>
              <a:sym typeface="Roboto"/>
            </a:endParaRPr>
          </a:p>
        </p:txBody>
      </p:sp>
      <p:pic>
        <p:nvPicPr>
          <p:cNvPr id="253" name="Google Shape;253;p35"/>
          <p:cNvPicPr preferRelativeResize="0"/>
          <p:nvPr/>
        </p:nvPicPr>
        <p:blipFill rotWithShape="1">
          <a:blip r:embed="rId3">
            <a:alphaModFix/>
          </a:blip>
          <a:srcRect b="0" l="0" r="2343" t="0"/>
          <a:stretch/>
        </p:blipFill>
        <p:spPr>
          <a:xfrm>
            <a:off x="993176" y="1709625"/>
            <a:ext cx="6836174" cy="1509300"/>
          </a:xfrm>
          <a:prstGeom prst="rect">
            <a:avLst/>
          </a:prstGeom>
          <a:noFill/>
          <a:ln>
            <a:noFill/>
          </a:ln>
        </p:spPr>
      </p:pic>
      <p:sp>
        <p:nvSpPr>
          <p:cNvPr id="254" name="Google Shape;254;p35"/>
          <p:cNvSpPr txBox="1"/>
          <p:nvPr/>
        </p:nvSpPr>
        <p:spPr>
          <a:xfrm>
            <a:off x="895125" y="3297025"/>
            <a:ext cx="7286100" cy="4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O también, en sentido antihorario, enviando un negativo como parámetro a las fronteras</a:t>
            </a:r>
            <a:endParaRPr b="0" i="0" sz="1400" u="none" cap="none" strike="noStrike">
              <a:solidFill>
                <a:srgbClr val="000000"/>
              </a:solidFill>
              <a:latin typeface="Arial"/>
              <a:ea typeface="Arial"/>
              <a:cs typeface="Arial"/>
              <a:sym typeface="Arial"/>
            </a:endParaRPr>
          </a:p>
        </p:txBody>
      </p:sp>
      <p:pic>
        <p:nvPicPr>
          <p:cNvPr id="255" name="Google Shape;255;p35"/>
          <p:cNvPicPr preferRelativeResize="0"/>
          <p:nvPr/>
        </p:nvPicPr>
        <p:blipFill rotWithShape="1">
          <a:blip r:embed="rId4">
            <a:alphaModFix/>
          </a:blip>
          <a:srcRect b="0" l="0" r="2371" t="16610"/>
          <a:stretch/>
        </p:blipFill>
        <p:spPr>
          <a:xfrm>
            <a:off x="993175" y="3755775"/>
            <a:ext cx="6876850" cy="1320950"/>
          </a:xfrm>
          <a:prstGeom prst="rect">
            <a:avLst/>
          </a:prstGeom>
          <a:noFill/>
          <a:ln>
            <a:noFill/>
          </a:ln>
        </p:spPr>
      </p:pic>
      <p:sp>
        <p:nvSpPr>
          <p:cNvPr id="256" name="Google Shape;256;p35"/>
          <p:cNvSpPr txBox="1"/>
          <p:nvPr/>
        </p:nvSpPr>
        <p:spPr>
          <a:xfrm>
            <a:off x="928950" y="1292325"/>
            <a:ext cx="7286100" cy="4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Definir en sentido horario las fronteras que sean condicionadas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Espacio de los elementos finitos</a:t>
            </a:r>
            <a:endParaRPr b="0" i="0" sz="3000" u="none" cap="none" strike="noStrike">
              <a:solidFill>
                <a:schemeClr val="dk1"/>
              </a:solidFill>
              <a:latin typeface="Roboto"/>
              <a:ea typeface="Roboto"/>
              <a:cs typeface="Roboto"/>
              <a:sym typeface="Roboto"/>
            </a:endParaRPr>
          </a:p>
        </p:txBody>
      </p:sp>
      <p:sp>
        <p:nvSpPr>
          <p:cNvPr id="262" name="Google Shape;262;p36"/>
          <p:cNvSpPr txBox="1"/>
          <p:nvPr>
            <p:ph idx="2" type="body"/>
          </p:nvPr>
        </p:nvSpPr>
        <p:spPr>
          <a:xfrm>
            <a:off x="375150" y="1142800"/>
            <a:ext cx="8393700" cy="1943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000" u="none" cap="none" strike="noStrike">
                <a:solidFill>
                  <a:srgbClr val="000000"/>
                </a:solidFill>
                <a:latin typeface="Roboto"/>
                <a:ea typeface="Roboto"/>
                <a:cs typeface="Roboto"/>
                <a:sym typeface="Roboto"/>
              </a:rPr>
              <a:t>FreeFem++ cuenta con una definición automática de la discretización espacial por elementos finitos para un determinado dominio definido.</a:t>
            </a:r>
            <a:endParaRPr b="0" i="0" sz="10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0" i="0" lang="es-419" sz="1000" u="none" cap="none" strike="noStrike">
                <a:solidFill>
                  <a:srgbClr val="000000"/>
                </a:solidFill>
                <a:latin typeface="Roboto"/>
                <a:ea typeface="Roboto"/>
                <a:cs typeface="Roboto"/>
                <a:sym typeface="Roboto"/>
              </a:rPr>
              <a:t>Mediante el uso de la palabra reservada </a:t>
            </a:r>
            <a:r>
              <a:rPr b="1" i="0" lang="es-419" sz="1000" u="none" cap="none" strike="noStrike">
                <a:solidFill>
                  <a:srgbClr val="000000"/>
                </a:solidFill>
                <a:latin typeface="Roboto"/>
                <a:ea typeface="Roboto"/>
                <a:cs typeface="Roboto"/>
                <a:sym typeface="Roboto"/>
              </a:rPr>
              <a:t>fespace </a:t>
            </a:r>
            <a:r>
              <a:rPr b="0" i="0" lang="es-419" sz="1000" u="none" cap="none" strike="noStrike">
                <a:solidFill>
                  <a:srgbClr val="000000"/>
                </a:solidFill>
                <a:latin typeface="Roboto"/>
                <a:ea typeface="Roboto"/>
                <a:cs typeface="Roboto"/>
                <a:sym typeface="Roboto"/>
              </a:rPr>
              <a:t>se crea el espacio vectorial </a:t>
            </a:r>
            <a:r>
              <a:rPr b="1" i="0" lang="es-419" sz="1000" u="none" cap="none" strike="noStrike">
                <a:solidFill>
                  <a:srgbClr val="000000"/>
                </a:solidFill>
                <a:latin typeface="Roboto"/>
                <a:ea typeface="Roboto"/>
                <a:cs typeface="Roboto"/>
                <a:sym typeface="Roboto"/>
              </a:rPr>
              <a:t>Vh, </a:t>
            </a:r>
            <a:r>
              <a:rPr b="0" i="0" lang="es-419" sz="1000" u="none" cap="none" strike="noStrike">
                <a:solidFill>
                  <a:srgbClr val="000000"/>
                </a:solidFill>
                <a:latin typeface="Roboto"/>
                <a:ea typeface="Roboto"/>
                <a:cs typeface="Roboto"/>
                <a:sym typeface="Roboto"/>
              </a:rPr>
              <a:t>con el dominio y el tipo de elementos a emplear como parámetro,</a:t>
            </a:r>
            <a:r>
              <a:rPr b="1" i="0" lang="es-419" sz="1000" u="none" cap="none" strike="noStrike">
                <a:solidFill>
                  <a:srgbClr val="000000"/>
                </a:solidFill>
                <a:latin typeface="Roboto"/>
                <a:ea typeface="Roboto"/>
                <a:cs typeface="Roboto"/>
                <a:sym typeface="Roboto"/>
              </a:rPr>
              <a:t> </a:t>
            </a:r>
            <a:r>
              <a:rPr b="0" i="0" lang="es-419" sz="1000" u="none" cap="none" strike="noStrike">
                <a:solidFill>
                  <a:srgbClr val="000000"/>
                </a:solidFill>
                <a:latin typeface="Roboto"/>
                <a:ea typeface="Roboto"/>
                <a:cs typeface="Roboto"/>
                <a:sym typeface="Roboto"/>
              </a:rPr>
              <a:t>que comprende las funciones continuas afines espacialmente con la triangulación del dominio (tetraedrización o hexaedrización en tres dimensiones), y las relaciona a funciones sombrero.</a:t>
            </a:r>
            <a:endParaRPr b="0" i="0" sz="10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1600"/>
              </a:spcAft>
              <a:buClr>
                <a:schemeClr val="dk2"/>
              </a:buClr>
              <a:buSzPts val="1400"/>
              <a:buFont typeface="Roboto"/>
              <a:buNone/>
            </a:pPr>
            <a:r>
              <a:rPr b="1" i="0" lang="es-419" sz="1000" u="none" cap="none" strike="noStrike">
                <a:solidFill>
                  <a:srgbClr val="000000"/>
                </a:solidFill>
                <a:latin typeface="Roboto"/>
                <a:ea typeface="Roboto"/>
                <a:cs typeface="Roboto"/>
                <a:sym typeface="Roboto"/>
              </a:rPr>
              <a:t>fespace </a:t>
            </a:r>
            <a:r>
              <a:rPr b="0" i="0" lang="es-419" sz="1000" u="none" cap="none" strike="noStrike">
                <a:solidFill>
                  <a:srgbClr val="000000"/>
                </a:solidFill>
                <a:latin typeface="Roboto"/>
                <a:ea typeface="Roboto"/>
                <a:cs typeface="Roboto"/>
                <a:sym typeface="Roboto"/>
              </a:rPr>
              <a:t>lo que hace es crear estructuras de datos que se mapean a la malla del dominio. Esto ocurre al crear las funciones relacionadas al dominio, al definirlas sobre el espacio </a:t>
            </a:r>
            <a:r>
              <a:rPr b="1" i="0" lang="es-419" sz="1000" u="none" cap="none" strike="noStrike">
                <a:solidFill>
                  <a:srgbClr val="000000"/>
                </a:solidFill>
                <a:latin typeface="Roboto"/>
                <a:ea typeface="Roboto"/>
                <a:cs typeface="Roboto"/>
                <a:sym typeface="Roboto"/>
              </a:rPr>
              <a:t>Vh</a:t>
            </a:r>
            <a:r>
              <a:rPr b="0" i="0" lang="es-419" sz="1000" u="none" cap="none" strike="noStrike">
                <a:solidFill>
                  <a:srgbClr val="000000"/>
                </a:solidFill>
                <a:latin typeface="Roboto"/>
                <a:ea typeface="Roboto"/>
                <a:cs typeface="Roboto"/>
                <a:sym typeface="Roboto"/>
              </a:rPr>
              <a:t>, con lo que se tiene asociada la función a cada nodo y elemento; de esta forma es posible crear estructuras para las funciones incógnitas, e incluso, las funciones de forma, que se manejan de manera completamente automática según el tipo de elementos finitos que se hayan definido (FreeFem++ las sabe reconocer a la hora de definir el problema a resolver).</a:t>
            </a:r>
            <a:endParaRPr b="0" i="0" sz="1000" u="none" cap="none" strike="noStrike">
              <a:solidFill>
                <a:srgbClr val="000000"/>
              </a:solidFill>
              <a:latin typeface="Roboto"/>
              <a:ea typeface="Roboto"/>
              <a:cs typeface="Roboto"/>
              <a:sym typeface="Roboto"/>
            </a:endParaRPr>
          </a:p>
        </p:txBody>
      </p:sp>
      <p:pic>
        <p:nvPicPr>
          <p:cNvPr id="263" name="Google Shape;263;p36"/>
          <p:cNvPicPr preferRelativeResize="0"/>
          <p:nvPr/>
        </p:nvPicPr>
        <p:blipFill rotWithShape="1">
          <a:blip r:embed="rId3">
            <a:alphaModFix/>
          </a:blip>
          <a:srcRect b="0" l="0" r="0" t="0"/>
          <a:stretch/>
        </p:blipFill>
        <p:spPr>
          <a:xfrm>
            <a:off x="890588" y="3124444"/>
            <a:ext cx="7362825" cy="1943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Tipos de elementos finitos</a:t>
            </a:r>
            <a:endParaRPr b="0" i="0" sz="3000" u="none" cap="none" strike="noStrike">
              <a:solidFill>
                <a:schemeClr val="dk1"/>
              </a:solidFill>
              <a:latin typeface="Roboto"/>
              <a:ea typeface="Roboto"/>
              <a:cs typeface="Roboto"/>
              <a:sym typeface="Roboto"/>
            </a:endParaRPr>
          </a:p>
        </p:txBody>
      </p:sp>
      <p:sp>
        <p:nvSpPr>
          <p:cNvPr id="269" name="Google Shape;269;p37"/>
          <p:cNvSpPr txBox="1"/>
          <p:nvPr>
            <p:ph idx="1" type="body"/>
          </p:nvPr>
        </p:nvSpPr>
        <p:spPr>
          <a:xfrm>
            <a:off x="311700" y="1074750"/>
            <a:ext cx="4272600" cy="40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P0:</a:t>
            </a:r>
            <a:r>
              <a:rPr b="0" i="0" lang="es-419" sz="1100" u="none" cap="none" strike="noStrike">
                <a:solidFill>
                  <a:srgbClr val="000000"/>
                </a:solidFill>
                <a:latin typeface="Roboto"/>
                <a:ea typeface="Roboto"/>
                <a:cs typeface="Roboto"/>
                <a:sym typeface="Roboto"/>
              </a:rPr>
              <a:t> Constantes a trozos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a:t>
            </a:r>
            <a:r>
              <a:rPr b="0" i="0" lang="es-419" sz="1100" u="none" cap="none" strike="noStrike">
                <a:solidFill>
                  <a:srgbClr val="000000"/>
                </a:solidFill>
                <a:latin typeface="Roboto"/>
                <a:ea typeface="Roboto"/>
                <a:cs typeface="Roboto"/>
                <a:sym typeface="Roboto"/>
              </a:rPr>
              <a:t> Lineales de Lagrange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P2:</a:t>
            </a:r>
            <a:r>
              <a:rPr b="0" i="0" lang="es-419" sz="1100" u="none" cap="none" strike="noStrike">
                <a:solidFill>
                  <a:srgbClr val="000000"/>
                </a:solidFill>
                <a:latin typeface="Roboto"/>
                <a:ea typeface="Roboto"/>
                <a:cs typeface="Roboto"/>
                <a:sym typeface="Roboto"/>
              </a:rPr>
              <a:t> Cuadráticos de Lagrange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P3:</a:t>
            </a:r>
            <a:r>
              <a:rPr b="0" i="0" lang="es-419" sz="1100" u="none" cap="none" strike="noStrike">
                <a:solidFill>
                  <a:srgbClr val="000000"/>
                </a:solidFill>
                <a:latin typeface="Roboto"/>
                <a:ea typeface="Roboto"/>
                <a:cs typeface="Roboto"/>
                <a:sym typeface="Roboto"/>
              </a:rPr>
              <a:t> Cúbicos de Lagrange (requiere importar “</a:t>
            </a:r>
            <a:r>
              <a:rPr b="0" i="1" lang="es-419" sz="1100" u="none" cap="none" strike="noStrike">
                <a:solidFill>
                  <a:srgbClr val="000000"/>
                </a:solidFill>
                <a:latin typeface="Roboto"/>
                <a:ea typeface="Roboto"/>
                <a:cs typeface="Roboto"/>
                <a:sym typeface="Roboto"/>
              </a:rPr>
              <a:t>Element_P3</a:t>
            </a:r>
            <a:r>
              <a:rPr b="0" i="0" lang="es-419" sz="1100" u="none" cap="none" strike="noStrike">
                <a:solidFill>
                  <a:srgbClr val="000000"/>
                </a:solidFill>
                <a:latin typeface="Roboto"/>
                <a:ea typeface="Roboto"/>
                <a:cs typeface="Roboto"/>
                <a:sym typeface="Roboto"/>
              </a:rPr>
              <a:t>” mediante </a:t>
            </a:r>
            <a:r>
              <a:rPr b="1" i="1" lang="es-419" sz="1100" u="none" cap="none" strike="noStrike">
                <a:solidFill>
                  <a:srgbClr val="000000"/>
                </a:solidFill>
                <a:latin typeface="Roboto"/>
                <a:ea typeface="Roboto"/>
                <a:cs typeface="Roboto"/>
                <a:sym typeface="Roboto"/>
              </a:rPr>
              <a:t>load</a:t>
            </a:r>
            <a:r>
              <a:rPr b="0" i="1" lang="es-419" sz="1100" u="none" cap="none" strike="noStrike">
                <a:solidFill>
                  <a:srgbClr val="000000"/>
                </a:solidFill>
                <a:latin typeface="Roboto"/>
                <a:ea typeface="Roboto"/>
                <a:cs typeface="Roboto"/>
                <a:sym typeface="Roboto"/>
              </a:rPr>
              <a:t> “Element_P3”</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P4:</a:t>
            </a:r>
            <a:r>
              <a:rPr b="0" i="0" lang="es-419" sz="1100" u="none" cap="none" strike="noStrike">
                <a:solidFill>
                  <a:srgbClr val="000000"/>
                </a:solidFill>
                <a:latin typeface="Roboto"/>
                <a:ea typeface="Roboto"/>
                <a:cs typeface="Roboto"/>
                <a:sym typeface="Roboto"/>
              </a:rPr>
              <a:t> Cuártico de Lagrange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RT0:</a:t>
            </a:r>
            <a:r>
              <a:rPr b="0" i="0" lang="es-419" sz="1100" u="none" cap="none" strike="noStrike">
                <a:solidFill>
                  <a:srgbClr val="000000"/>
                </a:solidFill>
                <a:latin typeface="Roboto"/>
                <a:ea typeface="Roboto"/>
                <a:cs typeface="Roboto"/>
                <a:sym typeface="Roboto"/>
              </a:rPr>
              <a:t> Elementos de Raviart-Thomas grado 0</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RT1:</a:t>
            </a:r>
            <a:r>
              <a:rPr b="0" i="0" lang="es-419" sz="1100" u="none" cap="none" strike="noStrike">
                <a:solidFill>
                  <a:srgbClr val="000000"/>
                </a:solidFill>
                <a:latin typeface="Roboto"/>
                <a:ea typeface="Roboto"/>
                <a:cs typeface="Roboto"/>
                <a:sym typeface="Roboto"/>
              </a:rPr>
              <a:t> Elementos de Raviart-Thomas grado 1 (requiere importar “</a:t>
            </a:r>
            <a:r>
              <a:rPr b="0" i="1" lang="es-419" sz="1100" u="none" cap="none" strike="noStrike">
                <a:solidFill>
                  <a:srgbClr val="000000"/>
                </a:solidFill>
                <a:latin typeface="Roboto"/>
                <a:ea typeface="Roboto"/>
                <a:cs typeface="Roboto"/>
                <a:sym typeface="Roboto"/>
              </a:rPr>
              <a:t>Element_Mixte</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RT0Ortho:</a:t>
            </a:r>
            <a:r>
              <a:rPr b="0" i="0" lang="es-419" sz="1100" u="none" cap="none" strike="noStrike">
                <a:solidFill>
                  <a:srgbClr val="000000"/>
                </a:solidFill>
                <a:latin typeface="Roboto"/>
                <a:ea typeface="Roboto"/>
                <a:cs typeface="Roboto"/>
                <a:sym typeface="Roboto"/>
              </a:rPr>
              <a:t> Nedelec tipo 1 grado 0</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RT1Ortho:</a:t>
            </a:r>
            <a:r>
              <a:rPr b="0" i="0" lang="es-419" sz="1100" u="none" cap="none" strike="noStrike">
                <a:solidFill>
                  <a:srgbClr val="000000"/>
                </a:solidFill>
                <a:latin typeface="Roboto"/>
                <a:ea typeface="Roboto"/>
                <a:cs typeface="Roboto"/>
                <a:sym typeface="Roboto"/>
              </a:rPr>
              <a:t> Nedelec tipo 1 grado 1 (requiere importar “</a:t>
            </a:r>
            <a:r>
              <a:rPr b="0" i="1" lang="es-419" sz="1100" u="none" cap="none" strike="noStrike">
                <a:solidFill>
                  <a:srgbClr val="000000"/>
                </a:solidFill>
                <a:latin typeface="Roboto"/>
                <a:ea typeface="Roboto"/>
                <a:cs typeface="Roboto"/>
                <a:sym typeface="Roboto"/>
              </a:rPr>
              <a:t>Element_Mixte</a:t>
            </a:r>
            <a:r>
              <a:rPr b="0" i="0" lang="es-419" sz="1100" u="none" cap="none" strike="noStrike">
                <a:solidFill>
                  <a:srgbClr val="000000"/>
                </a:solidFill>
                <a:latin typeface="Roboto"/>
                <a:ea typeface="Roboto"/>
                <a:cs typeface="Roboto"/>
                <a:sym typeface="Roboto"/>
              </a:rPr>
              <a:t>”)</a:t>
            </a:r>
            <a:endParaRPr b="1"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BDM1 ó BDM1Ortho:</a:t>
            </a:r>
            <a:r>
              <a:rPr b="0" i="0" lang="es-419" sz="1100" u="none" cap="none" strike="noStrike">
                <a:solidFill>
                  <a:srgbClr val="000000"/>
                </a:solidFill>
                <a:latin typeface="Roboto"/>
                <a:ea typeface="Roboto"/>
                <a:cs typeface="Roboto"/>
                <a:sym typeface="Roboto"/>
              </a:rPr>
              <a:t> Brezzi-Douglas-Marini grado 1 (requiere importar “</a:t>
            </a:r>
            <a:r>
              <a:rPr b="0" i="1" lang="es-419" sz="1100" u="none" cap="none" strike="noStrike">
                <a:solidFill>
                  <a:srgbClr val="000000"/>
                </a:solidFill>
                <a:latin typeface="Roboto"/>
                <a:ea typeface="Roboto"/>
                <a:cs typeface="Roboto"/>
                <a:sym typeface="Roboto"/>
              </a:rPr>
              <a:t>Element_Mixte</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RT0:</a:t>
            </a:r>
            <a:r>
              <a:rPr b="0" i="0" lang="es-419" sz="1100" u="none" cap="none" strike="noStrike">
                <a:solidFill>
                  <a:srgbClr val="000000"/>
                </a:solidFill>
                <a:latin typeface="Roboto"/>
                <a:ea typeface="Roboto"/>
                <a:cs typeface="Roboto"/>
                <a:sym typeface="Roboto"/>
              </a:rPr>
              <a:t> Elementos de Raviart-Thomas grado 0</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RT1:</a:t>
            </a:r>
            <a:r>
              <a:rPr b="0" i="0" lang="es-419" sz="1100" u="none" cap="none" strike="noStrike">
                <a:solidFill>
                  <a:srgbClr val="000000"/>
                </a:solidFill>
                <a:latin typeface="Roboto"/>
                <a:ea typeface="Roboto"/>
                <a:cs typeface="Roboto"/>
                <a:sym typeface="Roboto"/>
              </a:rPr>
              <a:t> Elementos de Raviart-Thomas grado 1</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P1nc:</a:t>
            </a:r>
            <a:r>
              <a:rPr b="0" i="0" lang="es-419" sz="1100" u="none" cap="none" strike="noStrike">
                <a:solidFill>
                  <a:srgbClr val="000000"/>
                </a:solidFill>
                <a:latin typeface="Roboto"/>
                <a:ea typeface="Roboto"/>
                <a:cs typeface="Roboto"/>
                <a:sym typeface="Roboto"/>
              </a:rPr>
              <a:t> Lineales de Lagrange disconformes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P1dc:</a:t>
            </a:r>
            <a:r>
              <a:rPr b="0" i="0" lang="es-419" sz="1100" u="none" cap="none" strike="noStrike">
                <a:solidFill>
                  <a:srgbClr val="000000"/>
                </a:solidFill>
                <a:latin typeface="Roboto"/>
                <a:ea typeface="Roboto"/>
                <a:cs typeface="Roboto"/>
                <a:sym typeface="Roboto"/>
              </a:rPr>
              <a:t> Lineales de Lagrange discontinuos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P2dc:</a:t>
            </a:r>
            <a:r>
              <a:rPr b="0" i="0" lang="es-419" sz="1100" u="none" cap="none" strike="noStrike">
                <a:solidFill>
                  <a:srgbClr val="000000"/>
                </a:solidFill>
                <a:latin typeface="Roboto"/>
                <a:ea typeface="Roboto"/>
                <a:cs typeface="Roboto"/>
                <a:sym typeface="Roboto"/>
              </a:rPr>
              <a:t> Cuadráticos de Lagrange discontinuos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P3dc:</a:t>
            </a:r>
            <a:r>
              <a:rPr b="0" i="0" lang="es-419" sz="1100" u="none" cap="none" strike="noStrike">
                <a:solidFill>
                  <a:srgbClr val="000000"/>
                </a:solidFill>
                <a:latin typeface="Roboto"/>
                <a:ea typeface="Roboto"/>
                <a:cs typeface="Roboto"/>
                <a:sym typeface="Roboto"/>
              </a:rPr>
              <a:t> Cúbicos de Lagrange discontinuos (requiere importar “</a:t>
            </a:r>
            <a:r>
              <a:rPr b="0" i="1" lang="es-419" sz="1100" u="none" cap="none" strike="noStrike">
                <a:solidFill>
                  <a:srgbClr val="000000"/>
                </a:solidFill>
                <a:latin typeface="Roboto"/>
                <a:ea typeface="Roboto"/>
                <a:cs typeface="Roboto"/>
                <a:sym typeface="Roboto"/>
              </a:rPr>
              <a:t>Element_P3dc</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P4dc:</a:t>
            </a:r>
            <a:r>
              <a:rPr b="0" i="0" lang="es-419" sz="1100" u="none" cap="none" strike="noStrike">
                <a:solidFill>
                  <a:srgbClr val="000000"/>
                </a:solidFill>
                <a:latin typeface="Roboto"/>
                <a:ea typeface="Roboto"/>
                <a:cs typeface="Roboto"/>
                <a:sym typeface="Roboto"/>
              </a:rPr>
              <a:t> Cuárticos de Lagrange discontinuos (requiere importar “</a:t>
            </a:r>
            <a:r>
              <a:rPr b="0" i="1" lang="es-419" sz="1100" u="none" cap="none" strike="noStrike">
                <a:solidFill>
                  <a:srgbClr val="000000"/>
                </a:solidFill>
                <a:latin typeface="Roboto"/>
                <a:ea typeface="Roboto"/>
                <a:cs typeface="Roboto"/>
                <a:sym typeface="Roboto"/>
              </a:rPr>
              <a:t>Element_P4dc</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p:txBody>
      </p:sp>
      <p:sp>
        <p:nvSpPr>
          <p:cNvPr id="270" name="Google Shape;270;p37"/>
          <p:cNvSpPr txBox="1"/>
          <p:nvPr>
            <p:ph idx="1" type="body"/>
          </p:nvPr>
        </p:nvSpPr>
        <p:spPr>
          <a:xfrm>
            <a:off x="4684100" y="1074750"/>
            <a:ext cx="4272600" cy="406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P1b:</a:t>
            </a:r>
            <a:r>
              <a:rPr b="0" i="0" lang="es-419" sz="1100" u="none" cap="none" strike="noStrike">
                <a:solidFill>
                  <a:srgbClr val="000000"/>
                </a:solidFill>
                <a:latin typeface="Roboto"/>
                <a:ea typeface="Roboto"/>
                <a:cs typeface="Roboto"/>
                <a:sym typeface="Roboto"/>
              </a:rPr>
              <a:t> Lineales de Lagrange con burbuja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P2b:</a:t>
            </a:r>
            <a:r>
              <a:rPr b="0" i="0" lang="es-419" sz="1100" u="none" cap="none" strike="noStrike">
                <a:solidFill>
                  <a:srgbClr val="000000"/>
                </a:solidFill>
                <a:latin typeface="Roboto"/>
                <a:ea typeface="Roboto"/>
                <a:cs typeface="Roboto"/>
                <a:sym typeface="Roboto"/>
              </a:rPr>
              <a:t> Cuadráticos de Lagrange con burbuja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Morley:</a:t>
            </a:r>
            <a:r>
              <a:rPr b="0" i="0" lang="es-419" sz="1100" u="none" cap="none" strike="noStrike">
                <a:solidFill>
                  <a:srgbClr val="000000"/>
                </a:solidFill>
                <a:latin typeface="Roboto"/>
                <a:ea typeface="Roboto"/>
                <a:cs typeface="Roboto"/>
                <a:sym typeface="Roboto"/>
              </a:rPr>
              <a:t> Elementos finitos de Morley (requiere importar “</a:t>
            </a:r>
            <a:r>
              <a:rPr b="0" i="1" lang="es-419" sz="1100" u="none" cap="none" strike="noStrike">
                <a:solidFill>
                  <a:srgbClr val="000000"/>
                </a:solidFill>
                <a:latin typeface="Roboto"/>
                <a:ea typeface="Roboto"/>
                <a:cs typeface="Roboto"/>
                <a:sym typeface="Roboto"/>
              </a:rPr>
              <a:t>Morley</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HCT:</a:t>
            </a:r>
            <a:r>
              <a:rPr b="0" i="0" lang="es-419" sz="1100" u="none" cap="none" strike="noStrike">
                <a:solidFill>
                  <a:srgbClr val="000000"/>
                </a:solidFill>
                <a:latin typeface="Roboto"/>
                <a:ea typeface="Roboto"/>
                <a:cs typeface="Roboto"/>
                <a:sym typeface="Roboto"/>
              </a:rPr>
              <a:t> Elementos finitos C</a:t>
            </a:r>
            <a:r>
              <a:rPr b="0" baseline="30000" i="0" lang="es-419" sz="1100" u="none" cap="none" strike="noStrike">
                <a:solidFill>
                  <a:srgbClr val="000000"/>
                </a:solidFill>
                <a:latin typeface="Roboto"/>
                <a:ea typeface="Roboto"/>
                <a:cs typeface="Roboto"/>
                <a:sym typeface="Roboto"/>
              </a:rPr>
              <a:t>1</a:t>
            </a:r>
            <a:r>
              <a:rPr b="0" i="0" lang="es-419" sz="1100" u="none" cap="none" strike="noStrike">
                <a:solidFill>
                  <a:srgbClr val="000000"/>
                </a:solidFill>
                <a:latin typeface="Roboto"/>
                <a:ea typeface="Roboto"/>
                <a:cs typeface="Roboto"/>
                <a:sym typeface="Roboto"/>
              </a:rPr>
              <a:t> de Hsieh-Clough-Tocher (requiere importar “</a:t>
            </a:r>
            <a:r>
              <a:rPr b="0" i="1" lang="es-419" sz="1100" u="none" cap="none" strike="noStrike">
                <a:solidFill>
                  <a:srgbClr val="000000"/>
                </a:solidFill>
                <a:latin typeface="Roboto"/>
                <a:ea typeface="Roboto"/>
                <a:cs typeface="Roboto"/>
                <a:sym typeface="Roboto"/>
              </a:rPr>
              <a:t>Element_HCT</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P2BR:</a:t>
            </a:r>
            <a:r>
              <a:rPr b="0" i="0" lang="es-419" sz="1100" u="none" cap="none" strike="noStrike">
                <a:solidFill>
                  <a:srgbClr val="000000"/>
                </a:solidFill>
                <a:latin typeface="Roboto"/>
                <a:ea typeface="Roboto"/>
                <a:cs typeface="Roboto"/>
                <a:sym typeface="Roboto"/>
              </a:rPr>
              <a:t> Elementos finitos de Bernardi-Raugel de segundo orden (requiere importar “</a:t>
            </a:r>
            <a:r>
              <a:rPr b="0" i="1" lang="es-419" sz="1100" u="none" cap="none" strike="noStrike">
                <a:solidFill>
                  <a:srgbClr val="000000"/>
                </a:solidFill>
                <a:latin typeface="Roboto"/>
                <a:ea typeface="Roboto"/>
                <a:cs typeface="Roboto"/>
                <a:sym typeface="Roboto"/>
              </a:rPr>
              <a:t>BernardiRaugel.cpp</a:t>
            </a:r>
            <a:r>
              <a:rPr b="0" i="0" lang="es-419" sz="1100" u="none" cap="none" strike="noStrike">
                <a:solidFill>
                  <a:srgbClr val="000000"/>
                </a:solidFill>
                <a:latin typeface="Roboto"/>
                <a:ea typeface="Roboto"/>
                <a:cs typeface="Roboto"/>
                <a:sym typeface="Roboto"/>
              </a:rPr>
              <a:t>”)</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P0edge:</a:t>
            </a:r>
            <a:r>
              <a:rPr b="0" i="0" lang="es-419" sz="1100" u="none" cap="none" strike="noStrike">
                <a:solidFill>
                  <a:srgbClr val="000000"/>
                </a:solidFill>
                <a:latin typeface="Roboto"/>
                <a:ea typeface="Roboto"/>
                <a:cs typeface="Roboto"/>
                <a:sym typeface="Roboto"/>
              </a:rPr>
              <a:t> Elementos finitos constantes por arista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P1edge hasta P5edge:</a:t>
            </a:r>
            <a:r>
              <a:rPr b="0" i="0" lang="es-419" sz="1100" u="none" cap="none" strike="noStrike">
                <a:solidFill>
                  <a:srgbClr val="000000"/>
                </a:solidFill>
                <a:latin typeface="Roboto"/>
                <a:ea typeface="Roboto"/>
                <a:cs typeface="Roboto"/>
                <a:sym typeface="Roboto"/>
              </a:rPr>
              <a:t> Elementos finitos polinomiales de respectivo grado por arista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En tres dimensiones soporta: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P03d:</a:t>
            </a:r>
            <a:r>
              <a:rPr b="0" i="0" lang="es-419" sz="1100" u="none" cap="none" strike="noStrike">
                <a:solidFill>
                  <a:srgbClr val="000000"/>
                </a:solidFill>
                <a:latin typeface="Roboto"/>
                <a:ea typeface="Roboto"/>
                <a:cs typeface="Roboto"/>
                <a:sym typeface="Roboto"/>
              </a:rPr>
              <a:t> Constantes a trozos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P13d:</a:t>
            </a:r>
            <a:r>
              <a:rPr b="0" i="0" lang="es-419" sz="1100" u="none" cap="none" strike="noStrike">
                <a:solidFill>
                  <a:srgbClr val="000000"/>
                </a:solidFill>
                <a:latin typeface="Roboto"/>
                <a:ea typeface="Roboto"/>
                <a:cs typeface="Roboto"/>
                <a:sym typeface="Roboto"/>
              </a:rPr>
              <a:t> Lineales de Lagrange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P23d:</a:t>
            </a:r>
            <a:r>
              <a:rPr b="0" i="0" lang="es-419" sz="1100" u="none" cap="none" strike="noStrike">
                <a:solidFill>
                  <a:srgbClr val="000000"/>
                </a:solidFill>
                <a:latin typeface="Roboto"/>
                <a:ea typeface="Roboto"/>
                <a:cs typeface="Roboto"/>
                <a:sym typeface="Roboto"/>
              </a:rPr>
              <a:t> Cuadrádicos de Lagrange</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RT03d:</a:t>
            </a:r>
            <a:r>
              <a:rPr b="0" i="0" lang="es-419" sz="1100" u="none" cap="none" strike="noStrike">
                <a:solidFill>
                  <a:srgbClr val="000000"/>
                </a:solidFill>
                <a:latin typeface="Roboto"/>
                <a:ea typeface="Roboto"/>
                <a:cs typeface="Roboto"/>
                <a:sym typeface="Roboto"/>
              </a:rPr>
              <a:t> Elementos de Raviart-Thomas</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Edge03d:</a:t>
            </a:r>
            <a:r>
              <a:rPr b="0" i="0" lang="es-419" sz="1100" u="none" cap="none" strike="noStrike">
                <a:solidFill>
                  <a:srgbClr val="000000"/>
                </a:solidFill>
                <a:latin typeface="Roboto"/>
                <a:ea typeface="Roboto"/>
                <a:cs typeface="Roboto"/>
                <a:sym typeface="Roboto"/>
              </a:rPr>
              <a:t> Elementos de arista de Nedelec</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P1b3d:</a:t>
            </a:r>
            <a:r>
              <a:rPr b="0" i="0" lang="es-419" sz="1100" u="none" cap="none" strike="noStrike">
                <a:solidFill>
                  <a:srgbClr val="000000"/>
                </a:solidFill>
                <a:latin typeface="Roboto"/>
                <a:ea typeface="Roboto"/>
                <a:cs typeface="Roboto"/>
                <a:sym typeface="Roboto"/>
              </a:rPr>
              <a:t> Lineales de Lagrange con burbuja</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Para ver la lista completa, en un terminal UNIX ejecutar:</a:t>
            </a:r>
            <a:endParaRPr b="0"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FreeFem++ dumptable.edp</a:t>
            </a:r>
            <a:endParaRPr b="1" i="0" sz="1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grep TypeOfFE lestables</a:t>
            </a:r>
            <a:endParaRPr b="1" i="0" sz="11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Tratamiento del modelo matemático</a:t>
            </a:r>
            <a:endParaRPr b="0" i="0" sz="3000" u="none" cap="none" strike="noStrike">
              <a:solidFill>
                <a:schemeClr val="dk1"/>
              </a:solidFill>
              <a:latin typeface="Roboto"/>
              <a:ea typeface="Roboto"/>
              <a:cs typeface="Roboto"/>
              <a:sym typeface="Roboto"/>
            </a:endParaRPr>
          </a:p>
        </p:txBody>
      </p:sp>
      <p:sp>
        <p:nvSpPr>
          <p:cNvPr id="276" name="Google Shape;276;p38"/>
          <p:cNvSpPr txBox="1"/>
          <p:nvPr/>
        </p:nvSpPr>
        <p:spPr>
          <a:xfrm>
            <a:off x="636050" y="1304624"/>
            <a:ext cx="7347900" cy="3444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 problema de ejemplo es el de difusión de calor en dos dimensiones, en una placa de determinada geometría (en este caso, el dominio Ω es un polígono irregular convexo de 9m de longitud en el eje horizontal del medio) y con tres focos internos de calor (circunferencias de radio 0.01m).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La ecuación del fenómeno 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Para una función temperatura con dos variables espaciales y una temporal.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 modelo se simplifica con condiciones específicas.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 desarrollo de este problema se sigue orientado por el trabajo de Javier García de Jalón de la Fuente, el de Florian De Vuyst, y por la forma en que se trabajan los problemas evolutivos en el tiempo en FreeFem++ en la documentación en inglés.</a:t>
            </a:r>
            <a:endParaRPr b="0" i="0" sz="1400" u="none" cap="none" strike="noStrike">
              <a:solidFill>
                <a:srgbClr val="000000"/>
              </a:solidFill>
              <a:latin typeface="Arial"/>
              <a:ea typeface="Arial"/>
              <a:cs typeface="Arial"/>
              <a:sym typeface="Arial"/>
            </a:endParaRPr>
          </a:p>
        </p:txBody>
      </p:sp>
      <p:pic>
        <p:nvPicPr>
          <p:cNvPr id="277" name="Google Shape;277;p38"/>
          <p:cNvPicPr preferRelativeResize="0"/>
          <p:nvPr/>
        </p:nvPicPr>
        <p:blipFill rotWithShape="1">
          <a:blip r:embed="rId3">
            <a:alphaModFix/>
          </a:blip>
          <a:srcRect b="0" l="0" r="0" t="0"/>
          <a:stretch/>
        </p:blipFill>
        <p:spPr>
          <a:xfrm>
            <a:off x="3270984" y="2317896"/>
            <a:ext cx="3505200" cy="485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Condiciones iniciales y de frontera</a:t>
            </a:r>
            <a:endParaRPr b="0" i="0" sz="3000" u="none" cap="none" strike="noStrike">
              <a:solidFill>
                <a:schemeClr val="dk1"/>
              </a:solidFill>
              <a:latin typeface="Roboto"/>
              <a:ea typeface="Roboto"/>
              <a:cs typeface="Roboto"/>
              <a:sym typeface="Roboto"/>
            </a:endParaRPr>
          </a:p>
        </p:txBody>
      </p:sp>
      <p:sp>
        <p:nvSpPr>
          <p:cNvPr id="283" name="Google Shape;283;p39"/>
          <p:cNvSpPr txBox="1"/>
          <p:nvPr/>
        </p:nvSpPr>
        <p:spPr>
          <a:xfrm>
            <a:off x="636050" y="1206500"/>
            <a:ext cx="6920100" cy="221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consideran las siguientes condiciones iniciales y de frontera: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sng" cap="none" strike="noStrike">
                <a:solidFill>
                  <a:srgbClr val="000000"/>
                </a:solidFill>
                <a:latin typeface="Arial"/>
                <a:ea typeface="Arial"/>
                <a:cs typeface="Arial"/>
                <a:sym typeface="Arial"/>
              </a:rPr>
              <a:t>Condiciones iniciales</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La placa se encuentra, en toda su área, a una temperatura inicial de 240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419" sz="1400" u="sng" cap="none" strike="noStrike">
                <a:solidFill>
                  <a:srgbClr val="000000"/>
                </a:solidFill>
                <a:latin typeface="Arial"/>
                <a:ea typeface="Arial"/>
                <a:cs typeface="Arial"/>
                <a:sym typeface="Arial"/>
              </a:rPr>
              <a:t>Condiciones de frontera</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p39"/>
          <p:cNvPicPr preferRelativeResize="0"/>
          <p:nvPr/>
        </p:nvPicPr>
        <p:blipFill rotWithShape="1">
          <a:blip r:embed="rId3">
            <a:alphaModFix/>
          </a:blip>
          <a:srcRect b="0" l="0" r="0" t="0"/>
          <a:stretch/>
        </p:blipFill>
        <p:spPr>
          <a:xfrm>
            <a:off x="822824" y="2928300"/>
            <a:ext cx="5933786" cy="221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Condiciones iniciales y de frontera</a:t>
            </a:r>
            <a:endParaRPr b="0" i="0" sz="3000" u="none" cap="none" strike="noStrike">
              <a:solidFill>
                <a:schemeClr val="dk1"/>
              </a:solidFill>
              <a:latin typeface="Roboto"/>
              <a:ea typeface="Roboto"/>
              <a:cs typeface="Roboto"/>
              <a:sym typeface="Roboto"/>
            </a:endParaRPr>
          </a:p>
        </p:txBody>
      </p:sp>
      <p:sp>
        <p:nvSpPr>
          <p:cNvPr id="290" name="Google Shape;290;p40"/>
          <p:cNvSpPr txBox="1"/>
          <p:nvPr/>
        </p:nvSpPr>
        <p:spPr>
          <a:xfrm>
            <a:off x="690900" y="1234350"/>
            <a:ext cx="7698900" cy="221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tiene adicionalmente que a la frontera que se aplica temperatura constante en el ejemplo corresponde a tres focos circulares de calor de radio 0.01m, que se encuentran a una temperatura de 350 K y están distribuidos en el interior del área de la placa que se está estudiando.</a:t>
            </a:r>
            <a:endParaRPr b="0" i="0" sz="1400" u="none" cap="none" strike="noStrike">
              <a:solidFill>
                <a:srgbClr val="000000"/>
              </a:solidFill>
              <a:latin typeface="Arial"/>
              <a:ea typeface="Arial"/>
              <a:cs typeface="Arial"/>
              <a:sym typeface="Arial"/>
            </a:endParaRPr>
          </a:p>
        </p:txBody>
      </p:sp>
      <p:pic>
        <p:nvPicPr>
          <p:cNvPr id="291" name="Google Shape;291;p40"/>
          <p:cNvPicPr preferRelativeResize="0"/>
          <p:nvPr/>
        </p:nvPicPr>
        <p:blipFill rotWithShape="1">
          <a:blip r:embed="rId3">
            <a:alphaModFix/>
          </a:blip>
          <a:srcRect b="5311" l="5117" r="4628" t="9826"/>
          <a:stretch/>
        </p:blipFill>
        <p:spPr>
          <a:xfrm>
            <a:off x="2687671" y="2640775"/>
            <a:ext cx="3354253" cy="221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Desarrollo matemático - Discretización temporal</a:t>
            </a:r>
            <a:endParaRPr b="0" i="0" sz="3000" u="none" cap="none" strike="noStrike">
              <a:solidFill>
                <a:schemeClr val="dk1"/>
              </a:solidFill>
              <a:latin typeface="Roboto"/>
              <a:ea typeface="Roboto"/>
              <a:cs typeface="Roboto"/>
              <a:sym typeface="Roboto"/>
            </a:endParaRPr>
          </a:p>
        </p:txBody>
      </p:sp>
      <p:sp>
        <p:nvSpPr>
          <p:cNvPr id="297" name="Google Shape;297;p41"/>
          <p:cNvSpPr txBox="1"/>
          <p:nvPr/>
        </p:nvSpPr>
        <p:spPr>
          <a:xfrm>
            <a:off x="690925" y="1206375"/>
            <a:ext cx="7764600" cy="232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Dado que este es un problema con variación en la dinámica del tiempo, se emplea primero una discretización temporal mediante diferencias finitas utilizando el esquema de </a:t>
            </a:r>
            <a:r>
              <a:rPr b="1" i="0" lang="es-419" sz="1400" u="none" cap="none" strike="noStrike">
                <a:solidFill>
                  <a:srgbClr val="000000"/>
                </a:solidFill>
                <a:latin typeface="Arial"/>
                <a:ea typeface="Arial"/>
                <a:cs typeface="Arial"/>
                <a:sym typeface="Arial"/>
              </a:rPr>
              <a:t>Euler implícito</a:t>
            </a:r>
            <a:r>
              <a:rPr b="0" i="0" lang="es-419" sz="1400" u="none" cap="none" strike="noStrike">
                <a:solidFill>
                  <a:srgbClr val="000000"/>
                </a:solidFill>
                <a:latin typeface="Arial"/>
                <a:ea typeface="Arial"/>
                <a:cs typeface="Arial"/>
                <a:sym typeface="Arial"/>
              </a:rPr>
              <a:t> (o hacia atrás). La notación de </a:t>
            </a:r>
            <a:r>
              <a:rPr b="1" i="0" lang="es-419" sz="1400" u="none" cap="none" strike="noStrike">
                <a:solidFill>
                  <a:srgbClr val="000000"/>
                </a:solidFill>
                <a:latin typeface="Arial"/>
                <a:ea typeface="Arial"/>
                <a:cs typeface="Arial"/>
                <a:sym typeface="Arial"/>
              </a:rPr>
              <a:t>δ</a:t>
            </a:r>
            <a:r>
              <a:rPr b="0" i="0" lang="es-419" sz="1400" u="none" cap="none" strike="noStrike">
                <a:solidFill>
                  <a:srgbClr val="000000"/>
                </a:solidFill>
                <a:latin typeface="Arial"/>
                <a:ea typeface="Arial"/>
                <a:cs typeface="Arial"/>
                <a:sym typeface="Arial"/>
              </a:rPr>
              <a:t> indicando diferencia, y la del exponente </a:t>
            </a:r>
            <a:r>
              <a:rPr b="1" i="0" lang="es-419" sz="1400" u="none" cap="none" strike="noStrike">
                <a:solidFill>
                  <a:srgbClr val="000000"/>
                </a:solidFill>
                <a:latin typeface="Arial"/>
                <a:ea typeface="Arial"/>
                <a:cs typeface="Arial"/>
                <a:sym typeface="Arial"/>
              </a:rPr>
              <a:t>m+1</a:t>
            </a:r>
            <a:r>
              <a:rPr b="0" i="0" lang="es-419" sz="1400" u="none" cap="none" strike="noStrike">
                <a:solidFill>
                  <a:srgbClr val="000000"/>
                </a:solidFill>
                <a:latin typeface="Arial"/>
                <a:ea typeface="Arial"/>
                <a:cs typeface="Arial"/>
                <a:sym typeface="Arial"/>
              </a:rPr>
              <a:t>, por ejemplo, indicando el </a:t>
            </a:r>
            <a:r>
              <a:rPr b="1" i="1" lang="es-419" sz="1400" u="none" cap="none" strike="noStrike">
                <a:solidFill>
                  <a:srgbClr val="000000"/>
                </a:solidFill>
                <a:latin typeface="Arial"/>
                <a:ea typeface="Arial"/>
                <a:cs typeface="Arial"/>
                <a:sym typeface="Arial"/>
              </a:rPr>
              <a:t>m+1-ésimo</a:t>
            </a:r>
            <a:r>
              <a:rPr b="0" i="0" lang="es-419" sz="1400" u="none" cap="none" strike="noStrike">
                <a:solidFill>
                  <a:srgbClr val="000000"/>
                </a:solidFill>
                <a:latin typeface="Arial"/>
                <a:ea typeface="Arial"/>
                <a:cs typeface="Arial"/>
                <a:sym typeface="Arial"/>
              </a:rPr>
              <a:t> instante de tiempo (o bien el instante </a:t>
            </a:r>
            <a:r>
              <a:rPr b="1" i="0" lang="es-419" sz="1400" u="none" cap="none" strike="noStrike">
                <a:solidFill>
                  <a:srgbClr val="000000"/>
                </a:solidFill>
                <a:latin typeface="Arial"/>
                <a:ea typeface="Arial"/>
                <a:cs typeface="Arial"/>
                <a:sym typeface="Arial"/>
              </a:rPr>
              <a:t>t+δt</a:t>
            </a:r>
            <a:r>
              <a:rPr b="0" i="0" lang="es-419" sz="1400" u="none" cap="none" strike="noStrike">
                <a:solidFill>
                  <a:srgbClr val="000000"/>
                </a:solidFill>
                <a:latin typeface="Arial"/>
                <a:ea typeface="Arial"/>
                <a:cs typeface="Arial"/>
                <a:sym typeface="Arial"/>
              </a:rPr>
              <a:t>), más no potencia.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Se redefine: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Luego la ecuación de calor queda discretizada en el tiempo de la siguiente manera: </a:t>
            </a:r>
            <a:endParaRPr b="0" i="0" sz="1400" u="none" cap="none" strike="noStrike">
              <a:solidFill>
                <a:srgbClr val="000000"/>
              </a:solidFill>
              <a:latin typeface="Arial"/>
              <a:ea typeface="Arial"/>
              <a:cs typeface="Arial"/>
              <a:sym typeface="Arial"/>
            </a:endParaRPr>
          </a:p>
        </p:txBody>
      </p:sp>
      <p:pic>
        <p:nvPicPr>
          <p:cNvPr id="298" name="Google Shape;298;p41"/>
          <p:cNvPicPr preferRelativeResize="0"/>
          <p:nvPr/>
        </p:nvPicPr>
        <p:blipFill rotWithShape="1">
          <a:blip r:embed="rId3">
            <a:alphaModFix/>
          </a:blip>
          <a:srcRect b="0" l="0" r="0" t="0"/>
          <a:stretch/>
        </p:blipFill>
        <p:spPr>
          <a:xfrm>
            <a:off x="1830323" y="2262624"/>
            <a:ext cx="1562100" cy="552450"/>
          </a:xfrm>
          <a:prstGeom prst="rect">
            <a:avLst/>
          </a:prstGeom>
          <a:noFill/>
          <a:ln>
            <a:noFill/>
          </a:ln>
        </p:spPr>
      </p:pic>
      <p:pic>
        <p:nvPicPr>
          <p:cNvPr id="299" name="Google Shape;299;p41"/>
          <p:cNvPicPr preferRelativeResize="0"/>
          <p:nvPr/>
        </p:nvPicPr>
        <p:blipFill rotWithShape="1">
          <a:blip r:embed="rId4">
            <a:alphaModFix/>
          </a:blip>
          <a:srcRect b="0" l="0" r="0" t="0"/>
          <a:stretch/>
        </p:blipFill>
        <p:spPr>
          <a:xfrm>
            <a:off x="3409950" y="3379525"/>
            <a:ext cx="2324100" cy="54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Un poco acerca de FreeFem++</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Desarrollo matemático - Discretización espacial</a:t>
            </a:r>
            <a:endParaRPr b="0" i="0" sz="3000" u="none" cap="none" strike="noStrike">
              <a:solidFill>
                <a:schemeClr val="dk1"/>
              </a:solidFill>
              <a:latin typeface="Roboto"/>
              <a:ea typeface="Roboto"/>
              <a:cs typeface="Roboto"/>
              <a:sym typeface="Roboto"/>
            </a:endParaRPr>
          </a:p>
        </p:txBody>
      </p:sp>
      <p:sp>
        <p:nvSpPr>
          <p:cNvPr id="305" name="Google Shape;305;p42"/>
          <p:cNvSpPr txBox="1"/>
          <p:nvPr/>
        </p:nvSpPr>
        <p:spPr>
          <a:xfrm>
            <a:off x="690925" y="1206375"/>
            <a:ext cx="7676700" cy="1853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Ahora al problema discretizado temporalmente se le aplica la discretización espacial sobre su dominio empleando el método de Galerkin, en el que se multiplica cada miembro de la ecuación por una función de prueba </a:t>
            </a:r>
            <a:r>
              <a:rPr b="1" i="0" lang="es-419" sz="1400" u="none" cap="none" strike="noStrike">
                <a:solidFill>
                  <a:srgbClr val="000000"/>
                </a:solidFill>
                <a:latin typeface="Arial"/>
                <a:ea typeface="Arial"/>
                <a:cs typeface="Arial"/>
                <a:sym typeface="Arial"/>
              </a:rPr>
              <a:t>v</a:t>
            </a:r>
            <a:r>
              <a:rPr b="0" i="0" lang="es-419" sz="1400" u="none" cap="none" strike="noStrike">
                <a:solidFill>
                  <a:srgbClr val="000000"/>
                </a:solidFill>
                <a:latin typeface="Arial"/>
                <a:ea typeface="Arial"/>
                <a:cs typeface="Arial"/>
                <a:sym typeface="Arial"/>
              </a:rPr>
              <a:t>, que corresponde a las funciones de interpolación, y se integra sobre el dominio a los miembros originales de la ecuación, y sobre las fronteras a los miembros adicionales de condiciones de frontera.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Aplicando el método Galerkin y el teorema de Green para la derivada parcial de segundo orden, y teniendo en cuenta las condiciones de frontera se tiene:</a:t>
            </a:r>
            <a:endParaRPr b="0" i="0" sz="1400" u="none" cap="none" strike="noStrike">
              <a:solidFill>
                <a:srgbClr val="000000"/>
              </a:solidFill>
              <a:latin typeface="Arial"/>
              <a:ea typeface="Arial"/>
              <a:cs typeface="Arial"/>
              <a:sym typeface="Arial"/>
            </a:endParaRPr>
          </a:p>
        </p:txBody>
      </p:sp>
      <p:pic>
        <p:nvPicPr>
          <p:cNvPr id="306" name="Google Shape;306;p42"/>
          <p:cNvPicPr preferRelativeResize="0"/>
          <p:nvPr/>
        </p:nvPicPr>
        <p:blipFill rotWithShape="1">
          <a:blip r:embed="rId3">
            <a:alphaModFix/>
          </a:blip>
          <a:srcRect b="13507" l="1120" r="2251" t="8948"/>
          <a:stretch/>
        </p:blipFill>
        <p:spPr>
          <a:xfrm>
            <a:off x="153950" y="3300650"/>
            <a:ext cx="8836099" cy="1405150"/>
          </a:xfrm>
          <a:prstGeom prst="rect">
            <a:avLst/>
          </a:prstGeom>
          <a:noFill/>
          <a:ln>
            <a:noFill/>
          </a:ln>
        </p:spPr>
      </p:pic>
      <p:pic>
        <p:nvPicPr>
          <p:cNvPr id="307" name="Google Shape;307;p42"/>
          <p:cNvPicPr preferRelativeResize="0"/>
          <p:nvPr/>
        </p:nvPicPr>
        <p:blipFill rotWithShape="1">
          <a:blip r:embed="rId4">
            <a:alphaModFix/>
          </a:blip>
          <a:srcRect b="0" l="0" r="0" t="0"/>
          <a:stretch/>
        </p:blipFill>
        <p:spPr>
          <a:xfrm>
            <a:off x="834625" y="4142075"/>
            <a:ext cx="288675" cy="80825"/>
          </a:xfrm>
          <a:prstGeom prst="rect">
            <a:avLst/>
          </a:prstGeom>
          <a:noFill/>
          <a:ln>
            <a:noFill/>
          </a:ln>
        </p:spPr>
      </p:pic>
      <p:pic>
        <p:nvPicPr>
          <p:cNvPr id="308" name="Google Shape;308;p42"/>
          <p:cNvPicPr preferRelativeResize="0"/>
          <p:nvPr/>
        </p:nvPicPr>
        <p:blipFill rotWithShape="1">
          <a:blip r:embed="rId5">
            <a:alphaModFix/>
          </a:blip>
          <a:srcRect b="0" l="0" r="0" t="0"/>
          <a:stretch/>
        </p:blipFill>
        <p:spPr>
          <a:xfrm>
            <a:off x="7554524" y="4121077"/>
            <a:ext cx="288675" cy="1228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Desarrollo matemático - Discretización espacial</a:t>
            </a:r>
            <a:endParaRPr b="0" i="0" sz="3000" u="none" cap="none" strike="noStrike">
              <a:solidFill>
                <a:schemeClr val="dk1"/>
              </a:solidFill>
              <a:latin typeface="Roboto"/>
              <a:ea typeface="Roboto"/>
              <a:cs typeface="Roboto"/>
              <a:sym typeface="Roboto"/>
            </a:endParaRPr>
          </a:p>
        </p:txBody>
      </p:sp>
      <p:sp>
        <p:nvSpPr>
          <p:cNvPr id="314" name="Google Shape;314;p43"/>
          <p:cNvSpPr txBox="1"/>
          <p:nvPr/>
        </p:nvSpPr>
        <p:spPr>
          <a:xfrm>
            <a:off x="690925" y="1206375"/>
            <a:ext cx="7578300" cy="1002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Luego de forma simplificada, habiendo cancelado las condiciones semejantes (la de toda la frontera, que sale del teorema de Green, con las otras en pedazos de la frontera que suman esta misma), y aplicándolas como tal (dado que son igualadas a 0) queda:</a:t>
            </a:r>
            <a:endParaRPr b="0" i="0" sz="1400" u="none" cap="none" strike="noStrike">
              <a:solidFill>
                <a:srgbClr val="000000"/>
              </a:solidFill>
              <a:latin typeface="Arial"/>
              <a:ea typeface="Arial"/>
              <a:cs typeface="Arial"/>
              <a:sym typeface="Arial"/>
            </a:endParaRPr>
          </a:p>
        </p:txBody>
      </p:sp>
      <p:pic>
        <p:nvPicPr>
          <p:cNvPr id="315" name="Google Shape;315;p43"/>
          <p:cNvPicPr preferRelativeResize="0"/>
          <p:nvPr/>
        </p:nvPicPr>
        <p:blipFill rotWithShape="1">
          <a:blip r:embed="rId3">
            <a:alphaModFix/>
          </a:blip>
          <a:srcRect b="0" l="0" r="655" t="0"/>
          <a:stretch/>
        </p:blipFill>
        <p:spPr>
          <a:xfrm>
            <a:off x="29775" y="2134000"/>
            <a:ext cx="9084450" cy="875500"/>
          </a:xfrm>
          <a:prstGeom prst="rect">
            <a:avLst/>
          </a:prstGeom>
          <a:noFill/>
          <a:ln>
            <a:noFill/>
          </a:ln>
        </p:spPr>
      </p:pic>
      <p:sp>
        <p:nvSpPr>
          <p:cNvPr id="316" name="Google Shape;316;p43"/>
          <p:cNvSpPr txBox="1"/>
          <p:nvPr/>
        </p:nvSpPr>
        <p:spPr>
          <a:xfrm>
            <a:off x="690925" y="3008875"/>
            <a:ext cx="7578300" cy="915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Aunque para el problema que se está resolviendo se considera en un sistema aislado, sin fenómeno de convección, por lo que el último término se omite, y queda:</a:t>
            </a:r>
            <a:endParaRPr b="0" i="0" sz="1400" u="none" cap="none" strike="noStrike">
              <a:solidFill>
                <a:srgbClr val="000000"/>
              </a:solidFill>
              <a:latin typeface="Arial"/>
              <a:ea typeface="Arial"/>
              <a:cs typeface="Arial"/>
              <a:sym typeface="Arial"/>
            </a:endParaRPr>
          </a:p>
        </p:txBody>
      </p:sp>
      <p:pic>
        <p:nvPicPr>
          <p:cNvPr id="317" name="Google Shape;317;p43"/>
          <p:cNvPicPr preferRelativeResize="0"/>
          <p:nvPr/>
        </p:nvPicPr>
        <p:blipFill rotWithShape="1">
          <a:blip r:embed="rId4">
            <a:alphaModFix/>
          </a:blip>
          <a:srcRect b="0" l="0" r="0" t="0"/>
          <a:stretch/>
        </p:blipFill>
        <p:spPr>
          <a:xfrm>
            <a:off x="698550" y="3771475"/>
            <a:ext cx="7746900" cy="737800"/>
          </a:xfrm>
          <a:prstGeom prst="rect">
            <a:avLst/>
          </a:prstGeom>
          <a:noFill/>
          <a:ln>
            <a:noFill/>
          </a:ln>
        </p:spPr>
      </p:pic>
      <p:pic>
        <p:nvPicPr>
          <p:cNvPr id="318" name="Google Shape;318;p43"/>
          <p:cNvPicPr preferRelativeResize="0"/>
          <p:nvPr/>
        </p:nvPicPr>
        <p:blipFill rotWithShape="1">
          <a:blip r:embed="rId5">
            <a:alphaModFix/>
          </a:blip>
          <a:srcRect b="0" l="0" r="0" t="0"/>
          <a:stretch/>
        </p:blipFill>
        <p:spPr>
          <a:xfrm>
            <a:off x="7685558" y="2307109"/>
            <a:ext cx="275300" cy="117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Implementación de la solución</a:t>
            </a:r>
            <a:endParaRPr b="0" i="0" sz="3000" u="none" cap="none" strike="noStrike">
              <a:solidFill>
                <a:schemeClr val="dk1"/>
              </a:solidFill>
              <a:latin typeface="Roboto"/>
              <a:ea typeface="Roboto"/>
              <a:cs typeface="Roboto"/>
              <a:sym typeface="Roboto"/>
            </a:endParaRPr>
          </a:p>
        </p:txBody>
      </p:sp>
      <p:pic>
        <p:nvPicPr>
          <p:cNvPr id="324" name="Google Shape;324;p44"/>
          <p:cNvPicPr preferRelativeResize="0"/>
          <p:nvPr/>
        </p:nvPicPr>
        <p:blipFill rotWithShape="1">
          <a:blip r:embed="rId3">
            <a:alphaModFix/>
          </a:blip>
          <a:srcRect b="0" l="0" r="0" t="0"/>
          <a:stretch/>
        </p:blipFill>
        <p:spPr>
          <a:xfrm>
            <a:off x="1782963" y="1017800"/>
            <a:ext cx="5578081" cy="4125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Implementación de la solución</a:t>
            </a:r>
            <a:endParaRPr b="0" i="0" sz="3000" u="none" cap="none" strike="noStrike">
              <a:solidFill>
                <a:schemeClr val="dk1"/>
              </a:solidFill>
              <a:latin typeface="Roboto"/>
              <a:ea typeface="Roboto"/>
              <a:cs typeface="Roboto"/>
              <a:sym typeface="Roboto"/>
            </a:endParaRPr>
          </a:p>
        </p:txBody>
      </p:sp>
      <p:pic>
        <p:nvPicPr>
          <p:cNvPr id="330" name="Google Shape;330;p45"/>
          <p:cNvPicPr preferRelativeResize="0"/>
          <p:nvPr/>
        </p:nvPicPr>
        <p:blipFill rotWithShape="1">
          <a:blip r:embed="rId3">
            <a:alphaModFix/>
          </a:blip>
          <a:srcRect b="15354" l="0" r="0" t="0"/>
          <a:stretch/>
        </p:blipFill>
        <p:spPr>
          <a:xfrm>
            <a:off x="3024200" y="4356600"/>
            <a:ext cx="3095625" cy="677225"/>
          </a:xfrm>
          <a:prstGeom prst="rect">
            <a:avLst/>
          </a:prstGeom>
          <a:noFill/>
          <a:ln>
            <a:noFill/>
          </a:ln>
        </p:spPr>
      </p:pic>
      <p:pic>
        <p:nvPicPr>
          <p:cNvPr id="331" name="Google Shape;331;p45"/>
          <p:cNvPicPr preferRelativeResize="0"/>
          <p:nvPr/>
        </p:nvPicPr>
        <p:blipFill rotWithShape="1">
          <a:blip r:embed="rId4">
            <a:alphaModFix/>
          </a:blip>
          <a:srcRect b="31711" l="-2340" r="2338" t="0"/>
          <a:stretch/>
        </p:blipFill>
        <p:spPr>
          <a:xfrm>
            <a:off x="1246475" y="1115450"/>
            <a:ext cx="6649950" cy="302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pic>
        <p:nvPicPr>
          <p:cNvPr id="336" name="Google Shape;336;p46"/>
          <p:cNvPicPr preferRelativeResize="0"/>
          <p:nvPr/>
        </p:nvPicPr>
        <p:blipFill rotWithShape="1">
          <a:blip r:embed="rId3">
            <a:alphaModFix/>
          </a:blip>
          <a:srcRect b="427" l="0" r="0" t="0"/>
          <a:stretch/>
        </p:blipFill>
        <p:spPr>
          <a:xfrm>
            <a:off x="685800" y="1017800"/>
            <a:ext cx="7772400" cy="4125700"/>
          </a:xfrm>
          <a:prstGeom prst="rect">
            <a:avLst/>
          </a:prstGeom>
          <a:noFill/>
          <a:ln>
            <a:noFill/>
          </a:ln>
        </p:spPr>
      </p:pic>
      <p:sp>
        <p:nvSpPr>
          <p:cNvPr id="337" name="Google Shape;337;p4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Implementación de la solución</a:t>
            </a:r>
            <a:endParaRPr b="0" i="0" sz="3000" u="none" cap="none" strike="noStrike">
              <a:solidFill>
                <a:schemeClr val="dk1"/>
              </a:solidFill>
              <a:latin typeface="Roboto"/>
              <a:ea typeface="Roboto"/>
              <a:cs typeface="Roboto"/>
              <a:sym typeface="Roboto"/>
            </a:endParaRPr>
          </a:p>
        </p:txBody>
      </p:sp>
      <p:pic>
        <p:nvPicPr>
          <p:cNvPr id="338" name="Google Shape;338;p46"/>
          <p:cNvPicPr preferRelativeResize="0"/>
          <p:nvPr/>
        </p:nvPicPr>
        <p:blipFill rotWithShape="1">
          <a:blip r:embed="rId4">
            <a:alphaModFix/>
          </a:blip>
          <a:srcRect b="12739" l="0" r="72082" t="0"/>
          <a:stretch/>
        </p:blipFill>
        <p:spPr>
          <a:xfrm>
            <a:off x="7188445" y="1232625"/>
            <a:ext cx="1070547" cy="289252"/>
          </a:xfrm>
          <a:prstGeom prst="rect">
            <a:avLst/>
          </a:prstGeom>
          <a:noFill/>
          <a:ln>
            <a:noFill/>
          </a:ln>
        </p:spPr>
      </p:pic>
      <p:pic>
        <p:nvPicPr>
          <p:cNvPr id="339" name="Google Shape;339;p46"/>
          <p:cNvPicPr preferRelativeResize="0"/>
          <p:nvPr/>
        </p:nvPicPr>
        <p:blipFill rotWithShape="1">
          <a:blip r:embed="rId4">
            <a:alphaModFix/>
          </a:blip>
          <a:srcRect b="12744" l="53931" r="5600" t="11069"/>
          <a:stretch/>
        </p:blipFill>
        <p:spPr>
          <a:xfrm>
            <a:off x="6830150" y="1520822"/>
            <a:ext cx="1551851" cy="252545"/>
          </a:xfrm>
          <a:prstGeom prst="rect">
            <a:avLst/>
          </a:prstGeom>
          <a:noFill/>
          <a:ln>
            <a:noFill/>
          </a:ln>
        </p:spPr>
      </p:pic>
      <p:pic>
        <p:nvPicPr>
          <p:cNvPr id="340" name="Google Shape;340;p46"/>
          <p:cNvPicPr preferRelativeResize="0"/>
          <p:nvPr/>
        </p:nvPicPr>
        <p:blipFill rotWithShape="1">
          <a:blip r:embed="rId4">
            <a:alphaModFix/>
          </a:blip>
          <a:srcRect b="12744" l="27531" r="46065" t="11069"/>
          <a:stretch/>
        </p:blipFill>
        <p:spPr>
          <a:xfrm>
            <a:off x="7265105" y="1773205"/>
            <a:ext cx="1012441" cy="252545"/>
          </a:xfrm>
          <a:prstGeom prst="rect">
            <a:avLst/>
          </a:prstGeom>
          <a:noFill/>
          <a:ln>
            <a:noFill/>
          </a:ln>
        </p:spPr>
      </p:pic>
      <p:cxnSp>
        <p:nvCxnSpPr>
          <p:cNvPr id="341" name="Google Shape;341;p46"/>
          <p:cNvCxnSpPr>
            <a:endCxn id="338" idx="1"/>
          </p:cNvCxnSpPr>
          <p:nvPr/>
        </p:nvCxnSpPr>
        <p:spPr>
          <a:xfrm flipH="1" rot="10800000">
            <a:off x="3165145" y="1377251"/>
            <a:ext cx="4023300" cy="179400"/>
          </a:xfrm>
          <a:prstGeom prst="straightConnector1">
            <a:avLst/>
          </a:prstGeom>
          <a:noFill/>
          <a:ln cap="flat" cmpd="sng" w="9525">
            <a:solidFill>
              <a:schemeClr val="dk2"/>
            </a:solidFill>
            <a:prstDash val="solid"/>
            <a:round/>
            <a:headEnd len="sm" w="sm" type="none"/>
            <a:tailEnd len="med" w="med" type="triangle"/>
          </a:ln>
        </p:spPr>
      </p:cxnSp>
      <p:cxnSp>
        <p:nvCxnSpPr>
          <p:cNvPr id="342" name="Google Shape;342;p46"/>
          <p:cNvCxnSpPr>
            <a:endCxn id="339" idx="1"/>
          </p:cNvCxnSpPr>
          <p:nvPr/>
        </p:nvCxnSpPr>
        <p:spPr>
          <a:xfrm flipH="1" rot="10800000">
            <a:off x="4096850" y="1647094"/>
            <a:ext cx="2733300" cy="72300"/>
          </a:xfrm>
          <a:prstGeom prst="straightConnector1">
            <a:avLst/>
          </a:prstGeom>
          <a:noFill/>
          <a:ln cap="flat" cmpd="sng" w="9525">
            <a:solidFill>
              <a:schemeClr val="dk2"/>
            </a:solidFill>
            <a:prstDash val="solid"/>
            <a:round/>
            <a:headEnd len="sm" w="sm" type="none"/>
            <a:tailEnd len="med" w="med" type="triangle"/>
          </a:ln>
        </p:spPr>
      </p:cxnSp>
      <p:cxnSp>
        <p:nvCxnSpPr>
          <p:cNvPr id="343" name="Google Shape;343;p46"/>
          <p:cNvCxnSpPr>
            <a:endCxn id="340" idx="1"/>
          </p:cNvCxnSpPr>
          <p:nvPr/>
        </p:nvCxnSpPr>
        <p:spPr>
          <a:xfrm>
            <a:off x="3949805" y="1870978"/>
            <a:ext cx="3315300" cy="28500"/>
          </a:xfrm>
          <a:prstGeom prst="straightConnector1">
            <a:avLst/>
          </a:prstGeom>
          <a:noFill/>
          <a:ln cap="flat" cmpd="sng" w="9525">
            <a:solidFill>
              <a:schemeClr val="dk2"/>
            </a:solidFill>
            <a:prstDash val="solid"/>
            <a:round/>
            <a:headEnd len="sm" w="sm" type="none"/>
            <a:tailEnd len="med" w="med" type="triangle"/>
          </a:ln>
        </p:spPr>
      </p:cxnSp>
      <p:pic>
        <p:nvPicPr>
          <p:cNvPr id="344" name="Google Shape;344;p46"/>
          <p:cNvPicPr preferRelativeResize="0"/>
          <p:nvPr/>
        </p:nvPicPr>
        <p:blipFill rotWithShape="1">
          <a:blip r:embed="rId5">
            <a:alphaModFix/>
          </a:blip>
          <a:srcRect b="0" l="0" r="0" t="0"/>
          <a:stretch/>
        </p:blipFill>
        <p:spPr>
          <a:xfrm>
            <a:off x="6809341" y="1964768"/>
            <a:ext cx="238125" cy="152400"/>
          </a:xfrm>
          <a:prstGeom prst="rect">
            <a:avLst/>
          </a:prstGeom>
          <a:noFill/>
          <a:ln>
            <a:noFill/>
          </a:ln>
        </p:spPr>
      </p:pic>
      <p:pic>
        <p:nvPicPr>
          <p:cNvPr id="345" name="Google Shape;345;p46"/>
          <p:cNvPicPr preferRelativeResize="0"/>
          <p:nvPr/>
        </p:nvPicPr>
        <p:blipFill rotWithShape="1">
          <a:blip r:embed="rId5">
            <a:alphaModFix/>
          </a:blip>
          <a:srcRect b="0" l="0" r="0" t="0"/>
          <a:stretch/>
        </p:blipFill>
        <p:spPr>
          <a:xfrm>
            <a:off x="6906348" y="2101834"/>
            <a:ext cx="238125" cy="152400"/>
          </a:xfrm>
          <a:prstGeom prst="rect">
            <a:avLst/>
          </a:prstGeom>
          <a:noFill/>
          <a:ln>
            <a:noFill/>
          </a:ln>
        </p:spPr>
      </p:pic>
      <p:pic>
        <p:nvPicPr>
          <p:cNvPr id="346" name="Google Shape;346;p46"/>
          <p:cNvPicPr preferRelativeResize="0"/>
          <p:nvPr/>
        </p:nvPicPr>
        <p:blipFill rotWithShape="1">
          <a:blip r:embed="rId5">
            <a:alphaModFix/>
          </a:blip>
          <a:srcRect b="0" l="0" r="0" t="0"/>
          <a:stretch/>
        </p:blipFill>
        <p:spPr>
          <a:xfrm>
            <a:off x="6718717" y="2255866"/>
            <a:ext cx="238125" cy="152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Condiciones de Dirichlet y Neumann</a:t>
            </a:r>
            <a:endParaRPr b="0" i="0" sz="3000" u="none" cap="none" strike="noStrike">
              <a:solidFill>
                <a:schemeClr val="dk1"/>
              </a:solidFill>
              <a:latin typeface="Roboto"/>
              <a:ea typeface="Roboto"/>
              <a:cs typeface="Roboto"/>
              <a:sym typeface="Roboto"/>
            </a:endParaRPr>
          </a:p>
        </p:txBody>
      </p:sp>
      <p:sp>
        <p:nvSpPr>
          <p:cNvPr id="352" name="Google Shape;352;p47"/>
          <p:cNvSpPr txBox="1"/>
          <p:nvPr>
            <p:ph idx="1" type="body"/>
          </p:nvPr>
        </p:nvSpPr>
        <p:spPr>
          <a:xfrm>
            <a:off x="311700" y="1229975"/>
            <a:ext cx="8242500" cy="3694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FreeFem++ permite definir las condiciones de Dirichlet mediante la palabra reservada </a:t>
            </a:r>
            <a:r>
              <a:rPr b="1" i="0" lang="es-419" sz="1400" u="none" cap="none" strike="noStrike">
                <a:solidFill>
                  <a:srgbClr val="000000"/>
                </a:solidFill>
                <a:latin typeface="Roboto"/>
                <a:ea typeface="Roboto"/>
                <a:cs typeface="Roboto"/>
                <a:sym typeface="Roboto"/>
              </a:rPr>
              <a:t>on</a:t>
            </a:r>
            <a:r>
              <a:rPr b="0" i="0" lang="es-419" sz="1400" u="none" cap="none" strike="noStrike">
                <a:solidFill>
                  <a:srgbClr val="000000"/>
                </a:solidFill>
                <a:latin typeface="Roboto"/>
                <a:ea typeface="Roboto"/>
                <a:cs typeface="Roboto"/>
                <a:sym typeface="Roboto"/>
              </a:rPr>
              <a:t> en una formulación variacional de un problema para fronteras de determinada etiqueta. Por ejemplo, para dar una condición sobre la frontera 5:  </a:t>
            </a:r>
            <a:r>
              <a:rPr b="1" i="1" lang="es-419" sz="1400" u="none" cap="none" strike="noStrike">
                <a:solidFill>
                  <a:srgbClr val="000000"/>
                </a:solidFill>
                <a:latin typeface="Roboto"/>
                <a:ea typeface="Roboto"/>
                <a:cs typeface="Roboto"/>
                <a:sym typeface="Roboto"/>
              </a:rPr>
              <a:t>problem </a:t>
            </a:r>
            <a:r>
              <a:rPr b="0" i="1" lang="es-419" sz="1400" u="none" cap="none" strike="noStrike">
                <a:solidFill>
                  <a:srgbClr val="000000"/>
                </a:solidFill>
                <a:latin typeface="Roboto"/>
                <a:ea typeface="Roboto"/>
                <a:cs typeface="Roboto"/>
                <a:sym typeface="Roboto"/>
              </a:rPr>
              <a:t>problema(u,v) = </a:t>
            </a:r>
            <a:r>
              <a:rPr b="1" i="1" lang="es-419" sz="1400" u="none" cap="none" strike="noStrike">
                <a:solidFill>
                  <a:srgbClr val="000000"/>
                </a:solidFill>
                <a:latin typeface="Roboto"/>
                <a:ea typeface="Roboto"/>
                <a:cs typeface="Roboto"/>
                <a:sym typeface="Roboto"/>
              </a:rPr>
              <a:t>int2d</a:t>
            </a:r>
            <a:r>
              <a:rPr b="0" i="1" lang="es-419" sz="1400" u="none" cap="none" strike="noStrike">
                <a:solidFill>
                  <a:srgbClr val="000000"/>
                </a:solidFill>
                <a:latin typeface="Roboto"/>
                <a:ea typeface="Roboto"/>
                <a:cs typeface="Roboto"/>
                <a:sym typeface="Roboto"/>
              </a:rPr>
              <a:t>(Dominio)(u*v) + </a:t>
            </a:r>
            <a:r>
              <a:rPr b="1" i="1" lang="es-419" sz="1400" u="none" cap="none" strike="noStrike">
                <a:solidFill>
                  <a:srgbClr val="000000"/>
                </a:solidFill>
                <a:latin typeface="Roboto"/>
                <a:ea typeface="Roboto"/>
                <a:cs typeface="Roboto"/>
                <a:sym typeface="Roboto"/>
              </a:rPr>
              <a:t>on</a:t>
            </a:r>
            <a:r>
              <a:rPr b="0" i="1" lang="es-419" sz="1400" u="none" cap="none" strike="noStrike">
                <a:solidFill>
                  <a:srgbClr val="000000"/>
                </a:solidFill>
                <a:latin typeface="Roboto"/>
                <a:ea typeface="Roboto"/>
                <a:cs typeface="Roboto"/>
                <a:sym typeface="Roboto"/>
              </a:rPr>
              <a:t>(5,u=40);</a:t>
            </a:r>
            <a:endParaRPr b="0" i="1" sz="14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Para definir condiciones de Neumann, se emplea una integral de una dimensión menos que la del problema (por ejemplo, si el problema es tridimensional se define </a:t>
            </a:r>
            <a:r>
              <a:rPr b="1" i="0" lang="es-419" sz="1400" u="none" cap="none" strike="noStrike">
                <a:solidFill>
                  <a:srgbClr val="000000"/>
                </a:solidFill>
                <a:latin typeface="Roboto"/>
                <a:ea typeface="Roboto"/>
                <a:cs typeface="Roboto"/>
                <a:sym typeface="Roboto"/>
              </a:rPr>
              <a:t>int2d</a:t>
            </a:r>
            <a:r>
              <a:rPr b="0" i="0" lang="es-419" sz="1400" u="none" cap="none" strike="noStrike">
                <a:solidFill>
                  <a:srgbClr val="000000"/>
                </a:solidFill>
                <a:latin typeface="Roboto"/>
                <a:ea typeface="Roboto"/>
                <a:cs typeface="Roboto"/>
                <a:sym typeface="Roboto"/>
              </a:rPr>
              <a:t>), y se refiere a la(s) curva(s) de la condición. Por ejemplo: </a:t>
            </a:r>
            <a:r>
              <a:rPr b="1" i="1" lang="es-419" sz="1400" u="none" cap="none" strike="noStrike">
                <a:solidFill>
                  <a:srgbClr val="000000"/>
                </a:solidFill>
                <a:latin typeface="Roboto"/>
                <a:ea typeface="Roboto"/>
                <a:cs typeface="Roboto"/>
                <a:sym typeface="Roboto"/>
              </a:rPr>
              <a:t>int2d</a:t>
            </a:r>
            <a:r>
              <a:rPr b="0" i="1" lang="es-419" sz="1400" u="none" cap="none" strike="noStrike">
                <a:solidFill>
                  <a:srgbClr val="000000"/>
                </a:solidFill>
                <a:latin typeface="Roboto"/>
                <a:ea typeface="Roboto"/>
                <a:cs typeface="Roboto"/>
                <a:sym typeface="Roboto"/>
              </a:rPr>
              <a:t>(Dominio,5)(u*v);</a:t>
            </a:r>
            <a:r>
              <a:rPr b="0" i="0" lang="es-419" sz="1400" u="none" cap="none" strike="noStrike">
                <a:solidFill>
                  <a:srgbClr val="000000"/>
                </a:solidFill>
                <a:latin typeface="Roboto"/>
                <a:ea typeface="Roboto"/>
                <a:cs typeface="Roboto"/>
                <a:sym typeface="Roboto"/>
              </a:rPr>
              <a:t> corresponde a la condición de Neumann sobre la curva etiquetada como 5; </a:t>
            </a:r>
            <a:r>
              <a:rPr b="1" i="1" lang="es-419" sz="1400" u="none" cap="none" strike="noStrike">
                <a:solidFill>
                  <a:srgbClr val="000000"/>
                </a:solidFill>
                <a:latin typeface="Roboto"/>
                <a:ea typeface="Roboto"/>
                <a:cs typeface="Roboto"/>
                <a:sym typeface="Roboto"/>
              </a:rPr>
              <a:t>int2d</a:t>
            </a:r>
            <a:r>
              <a:rPr b="0" i="1" lang="es-419" sz="1400" u="none" cap="none" strike="noStrike">
                <a:solidFill>
                  <a:srgbClr val="000000"/>
                </a:solidFill>
                <a:latin typeface="Roboto"/>
                <a:ea typeface="Roboto"/>
                <a:cs typeface="Roboto"/>
                <a:sym typeface="Roboto"/>
              </a:rPr>
              <a:t>(Dominio,2,5)(u*v); </a:t>
            </a:r>
            <a:r>
              <a:rPr b="0" i="0" lang="es-419" sz="1400" u="none" cap="none" strike="noStrike">
                <a:solidFill>
                  <a:srgbClr val="000000"/>
                </a:solidFill>
                <a:latin typeface="Roboto"/>
                <a:ea typeface="Roboto"/>
                <a:cs typeface="Roboto"/>
                <a:sym typeface="Roboto"/>
              </a:rPr>
              <a:t>es equivalente a trabajar sobre la unión de las curvas etiquetadas como 2 y 5.</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160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Para acceder a las componentes del vector normal, en caso de requerirlo, pueden ser obtenidas mediante </a:t>
            </a:r>
            <a:r>
              <a:rPr b="1" i="0" lang="es-419" sz="1400" u="none" cap="none" strike="noStrike">
                <a:solidFill>
                  <a:srgbClr val="000000"/>
                </a:solidFill>
                <a:latin typeface="Roboto"/>
                <a:ea typeface="Roboto"/>
                <a:cs typeface="Roboto"/>
                <a:sym typeface="Roboto"/>
              </a:rPr>
              <a:t>N.x</a:t>
            </a:r>
            <a:r>
              <a:rPr b="0" i="0" lang="es-419" sz="1400" u="none" cap="none" strike="noStrike">
                <a:solidFill>
                  <a:srgbClr val="000000"/>
                </a:solidFill>
                <a:latin typeface="Roboto"/>
                <a:ea typeface="Roboto"/>
                <a:cs typeface="Roboto"/>
                <a:sym typeface="Roboto"/>
              </a:rPr>
              <a:t> y </a:t>
            </a:r>
            <a:r>
              <a:rPr b="1" i="0" lang="es-419" sz="1400" u="none" cap="none" strike="noStrike">
                <a:solidFill>
                  <a:srgbClr val="000000"/>
                </a:solidFill>
                <a:latin typeface="Roboto"/>
                <a:ea typeface="Roboto"/>
                <a:cs typeface="Roboto"/>
                <a:sym typeface="Roboto"/>
              </a:rPr>
              <a:t>N.y</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Parámetros de definición de problema</a:t>
            </a:r>
            <a:endParaRPr b="0" i="0" sz="3000" u="none" cap="none" strike="noStrike">
              <a:solidFill>
                <a:schemeClr val="dk1"/>
              </a:solidFill>
              <a:latin typeface="Roboto"/>
              <a:ea typeface="Roboto"/>
              <a:cs typeface="Roboto"/>
              <a:sym typeface="Roboto"/>
            </a:endParaRPr>
          </a:p>
        </p:txBody>
      </p:sp>
      <p:sp>
        <p:nvSpPr>
          <p:cNvPr id="358" name="Google Shape;358;p48"/>
          <p:cNvSpPr txBox="1"/>
          <p:nvPr>
            <p:ph idx="1" type="body"/>
          </p:nvPr>
        </p:nvSpPr>
        <p:spPr>
          <a:xfrm>
            <a:off x="311700" y="1229975"/>
            <a:ext cx="8242500" cy="3123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solver:</a:t>
            </a:r>
            <a:r>
              <a:rPr b="0" i="0" lang="es-419" sz="1200" u="none" cap="none" strike="noStrike">
                <a:solidFill>
                  <a:srgbClr val="000000"/>
                </a:solidFill>
                <a:latin typeface="Roboto"/>
                <a:ea typeface="Roboto"/>
                <a:cs typeface="Roboto"/>
                <a:sym typeface="Roboto"/>
              </a:rPr>
              <a:t> Define el solucionador a emplear. Por defecto es UMFPACK, sin embargo puede cambiarse a LU, CG, GMRES, Cholesky, Crout, entre otros. Dependiendo del tipo de solucionador escogido, la forma de almacenamiento de la matriz del sistema varía; para LU se emplean matrices de banda variable no simétricas, Crout emplea matrices de banda variable simétrica, Cholesky emplea matrices de banda variable definida positiva, CG emplea matrices dispersas definidas positivas, y para GMRES o UMFPACK solo se emplean matrices dispersas</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eps:</a:t>
            </a:r>
            <a:r>
              <a:rPr b="0" i="0" lang="es-419" sz="1200" u="none" cap="none" strike="noStrike">
                <a:solidFill>
                  <a:srgbClr val="000000"/>
                </a:solidFill>
                <a:latin typeface="Roboto"/>
                <a:ea typeface="Roboto"/>
                <a:cs typeface="Roboto"/>
                <a:sym typeface="Roboto"/>
              </a:rPr>
              <a:t> Define el épsilon de parada de métodos iterativos tales como CG (Gradiente Conjugado)</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init:</a:t>
            </a:r>
            <a:r>
              <a:rPr b="0" i="0" lang="es-419" sz="1200" u="none" cap="none" strike="noStrike">
                <a:solidFill>
                  <a:srgbClr val="000000"/>
                </a:solidFill>
                <a:latin typeface="Roboto"/>
                <a:ea typeface="Roboto"/>
                <a:cs typeface="Roboto"/>
                <a:sym typeface="Roboto"/>
              </a:rPr>
              <a:t> Si es </a:t>
            </a:r>
            <a:r>
              <a:rPr b="0" i="1" lang="es-419" sz="1200" u="none" cap="none" strike="noStrike">
                <a:solidFill>
                  <a:srgbClr val="000000"/>
                </a:solidFill>
                <a:latin typeface="Roboto"/>
                <a:ea typeface="Roboto"/>
                <a:cs typeface="Roboto"/>
                <a:sym typeface="Roboto"/>
              </a:rPr>
              <a:t>false </a:t>
            </a:r>
            <a:r>
              <a:rPr b="0" i="0" lang="es-419" sz="1200" u="none" cap="none" strike="noStrike">
                <a:solidFill>
                  <a:srgbClr val="000000"/>
                </a:solidFill>
                <a:latin typeface="Roboto"/>
                <a:ea typeface="Roboto"/>
                <a:cs typeface="Roboto"/>
                <a:sym typeface="Roboto"/>
              </a:rPr>
              <a:t>o 0 implica reconstruir la matriz del sistema, incluso si la malla es modificada</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precon:</a:t>
            </a:r>
            <a:r>
              <a:rPr b="0" i="0" lang="es-419" sz="1200" u="none" cap="none" strike="noStrike">
                <a:solidFill>
                  <a:srgbClr val="000000"/>
                </a:solidFill>
                <a:latin typeface="Roboto"/>
                <a:ea typeface="Roboto"/>
                <a:cs typeface="Roboto"/>
                <a:sym typeface="Roboto"/>
              </a:rPr>
              <a:t> Nombre de una función programática que configure un precondicionador. El prototipo para la función debe ser, por ejemplo: </a:t>
            </a:r>
            <a:r>
              <a:rPr b="1" i="1" lang="es-419" sz="1200" u="none" cap="none" strike="noStrike">
                <a:solidFill>
                  <a:srgbClr val="000000"/>
                </a:solidFill>
                <a:latin typeface="Roboto"/>
                <a:ea typeface="Roboto"/>
                <a:cs typeface="Roboto"/>
                <a:sym typeface="Roboto"/>
              </a:rPr>
              <a:t>func real</a:t>
            </a:r>
            <a:r>
              <a:rPr b="0" i="1" lang="es-419" sz="1200" u="none" cap="none" strike="noStrike">
                <a:solidFill>
                  <a:srgbClr val="000000"/>
                </a:solidFill>
                <a:latin typeface="Roboto"/>
                <a:ea typeface="Roboto"/>
                <a:cs typeface="Roboto"/>
                <a:sym typeface="Roboto"/>
              </a:rPr>
              <a:t>[</a:t>
            </a:r>
            <a:r>
              <a:rPr b="1" i="1" lang="es-419" sz="1200" u="none" cap="none" strike="noStrike">
                <a:solidFill>
                  <a:srgbClr val="000000"/>
                </a:solidFill>
                <a:latin typeface="Roboto"/>
                <a:ea typeface="Roboto"/>
                <a:cs typeface="Roboto"/>
                <a:sym typeface="Roboto"/>
              </a:rPr>
              <a:t>int</a:t>
            </a:r>
            <a:r>
              <a:rPr b="0" i="1" lang="es-419" sz="1200" u="none" cap="none" strike="noStrike">
                <a:solidFill>
                  <a:srgbClr val="000000"/>
                </a:solidFill>
                <a:latin typeface="Roboto"/>
                <a:ea typeface="Roboto"/>
                <a:cs typeface="Roboto"/>
                <a:sym typeface="Roboto"/>
              </a:rPr>
              <a:t>] P(</a:t>
            </a:r>
            <a:r>
              <a:rPr b="1" i="1" lang="es-419" sz="1200" u="none" cap="none" strike="noStrike">
                <a:solidFill>
                  <a:srgbClr val="000000"/>
                </a:solidFill>
                <a:latin typeface="Roboto"/>
                <a:ea typeface="Roboto"/>
                <a:cs typeface="Roboto"/>
                <a:sym typeface="Roboto"/>
              </a:rPr>
              <a:t>real</a:t>
            </a:r>
            <a:r>
              <a:rPr b="0" i="1" lang="es-419" sz="1200" u="none" cap="none" strike="noStrike">
                <a:solidFill>
                  <a:srgbClr val="000000"/>
                </a:solidFill>
                <a:latin typeface="Roboto"/>
                <a:ea typeface="Roboto"/>
                <a:cs typeface="Roboto"/>
                <a:sym typeface="Roboto"/>
              </a:rPr>
              <a:t>[</a:t>
            </a:r>
            <a:r>
              <a:rPr b="1" i="1" lang="es-419" sz="1200" u="none" cap="none" strike="noStrike">
                <a:solidFill>
                  <a:srgbClr val="000000"/>
                </a:solidFill>
                <a:latin typeface="Roboto"/>
                <a:ea typeface="Roboto"/>
                <a:cs typeface="Roboto"/>
                <a:sym typeface="Roboto"/>
              </a:rPr>
              <a:t>int</a:t>
            </a:r>
            <a:r>
              <a:rPr b="0" i="1" lang="es-419" sz="1200" u="none" cap="none" strike="noStrike">
                <a:solidFill>
                  <a:srgbClr val="000000"/>
                </a:solidFill>
                <a:latin typeface="Roboto"/>
                <a:ea typeface="Roboto"/>
                <a:cs typeface="Roboto"/>
                <a:sym typeface="Roboto"/>
              </a:rPr>
              <a:t>] &amp; xx);</a:t>
            </a:r>
            <a:endParaRPr b="0" i="1"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tgv:</a:t>
            </a:r>
            <a:r>
              <a:rPr b="0" i="0" lang="es-419" sz="1200" u="none" cap="none" strike="noStrike">
                <a:solidFill>
                  <a:srgbClr val="000000"/>
                </a:solidFill>
                <a:latin typeface="Roboto"/>
                <a:ea typeface="Roboto"/>
                <a:cs typeface="Roboto"/>
                <a:sym typeface="Roboto"/>
              </a:rPr>
              <a:t> Número grande (10</a:t>
            </a:r>
            <a:r>
              <a:rPr b="0" baseline="30000" i="0" lang="es-419" sz="1200" u="none" cap="none" strike="noStrike">
                <a:solidFill>
                  <a:srgbClr val="000000"/>
                </a:solidFill>
                <a:latin typeface="Roboto"/>
                <a:ea typeface="Roboto"/>
                <a:cs typeface="Roboto"/>
                <a:sym typeface="Roboto"/>
              </a:rPr>
              <a:t>30</a:t>
            </a:r>
            <a:r>
              <a:rPr b="0" i="0" lang="es-419" sz="1200" u="none" cap="none" strike="noStrike">
                <a:solidFill>
                  <a:srgbClr val="000000"/>
                </a:solidFill>
                <a:latin typeface="Roboto"/>
                <a:ea typeface="Roboto"/>
                <a:cs typeface="Roboto"/>
                <a:sym typeface="Roboto"/>
              </a:rPr>
              <a:t> por defecto) utilizado para implementar condiciones de frontera de Dirichlet</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tolpivot: </a:t>
            </a:r>
            <a:r>
              <a:rPr b="0" i="0" lang="es-419" sz="1200" u="none" cap="none" strike="noStrike">
                <a:solidFill>
                  <a:srgbClr val="000000"/>
                </a:solidFill>
                <a:latin typeface="Roboto"/>
                <a:ea typeface="Roboto"/>
                <a:cs typeface="Roboto"/>
                <a:sym typeface="Roboto"/>
              </a:rPr>
              <a:t>Configura el nivel de tolerancia del pivote. Por defecto vale 10</a:t>
            </a:r>
            <a:r>
              <a:rPr b="0" baseline="30000" i="0" lang="es-419" sz="1200" u="none" cap="none" strike="noStrike">
                <a:solidFill>
                  <a:srgbClr val="000000"/>
                </a:solidFill>
                <a:latin typeface="Roboto"/>
                <a:ea typeface="Roboto"/>
                <a:cs typeface="Roboto"/>
                <a:sym typeface="Roboto"/>
              </a:rPr>
              <a:t>-1</a:t>
            </a:r>
            <a:r>
              <a:rPr b="0" i="0" lang="es-419" sz="1200" u="none" cap="none" strike="noStrike">
                <a:solidFill>
                  <a:srgbClr val="000000"/>
                </a:solidFill>
                <a:latin typeface="Roboto"/>
                <a:ea typeface="Roboto"/>
                <a:cs typeface="Roboto"/>
                <a:sym typeface="Roboto"/>
              </a:rPr>
              <a:t> en UMFPACK y 10</a:t>
            </a:r>
            <a:r>
              <a:rPr b="0" baseline="30000" i="0" lang="es-419" sz="1200" u="none" cap="none" strike="noStrike">
                <a:solidFill>
                  <a:srgbClr val="000000"/>
                </a:solidFill>
                <a:latin typeface="Roboto"/>
                <a:ea typeface="Roboto"/>
                <a:cs typeface="Roboto"/>
                <a:sym typeface="Roboto"/>
              </a:rPr>
              <a:t>-21</a:t>
            </a:r>
            <a:r>
              <a:rPr b="0" i="0" lang="es-419" sz="1200" u="none" cap="none" strike="noStrike">
                <a:solidFill>
                  <a:srgbClr val="000000"/>
                </a:solidFill>
                <a:latin typeface="Roboto"/>
                <a:ea typeface="Roboto"/>
                <a:cs typeface="Roboto"/>
                <a:sym typeface="Roboto"/>
              </a:rPr>
              <a:t> en LU, Crout, y Cholesky</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tolpivotsym:</a:t>
            </a:r>
            <a:r>
              <a:rPr b="0" i="0" lang="es-419" sz="1200" u="none" cap="none" strike="noStrike">
                <a:solidFill>
                  <a:srgbClr val="000000"/>
                </a:solidFill>
                <a:latin typeface="Roboto"/>
                <a:ea typeface="Roboto"/>
                <a:cs typeface="Roboto"/>
                <a:sym typeface="Roboto"/>
              </a:rPr>
              <a:t> Configura el nivel de tolerancia del pivote </a:t>
            </a:r>
            <a:r>
              <a:rPr b="0" i="1" lang="es-419" sz="1200" u="none" cap="none" strike="noStrike">
                <a:solidFill>
                  <a:srgbClr val="000000"/>
                </a:solidFill>
                <a:latin typeface="Roboto"/>
                <a:ea typeface="Roboto"/>
                <a:cs typeface="Roboto"/>
                <a:sym typeface="Roboto"/>
              </a:rPr>
              <a:t>sym</a:t>
            </a:r>
            <a:r>
              <a:rPr b="0" i="0" lang="es-419" sz="1200" u="none" cap="none" strike="noStrike">
                <a:solidFill>
                  <a:srgbClr val="000000"/>
                </a:solidFill>
                <a:latin typeface="Roboto"/>
                <a:ea typeface="Roboto"/>
                <a:cs typeface="Roboto"/>
                <a:sym typeface="Roboto"/>
              </a:rPr>
              <a:t> en UMFPACK</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strategy:</a:t>
            </a:r>
            <a:r>
              <a:rPr b="0" i="0" lang="es-419" sz="1200" u="none" cap="none" strike="noStrike">
                <a:solidFill>
                  <a:srgbClr val="000000"/>
                </a:solidFill>
                <a:latin typeface="Roboto"/>
                <a:ea typeface="Roboto"/>
                <a:cs typeface="Roboto"/>
                <a:sym typeface="Roboto"/>
              </a:rPr>
              <a:t> Define la estrategia de enteros de UMFPACK (0 por defecto)</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Ejecución</a:t>
            </a:r>
            <a:endParaRPr b="0" i="0" sz="3000" u="none" cap="none" strike="noStrike">
              <a:solidFill>
                <a:schemeClr val="dk1"/>
              </a:solidFill>
              <a:latin typeface="Roboto"/>
              <a:ea typeface="Roboto"/>
              <a:cs typeface="Roboto"/>
              <a:sym typeface="Roboto"/>
            </a:endParaRPr>
          </a:p>
        </p:txBody>
      </p:sp>
      <p:sp>
        <p:nvSpPr>
          <p:cNvPr id="364" name="Google Shape;364;p49"/>
          <p:cNvSpPr txBox="1"/>
          <p:nvPr/>
        </p:nvSpPr>
        <p:spPr>
          <a:xfrm>
            <a:off x="767675" y="1327000"/>
            <a:ext cx="7106700" cy="1008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Los archivos se guardan con un nombre que finalice en extensión .edp y se pueden ejecutar mediante consola (de igual manera en Windows o Linux), o desde el mismo editor de texto si se ha configurado para tal fin (como en el Crimson Editor en Windows, que sólo basta con presionar </a:t>
            </a:r>
            <a:r>
              <a:rPr b="0" i="1" lang="es-419" sz="1400" u="none" cap="none" strike="noStrike">
                <a:solidFill>
                  <a:srgbClr val="000000"/>
                </a:solidFill>
                <a:latin typeface="Arial"/>
                <a:ea typeface="Arial"/>
                <a:cs typeface="Arial"/>
                <a:sym typeface="Arial"/>
              </a:rPr>
              <a:t>Ctrl+1</a:t>
            </a:r>
            <a:r>
              <a:rPr b="0" i="0" lang="es-419" sz="1400" u="none" cap="none" strike="noStrike">
                <a:solidFill>
                  <a:srgbClr val="000000"/>
                </a:solidFill>
                <a:latin typeface="Arial"/>
                <a:ea typeface="Arial"/>
                <a:cs typeface="Arial"/>
                <a:sym typeface="Arial"/>
              </a:rPr>
              <a:t> o desde el menú </a:t>
            </a:r>
            <a:r>
              <a:rPr b="0" i="1" lang="es-419" sz="1400" u="none" cap="none" strike="noStrike">
                <a:solidFill>
                  <a:srgbClr val="000000"/>
                </a:solidFill>
                <a:latin typeface="Arial"/>
                <a:ea typeface="Arial"/>
                <a:cs typeface="Arial"/>
                <a:sym typeface="Arial"/>
              </a:rPr>
              <a:t>Tools</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365" name="Google Shape;365;p49"/>
          <p:cNvPicPr preferRelativeResize="0"/>
          <p:nvPr/>
        </p:nvPicPr>
        <p:blipFill rotWithShape="1">
          <a:blip r:embed="rId3">
            <a:alphaModFix/>
          </a:blip>
          <a:srcRect b="66030" l="1550" r="25317" t="3085"/>
          <a:stretch/>
        </p:blipFill>
        <p:spPr>
          <a:xfrm>
            <a:off x="185875" y="2957100"/>
            <a:ext cx="4715825" cy="1008975"/>
          </a:xfrm>
          <a:prstGeom prst="rect">
            <a:avLst/>
          </a:prstGeom>
          <a:noFill/>
          <a:ln>
            <a:noFill/>
          </a:ln>
        </p:spPr>
      </p:pic>
      <p:pic>
        <p:nvPicPr>
          <p:cNvPr id="366" name="Google Shape;366;p49"/>
          <p:cNvPicPr preferRelativeResize="0"/>
          <p:nvPr/>
        </p:nvPicPr>
        <p:blipFill rotWithShape="1">
          <a:blip r:embed="rId4">
            <a:alphaModFix/>
          </a:blip>
          <a:srcRect b="0" l="0" r="0" t="0"/>
          <a:stretch/>
        </p:blipFill>
        <p:spPr>
          <a:xfrm>
            <a:off x="5153325" y="2478163"/>
            <a:ext cx="3552825" cy="2190750"/>
          </a:xfrm>
          <a:prstGeom prst="rect">
            <a:avLst/>
          </a:prstGeom>
          <a:noFill/>
          <a:ln>
            <a:noFill/>
          </a:ln>
        </p:spPr>
      </p:pic>
      <p:sp>
        <p:nvSpPr>
          <p:cNvPr id="367" name="Google Shape;367;p49"/>
          <p:cNvSpPr/>
          <p:nvPr/>
        </p:nvSpPr>
        <p:spPr>
          <a:xfrm>
            <a:off x="6086650" y="4331950"/>
            <a:ext cx="2193300" cy="20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Adaptación de malla</a:t>
            </a:r>
            <a:endParaRPr b="0" i="0" sz="3000" u="none" cap="none" strike="noStrike">
              <a:solidFill>
                <a:schemeClr val="dk1"/>
              </a:solidFill>
              <a:latin typeface="Roboto"/>
              <a:ea typeface="Roboto"/>
              <a:cs typeface="Roboto"/>
              <a:sym typeface="Roboto"/>
            </a:endParaRPr>
          </a:p>
        </p:txBody>
      </p:sp>
      <p:pic>
        <p:nvPicPr>
          <p:cNvPr id="373" name="Google Shape;373;p50"/>
          <p:cNvPicPr preferRelativeResize="0"/>
          <p:nvPr/>
        </p:nvPicPr>
        <p:blipFill rotWithShape="1">
          <a:blip r:embed="rId3">
            <a:alphaModFix/>
          </a:blip>
          <a:srcRect b="0" l="0" r="0" t="0"/>
          <a:stretch/>
        </p:blipFill>
        <p:spPr>
          <a:xfrm>
            <a:off x="118250" y="1675817"/>
            <a:ext cx="4423375" cy="3108683"/>
          </a:xfrm>
          <a:prstGeom prst="rect">
            <a:avLst/>
          </a:prstGeom>
          <a:noFill/>
          <a:ln>
            <a:noFill/>
          </a:ln>
        </p:spPr>
      </p:pic>
      <p:pic>
        <p:nvPicPr>
          <p:cNvPr id="374" name="Google Shape;374;p50"/>
          <p:cNvPicPr preferRelativeResize="0"/>
          <p:nvPr/>
        </p:nvPicPr>
        <p:blipFill rotWithShape="1">
          <a:blip r:embed="rId4">
            <a:alphaModFix/>
          </a:blip>
          <a:srcRect b="0" l="0" r="0" t="0"/>
          <a:stretch/>
        </p:blipFill>
        <p:spPr>
          <a:xfrm>
            <a:off x="4592025" y="1675825"/>
            <a:ext cx="4423375" cy="3108675"/>
          </a:xfrm>
          <a:prstGeom prst="rect">
            <a:avLst/>
          </a:prstGeom>
          <a:noFill/>
          <a:ln>
            <a:noFill/>
          </a:ln>
        </p:spPr>
      </p:pic>
      <p:pic>
        <p:nvPicPr>
          <p:cNvPr id="375" name="Google Shape;375;p50"/>
          <p:cNvPicPr preferRelativeResize="0"/>
          <p:nvPr/>
        </p:nvPicPr>
        <p:blipFill rotWithShape="1">
          <a:blip r:embed="rId5">
            <a:alphaModFix/>
          </a:blip>
          <a:srcRect b="0" l="0" r="4378" t="0"/>
          <a:stretch/>
        </p:blipFill>
        <p:spPr>
          <a:xfrm>
            <a:off x="131035" y="1242234"/>
            <a:ext cx="5256655" cy="273975"/>
          </a:xfrm>
          <a:prstGeom prst="rect">
            <a:avLst/>
          </a:prstGeom>
          <a:noFill/>
          <a:ln>
            <a:noFill/>
          </a:ln>
        </p:spPr>
      </p:pic>
      <p:pic>
        <p:nvPicPr>
          <p:cNvPr id="376" name="Google Shape;376;p50"/>
          <p:cNvPicPr preferRelativeResize="0"/>
          <p:nvPr/>
        </p:nvPicPr>
        <p:blipFill rotWithShape="1">
          <a:blip r:embed="rId6">
            <a:alphaModFix/>
          </a:blip>
          <a:srcRect b="23936" l="3081" r="0" t="22330"/>
          <a:stretch/>
        </p:blipFill>
        <p:spPr>
          <a:xfrm>
            <a:off x="5703682" y="1255632"/>
            <a:ext cx="3061502" cy="235437"/>
          </a:xfrm>
          <a:prstGeom prst="rect">
            <a:avLst/>
          </a:prstGeom>
          <a:noFill/>
          <a:ln>
            <a:noFill/>
          </a:ln>
        </p:spPr>
      </p:pic>
      <p:sp>
        <p:nvSpPr>
          <p:cNvPr id="377" name="Google Shape;377;p50"/>
          <p:cNvSpPr txBox="1"/>
          <p:nvPr/>
        </p:nvSpPr>
        <p:spPr>
          <a:xfrm>
            <a:off x="5604675" y="866950"/>
            <a:ext cx="2982900" cy="23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Hessiano de una función </a:t>
            </a:r>
            <a:r>
              <a:rPr b="1" i="1" lang="es-419" sz="1400" u="none" cap="none" strike="noStrike">
                <a:solidFill>
                  <a:srgbClr val="000000"/>
                </a:solidFill>
                <a:latin typeface="Arial"/>
                <a:ea typeface="Arial"/>
                <a:cs typeface="Arial"/>
                <a:sym typeface="Arial"/>
              </a:rPr>
              <a:t>f</a:t>
            </a: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Parámetros adicionales de adaptación de malla</a:t>
            </a:r>
            <a:endParaRPr b="0" i="0" sz="3000" u="none" cap="none" strike="noStrike">
              <a:solidFill>
                <a:schemeClr val="dk1"/>
              </a:solidFill>
              <a:latin typeface="Roboto"/>
              <a:ea typeface="Roboto"/>
              <a:cs typeface="Roboto"/>
              <a:sym typeface="Roboto"/>
            </a:endParaRPr>
          </a:p>
        </p:txBody>
      </p:sp>
      <p:sp>
        <p:nvSpPr>
          <p:cNvPr id="383" name="Google Shape;383;p51"/>
          <p:cNvSpPr txBox="1"/>
          <p:nvPr>
            <p:ph idx="1" type="body"/>
          </p:nvPr>
        </p:nvSpPr>
        <p:spPr>
          <a:xfrm>
            <a:off x="311700" y="1017800"/>
            <a:ext cx="3999900" cy="405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hmin:</a:t>
            </a:r>
            <a:r>
              <a:rPr b="0" i="0" lang="es-419" sz="1100" u="none" cap="none" strike="noStrike">
                <a:solidFill>
                  <a:srgbClr val="000000"/>
                </a:solidFill>
                <a:latin typeface="Roboto"/>
                <a:ea typeface="Roboto"/>
                <a:cs typeface="Roboto"/>
                <a:sym typeface="Roboto"/>
              </a:rPr>
              <a:t> Tamaño mínimo de la arista (real)</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hmax:</a:t>
            </a:r>
            <a:r>
              <a:rPr b="0" i="0" lang="es-419" sz="1100" u="none" cap="none" strike="noStrike">
                <a:solidFill>
                  <a:srgbClr val="000000"/>
                </a:solidFill>
                <a:latin typeface="Roboto"/>
                <a:ea typeface="Roboto"/>
                <a:cs typeface="Roboto"/>
                <a:sym typeface="Roboto"/>
              </a:rPr>
              <a:t> Tamaño máximo de la arista (real)</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err:</a:t>
            </a:r>
            <a:r>
              <a:rPr b="0" i="0" lang="es-419" sz="1100" u="none" cap="none" strike="noStrike">
                <a:solidFill>
                  <a:srgbClr val="000000"/>
                </a:solidFill>
                <a:latin typeface="Roboto"/>
                <a:ea typeface="Roboto"/>
                <a:cs typeface="Roboto"/>
                <a:sym typeface="Roboto"/>
              </a:rPr>
              <a:t> Nivel de error de interpolación P1 (0.01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errg:</a:t>
            </a:r>
            <a:r>
              <a:rPr b="0" i="0" lang="es-419" sz="1100" u="none" cap="none" strike="noStrike">
                <a:solidFill>
                  <a:srgbClr val="000000"/>
                </a:solidFill>
                <a:latin typeface="Roboto"/>
                <a:ea typeface="Roboto"/>
                <a:cs typeface="Roboto"/>
                <a:sym typeface="Roboto"/>
              </a:rPr>
              <a:t> Error geométrico relativo, debe ser menor a 1/√2 (0.01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nbvx:</a:t>
            </a:r>
            <a:r>
              <a:rPr b="0" i="0" lang="es-419" sz="1100" u="none" cap="none" strike="noStrike">
                <a:solidFill>
                  <a:srgbClr val="000000"/>
                </a:solidFill>
                <a:latin typeface="Roboto"/>
                <a:ea typeface="Roboto"/>
                <a:cs typeface="Roboto"/>
                <a:sym typeface="Roboto"/>
              </a:rPr>
              <a:t> Máximo número de vértices generado para la malla (9000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nbsmooth:</a:t>
            </a:r>
            <a:r>
              <a:rPr b="0" i="0" lang="es-419" sz="1100" u="none" cap="none" strike="noStrike">
                <a:solidFill>
                  <a:srgbClr val="000000"/>
                </a:solidFill>
                <a:latin typeface="Roboto"/>
                <a:ea typeface="Roboto"/>
                <a:cs typeface="Roboto"/>
                <a:sym typeface="Roboto"/>
              </a:rPr>
              <a:t> Número de iteraciones del proceso de suavizado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nbjacoby:</a:t>
            </a:r>
            <a:r>
              <a:rPr b="0" i="0" lang="es-419" sz="1100" u="none" cap="none" strike="noStrike">
                <a:solidFill>
                  <a:srgbClr val="000000"/>
                </a:solidFill>
                <a:latin typeface="Roboto"/>
                <a:ea typeface="Roboto"/>
                <a:cs typeface="Roboto"/>
                <a:sym typeface="Roboto"/>
              </a:rPr>
              <a:t> Número de iteraciones en un proceso de suavizado durante construcción de métrica (6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ratio:</a:t>
            </a:r>
            <a:r>
              <a:rPr b="0" i="0" lang="es-419" sz="1100" u="none" cap="none" strike="noStrike">
                <a:solidFill>
                  <a:srgbClr val="000000"/>
                </a:solidFill>
                <a:latin typeface="Roboto"/>
                <a:ea typeface="Roboto"/>
                <a:cs typeface="Roboto"/>
                <a:sym typeface="Roboto"/>
              </a:rPr>
              <a:t> Razón para un suavizado prescrito sobre una métrica. Si está entre 0 y 1.1 no se hace suavizado para la métrica. Valores cercanos a 1 incrementa la cantidad de nodos generados (1.8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omega:</a:t>
            </a:r>
            <a:r>
              <a:rPr b="0" i="0" lang="es-419" sz="1100" u="none" cap="none" strike="noStrike">
                <a:solidFill>
                  <a:srgbClr val="000000"/>
                </a:solidFill>
                <a:latin typeface="Roboto"/>
                <a:ea typeface="Roboto"/>
                <a:cs typeface="Roboto"/>
                <a:sym typeface="Roboto"/>
              </a:rPr>
              <a:t> Parámetro de relajación para el proceso de suavizado (1.0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iso:</a:t>
            </a:r>
            <a:r>
              <a:rPr b="0" i="0" lang="es-419" sz="1100" u="none" cap="none" strike="noStrike">
                <a:solidFill>
                  <a:srgbClr val="000000"/>
                </a:solidFill>
                <a:latin typeface="Roboto"/>
                <a:ea typeface="Roboto"/>
                <a:cs typeface="Roboto"/>
                <a:sym typeface="Roboto"/>
              </a:rPr>
              <a:t> Si se configura como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fuerza a la métrica como isotrópica (</a:t>
            </a:r>
            <a:r>
              <a:rPr b="0" i="1" lang="es-419" sz="1100" u="none" cap="none" strike="noStrike">
                <a:solidFill>
                  <a:srgbClr val="000000"/>
                </a:solidFill>
                <a:latin typeface="Roboto"/>
                <a:ea typeface="Roboto"/>
                <a:cs typeface="Roboto"/>
                <a:sym typeface="Roboto"/>
              </a:rPr>
              <a:t>false</a:t>
            </a:r>
            <a:r>
              <a:rPr b="0" i="0" lang="es-419" sz="1100" u="none" cap="none" strike="noStrike">
                <a:solidFill>
                  <a:srgbClr val="000000"/>
                </a:solidFill>
                <a:latin typeface="Roboto"/>
                <a:ea typeface="Roboto"/>
                <a:cs typeface="Roboto"/>
                <a:sym typeface="Roboto"/>
              </a:rPr>
              <a:t>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abserror:</a:t>
            </a:r>
            <a:r>
              <a:rPr b="0" i="0" lang="es-419" sz="1100" u="none" cap="none" strike="noStrike">
                <a:solidFill>
                  <a:srgbClr val="000000"/>
                </a:solidFill>
                <a:latin typeface="Roboto"/>
                <a:ea typeface="Roboto"/>
                <a:cs typeface="Roboto"/>
                <a:sym typeface="Roboto"/>
              </a:rPr>
              <a:t> Si se define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a:t>
            </a:r>
            <a:r>
              <a:rPr b="0" i="1" lang="es-419" sz="1100" u="none" cap="none" strike="noStrike">
                <a:solidFill>
                  <a:srgbClr val="000000"/>
                </a:solidFill>
                <a:latin typeface="Roboto"/>
                <a:ea typeface="Roboto"/>
                <a:cs typeface="Roboto"/>
                <a:sym typeface="Roboto"/>
              </a:rPr>
              <a:t>false</a:t>
            </a:r>
            <a:r>
              <a:rPr b="0" i="0" lang="es-419" sz="1100" u="none" cap="none" strike="noStrike">
                <a:solidFill>
                  <a:srgbClr val="000000"/>
                </a:solidFill>
                <a:latin typeface="Roboto"/>
                <a:ea typeface="Roboto"/>
                <a:cs typeface="Roboto"/>
                <a:sym typeface="Roboto"/>
              </a:rPr>
              <a:t> por defecto), la métrica es evaluada mediante el criterio de equi-distribución de errores (5.1); en caso contrario, ésta es evaluada por criterio de equi-repartición de error relativo (5.2)</a:t>
            </a:r>
            <a:endParaRPr b="0" i="0" sz="1100" u="none" cap="none" strike="noStrike">
              <a:solidFill>
                <a:srgbClr val="000000"/>
              </a:solidFill>
              <a:latin typeface="Roboto"/>
              <a:ea typeface="Roboto"/>
              <a:cs typeface="Roboto"/>
              <a:sym typeface="Roboto"/>
            </a:endParaRPr>
          </a:p>
        </p:txBody>
      </p:sp>
      <p:pic>
        <p:nvPicPr>
          <p:cNvPr id="384" name="Google Shape;384;p51"/>
          <p:cNvPicPr preferRelativeResize="0"/>
          <p:nvPr/>
        </p:nvPicPr>
        <p:blipFill rotWithShape="1">
          <a:blip r:embed="rId3">
            <a:alphaModFix/>
          </a:blip>
          <a:srcRect b="0" l="0" r="0" t="9139"/>
          <a:stretch/>
        </p:blipFill>
        <p:spPr>
          <a:xfrm>
            <a:off x="4715789" y="4255184"/>
            <a:ext cx="3903274" cy="844450"/>
          </a:xfrm>
          <a:prstGeom prst="rect">
            <a:avLst/>
          </a:prstGeom>
          <a:noFill/>
          <a:ln>
            <a:noFill/>
          </a:ln>
        </p:spPr>
      </p:pic>
      <p:sp>
        <p:nvSpPr>
          <p:cNvPr id="385" name="Google Shape;385;p51"/>
          <p:cNvSpPr txBox="1"/>
          <p:nvPr>
            <p:ph idx="1" type="body"/>
          </p:nvPr>
        </p:nvSpPr>
        <p:spPr>
          <a:xfrm>
            <a:off x="4639500" y="1017800"/>
            <a:ext cx="3999900" cy="314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cutoff: </a:t>
            </a:r>
            <a:r>
              <a:rPr b="0" i="0" lang="es-419" sz="1100" u="none" cap="none" strike="noStrike">
                <a:solidFill>
                  <a:srgbClr val="000000"/>
                </a:solidFill>
                <a:latin typeface="Roboto"/>
                <a:ea typeface="Roboto"/>
                <a:cs typeface="Roboto"/>
                <a:sym typeface="Roboto"/>
              </a:rPr>
              <a:t>Límite inferior para la evaluación del error relativo (1.0e-6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verbosity:</a:t>
            </a:r>
            <a:r>
              <a:rPr b="0" i="0" lang="es-419" sz="1100" u="none" cap="none" strike="noStrike">
                <a:solidFill>
                  <a:srgbClr val="000000"/>
                </a:solidFill>
                <a:latin typeface="Roboto"/>
                <a:ea typeface="Roboto"/>
                <a:cs typeface="Roboto"/>
                <a:sym typeface="Roboto"/>
              </a:rPr>
              <a:t> Nivel de información presentada por mensajes (entero mayor o igual a 0)</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inquire:</a:t>
            </a:r>
            <a:r>
              <a:rPr b="0" i="0" lang="es-419" sz="1100" u="none" cap="none" strike="noStrike">
                <a:solidFill>
                  <a:srgbClr val="000000"/>
                </a:solidFill>
                <a:latin typeface="Roboto"/>
                <a:ea typeface="Roboto"/>
                <a:cs typeface="Roboto"/>
                <a:sym typeface="Roboto"/>
              </a:rPr>
              <a:t> Consultar gráficamente sobre la malla (</a:t>
            </a:r>
            <a:r>
              <a:rPr b="0" i="1" lang="es-419" sz="1100" u="none" cap="none" strike="noStrike">
                <a:solidFill>
                  <a:srgbClr val="000000"/>
                </a:solidFill>
                <a:latin typeface="Roboto"/>
                <a:ea typeface="Roboto"/>
                <a:cs typeface="Roboto"/>
                <a:sym typeface="Roboto"/>
              </a:rPr>
              <a:t>false</a:t>
            </a:r>
            <a:r>
              <a:rPr b="0" i="0" lang="es-419" sz="1100" u="none" cap="none" strike="noStrike">
                <a:solidFill>
                  <a:srgbClr val="000000"/>
                </a:solidFill>
                <a:latin typeface="Roboto"/>
                <a:ea typeface="Roboto"/>
                <a:cs typeface="Roboto"/>
                <a:sym typeface="Roboto"/>
              </a:rPr>
              <a:t>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splitpbedge:</a:t>
            </a:r>
            <a:r>
              <a:rPr b="0" i="0" lang="es-419" sz="1100" u="none" cap="none" strike="noStrike">
                <a:solidFill>
                  <a:srgbClr val="000000"/>
                </a:solidFill>
                <a:latin typeface="Roboto"/>
                <a:ea typeface="Roboto"/>
                <a:cs typeface="Roboto"/>
                <a:sym typeface="Roboto"/>
              </a:rPr>
              <a:t> Si es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parte en dos las aristas internas con dos nodos de frontera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maxsubdiv:</a:t>
            </a:r>
            <a:r>
              <a:rPr b="0" i="0" lang="es-419" sz="1100" u="none" cap="none" strike="noStrike">
                <a:solidFill>
                  <a:srgbClr val="000000"/>
                </a:solidFill>
                <a:latin typeface="Roboto"/>
                <a:ea typeface="Roboto"/>
                <a:cs typeface="Roboto"/>
                <a:sym typeface="Roboto"/>
              </a:rPr>
              <a:t> Cambia la métrica de modo que la máxima subdivisión de las aristas del fondo esté acotada por el valor dado (10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rescaling:</a:t>
            </a:r>
            <a:r>
              <a:rPr b="0" i="0" lang="es-419" sz="1100" u="none" cap="none" strike="noStrike">
                <a:solidFill>
                  <a:srgbClr val="000000"/>
                </a:solidFill>
                <a:latin typeface="Roboto"/>
                <a:ea typeface="Roboto"/>
                <a:cs typeface="Roboto"/>
                <a:sym typeface="Roboto"/>
              </a:rPr>
              <a:t> Si es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la función con respecto a la cual se adapta la malla se reescala de 0 a 1 (</a:t>
            </a:r>
            <a:r>
              <a:rPr b="0" i="1" lang="es-419" sz="1100" u="none" cap="none" strike="noStrike">
                <a:solidFill>
                  <a:srgbClr val="000000"/>
                </a:solidFill>
                <a:latin typeface="Roboto"/>
                <a:ea typeface="Roboto"/>
                <a:cs typeface="Roboto"/>
                <a:sym typeface="Roboto"/>
              </a:rPr>
              <a:t>true </a:t>
            </a:r>
            <a:r>
              <a:rPr b="0" i="0" lang="es-419" sz="1100" u="none" cap="none" strike="noStrike">
                <a:solidFill>
                  <a:srgbClr val="000000"/>
                </a:solidFill>
                <a:latin typeface="Roboto"/>
                <a:ea typeface="Roboto"/>
                <a:cs typeface="Roboto"/>
                <a:sym typeface="Roboto"/>
              </a:rPr>
              <a:t>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keepbackvertices:</a:t>
            </a:r>
            <a:r>
              <a:rPr b="0" i="0" lang="es-419" sz="1100" u="none" cap="none" strike="noStrike">
                <a:solidFill>
                  <a:srgbClr val="000000"/>
                </a:solidFill>
                <a:latin typeface="Roboto"/>
                <a:ea typeface="Roboto"/>
                <a:cs typeface="Roboto"/>
                <a:sym typeface="Roboto"/>
              </a:rPr>
              <a:t> Si es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implica tratar de tener la mayor cantidad posible de nodos de la malla original (</a:t>
            </a:r>
            <a:r>
              <a:rPr b="0" i="1" lang="es-419" sz="1100" u="none" cap="none" strike="noStrike">
                <a:solidFill>
                  <a:srgbClr val="000000"/>
                </a:solidFill>
                <a:latin typeface="Roboto"/>
                <a:ea typeface="Roboto"/>
                <a:cs typeface="Roboto"/>
                <a:sym typeface="Roboto"/>
              </a:rPr>
              <a:t>true</a:t>
            </a:r>
            <a:r>
              <a:rPr b="0" i="0" lang="es-419" sz="1100" u="none" cap="none" strike="noStrike">
                <a:solidFill>
                  <a:srgbClr val="000000"/>
                </a:solidFill>
                <a:latin typeface="Roboto"/>
                <a:ea typeface="Roboto"/>
                <a:cs typeface="Roboto"/>
                <a:sym typeface="Roboto"/>
              </a:rPr>
              <a:t>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power:</a:t>
            </a:r>
            <a:r>
              <a:rPr b="0" i="0" lang="es-419" sz="1100" u="none" cap="none" strike="noStrike">
                <a:solidFill>
                  <a:srgbClr val="000000"/>
                </a:solidFill>
                <a:latin typeface="Roboto"/>
                <a:ea typeface="Roboto"/>
                <a:cs typeface="Roboto"/>
                <a:sym typeface="Roboto"/>
              </a:rPr>
              <a:t> Exponente del Hessiano usado para calcular la métrica (1 por defecto)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Solucionador de EDPs</a:t>
            </a:r>
            <a:endParaRPr b="0" i="0" sz="3000" u="none" cap="none" strike="noStrike">
              <a:solidFill>
                <a:schemeClr val="dk1"/>
              </a:solidFill>
              <a:latin typeface="Roboto"/>
              <a:ea typeface="Roboto"/>
              <a:cs typeface="Roboto"/>
              <a:sym typeface="Roboto"/>
            </a:endParaRPr>
          </a:p>
        </p:txBody>
      </p:sp>
      <p:pic>
        <p:nvPicPr>
          <p:cNvPr id="103" name="Google Shape;103;p16"/>
          <p:cNvPicPr preferRelativeResize="0"/>
          <p:nvPr/>
        </p:nvPicPr>
        <p:blipFill rotWithShape="1">
          <a:blip r:embed="rId3">
            <a:alphaModFix/>
          </a:blip>
          <a:srcRect b="7935" l="0" r="0" t="0"/>
          <a:stretch/>
        </p:blipFill>
        <p:spPr>
          <a:xfrm>
            <a:off x="4657350" y="2577850"/>
            <a:ext cx="4078850" cy="2503450"/>
          </a:xfrm>
          <a:prstGeom prst="rect">
            <a:avLst/>
          </a:prstGeom>
          <a:noFill/>
          <a:ln>
            <a:noFill/>
          </a:ln>
        </p:spPr>
      </p:pic>
      <p:sp>
        <p:nvSpPr>
          <p:cNvPr id="104" name="Google Shape;104;p16"/>
          <p:cNvSpPr txBox="1"/>
          <p:nvPr/>
        </p:nvSpPr>
        <p:spPr>
          <a:xfrm>
            <a:off x="535700" y="1277450"/>
            <a:ext cx="3906900" cy="3158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Software libre para sistemas Unix, Windows y Mac</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Solución numérica de problemas con EDPs lineales en 2D y 3D mediante MEF</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Lenguaje de usuario para configurar y controlar el problema a resolver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Basado en C++ con la posibilidad de implementar funciones en este lenguaje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16"/>
          <p:cNvPicPr preferRelativeResize="0"/>
          <p:nvPr/>
        </p:nvPicPr>
        <p:blipFill rotWithShape="1">
          <a:blip r:embed="rId4">
            <a:alphaModFix/>
          </a:blip>
          <a:srcRect b="0" l="0" r="0" t="0"/>
          <a:stretch/>
        </p:blipFill>
        <p:spPr>
          <a:xfrm>
            <a:off x="5001800" y="473725"/>
            <a:ext cx="3007400" cy="1945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Análisis y visualización de resultados</a:t>
            </a:r>
            <a:endParaRPr b="0" i="0" sz="3000" u="none" cap="none" strike="noStrike">
              <a:solidFill>
                <a:schemeClr val="dk1"/>
              </a:solidFill>
              <a:latin typeface="Roboto"/>
              <a:ea typeface="Roboto"/>
              <a:cs typeface="Roboto"/>
              <a:sym typeface="Roboto"/>
            </a:endParaRPr>
          </a:p>
        </p:txBody>
      </p:sp>
      <p:pic>
        <p:nvPicPr>
          <p:cNvPr id="391" name="Google Shape;391;p52"/>
          <p:cNvPicPr preferRelativeResize="0"/>
          <p:nvPr/>
        </p:nvPicPr>
        <p:blipFill rotWithShape="1">
          <a:blip r:embed="rId3">
            <a:alphaModFix/>
          </a:blip>
          <a:srcRect b="3957" l="4937" r="11233" t="5281"/>
          <a:stretch/>
        </p:blipFill>
        <p:spPr>
          <a:xfrm>
            <a:off x="855400" y="951375"/>
            <a:ext cx="7260151" cy="4192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Parámetros adicionales de adaptación de malla</a:t>
            </a:r>
            <a:endParaRPr b="0" i="0" sz="3000" u="none" cap="none" strike="noStrike">
              <a:solidFill>
                <a:schemeClr val="dk1"/>
              </a:solidFill>
              <a:latin typeface="Roboto"/>
              <a:ea typeface="Roboto"/>
              <a:cs typeface="Roboto"/>
              <a:sym typeface="Roboto"/>
            </a:endParaRPr>
          </a:p>
        </p:txBody>
      </p:sp>
      <p:sp>
        <p:nvSpPr>
          <p:cNvPr id="397" name="Google Shape;397;p53"/>
          <p:cNvSpPr txBox="1"/>
          <p:nvPr>
            <p:ph idx="1" type="body"/>
          </p:nvPr>
        </p:nvSpPr>
        <p:spPr>
          <a:xfrm>
            <a:off x="311700" y="1096700"/>
            <a:ext cx="4107900" cy="3981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isMetric:</a:t>
            </a:r>
            <a:r>
              <a:rPr b="0" i="0" lang="es-419" sz="1200" u="none" cap="none" strike="noStrike">
                <a:solidFill>
                  <a:srgbClr val="000000"/>
                </a:solidFill>
                <a:latin typeface="Roboto"/>
                <a:ea typeface="Roboto"/>
                <a:cs typeface="Roboto"/>
                <a:sym typeface="Roboto"/>
              </a:rPr>
              <a:t> Si es </a:t>
            </a:r>
            <a:r>
              <a:rPr b="0" i="1" lang="es-419" sz="1200" u="none" cap="none" strike="noStrike">
                <a:solidFill>
                  <a:srgbClr val="000000"/>
                </a:solidFill>
                <a:latin typeface="Roboto"/>
                <a:ea typeface="Roboto"/>
                <a:cs typeface="Roboto"/>
                <a:sym typeface="Roboto"/>
              </a:rPr>
              <a:t>true</a:t>
            </a:r>
            <a:r>
              <a:rPr b="0" i="0" lang="es-419" sz="1200" u="none" cap="none" strike="noStrike">
                <a:solidFill>
                  <a:srgbClr val="000000"/>
                </a:solidFill>
                <a:latin typeface="Roboto"/>
                <a:ea typeface="Roboto"/>
                <a:cs typeface="Roboto"/>
                <a:sym typeface="Roboto"/>
              </a:rPr>
              <a:t>, la métrica se define de forma explícita. Si se entran 3 funciones como parámetro que sean las segundas derivadas parciales, por ejemplo </a:t>
            </a:r>
            <a:r>
              <a:rPr b="1" i="0" lang="es-419" sz="1200" u="none" cap="none" strike="noStrike">
                <a:solidFill>
                  <a:srgbClr val="000000"/>
                </a:solidFill>
                <a:latin typeface="Roboto"/>
                <a:ea typeface="Roboto"/>
                <a:cs typeface="Roboto"/>
                <a:sym typeface="Roboto"/>
              </a:rPr>
              <a:t>fxx</a:t>
            </a:r>
            <a:r>
              <a:rPr b="0" i="0" lang="es-419" sz="1200" u="none" cap="none" strike="noStrike">
                <a:solidFill>
                  <a:srgbClr val="000000"/>
                </a:solidFill>
                <a:latin typeface="Roboto"/>
                <a:ea typeface="Roboto"/>
                <a:cs typeface="Roboto"/>
                <a:sym typeface="Roboto"/>
              </a:rPr>
              <a:t>, </a:t>
            </a:r>
            <a:r>
              <a:rPr b="1" i="0" lang="es-419" sz="1200" u="none" cap="none" strike="noStrike">
                <a:solidFill>
                  <a:srgbClr val="000000"/>
                </a:solidFill>
                <a:latin typeface="Roboto"/>
                <a:ea typeface="Roboto"/>
                <a:cs typeface="Roboto"/>
                <a:sym typeface="Roboto"/>
              </a:rPr>
              <a:t>fxy</a:t>
            </a:r>
            <a:r>
              <a:rPr b="0" i="0" lang="es-419" sz="1200" u="none" cap="none" strike="noStrike">
                <a:solidFill>
                  <a:srgbClr val="000000"/>
                </a:solidFill>
                <a:latin typeface="Roboto"/>
                <a:ea typeface="Roboto"/>
                <a:cs typeface="Roboto"/>
                <a:sym typeface="Roboto"/>
              </a:rPr>
              <a:t> y </a:t>
            </a:r>
            <a:r>
              <a:rPr b="1" i="0" lang="es-419" sz="1200" u="none" cap="none" strike="noStrike">
                <a:solidFill>
                  <a:srgbClr val="000000"/>
                </a:solidFill>
                <a:latin typeface="Roboto"/>
                <a:ea typeface="Roboto"/>
                <a:cs typeface="Roboto"/>
                <a:sym typeface="Roboto"/>
              </a:rPr>
              <a:t>fyy</a:t>
            </a:r>
            <a:r>
              <a:rPr b="0" i="0" lang="es-419" sz="1200" u="none" cap="none" strike="noStrike">
                <a:solidFill>
                  <a:srgbClr val="000000"/>
                </a:solidFill>
                <a:latin typeface="Roboto"/>
                <a:ea typeface="Roboto"/>
                <a:cs typeface="Roboto"/>
                <a:sym typeface="Roboto"/>
              </a:rPr>
              <a:t>, éstas conforman un Hessiano sobre el que se calcula la métrica. </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Por ejemplo: Th=</a:t>
            </a:r>
            <a:r>
              <a:rPr b="1" i="0" lang="es-419" sz="1200" u="none" cap="none" strike="noStrike">
                <a:solidFill>
                  <a:srgbClr val="000000"/>
                </a:solidFill>
                <a:latin typeface="Roboto"/>
                <a:ea typeface="Roboto"/>
                <a:cs typeface="Roboto"/>
                <a:sym typeface="Roboto"/>
              </a:rPr>
              <a:t>adaptmesh</a:t>
            </a:r>
            <a:r>
              <a:rPr b="0" i="0" lang="es-419" sz="1200" u="none" cap="none" strike="noStrike">
                <a:solidFill>
                  <a:srgbClr val="000000"/>
                </a:solidFill>
                <a:latin typeface="Roboto"/>
                <a:ea typeface="Roboto"/>
                <a:cs typeface="Roboto"/>
                <a:sym typeface="Roboto"/>
              </a:rPr>
              <a:t>(Th,</a:t>
            </a:r>
            <a:r>
              <a:rPr b="1" i="0" lang="es-419" sz="1200" u="none" cap="none" strike="noStrike">
                <a:solidFill>
                  <a:srgbClr val="000000"/>
                </a:solidFill>
                <a:latin typeface="Roboto"/>
                <a:ea typeface="Roboto"/>
                <a:cs typeface="Roboto"/>
                <a:sym typeface="Roboto"/>
              </a:rPr>
              <a:t>fxx</a:t>
            </a:r>
            <a:r>
              <a:rPr b="0" i="0" lang="es-419" sz="1200" u="none" cap="none" strike="noStrike">
                <a:solidFill>
                  <a:srgbClr val="000000"/>
                </a:solidFill>
                <a:latin typeface="Roboto"/>
                <a:ea typeface="Roboto"/>
                <a:cs typeface="Roboto"/>
                <a:sym typeface="Roboto"/>
              </a:rPr>
              <a:t>,</a:t>
            </a:r>
            <a:r>
              <a:rPr b="1" i="0" lang="es-419" sz="1200" u="none" cap="none" strike="noStrike">
                <a:solidFill>
                  <a:srgbClr val="000000"/>
                </a:solidFill>
                <a:latin typeface="Roboto"/>
                <a:ea typeface="Roboto"/>
                <a:cs typeface="Roboto"/>
                <a:sym typeface="Roboto"/>
              </a:rPr>
              <a:t>fxy</a:t>
            </a:r>
            <a:r>
              <a:rPr b="0" i="0" lang="es-419" sz="1200" u="none" cap="none" strike="noStrike">
                <a:solidFill>
                  <a:srgbClr val="000000"/>
                </a:solidFill>
                <a:latin typeface="Roboto"/>
                <a:ea typeface="Roboto"/>
                <a:cs typeface="Roboto"/>
                <a:sym typeface="Roboto"/>
              </a:rPr>
              <a:t>,</a:t>
            </a:r>
            <a:r>
              <a:rPr b="1" i="0" lang="es-419" sz="1200" u="none" cap="none" strike="noStrike">
                <a:solidFill>
                  <a:srgbClr val="000000"/>
                </a:solidFill>
                <a:latin typeface="Roboto"/>
                <a:ea typeface="Roboto"/>
                <a:cs typeface="Roboto"/>
                <a:sym typeface="Roboto"/>
              </a:rPr>
              <a:t>fyy</a:t>
            </a:r>
            <a:r>
              <a:rPr b="0" i="0" lang="es-419" sz="1200" u="none" cap="none" strike="noStrike">
                <a:solidFill>
                  <a:srgbClr val="000000"/>
                </a:solidFill>
                <a:latin typeface="Roboto"/>
                <a:ea typeface="Roboto"/>
                <a:cs typeface="Roboto"/>
                <a:sym typeface="Roboto"/>
              </a:rPr>
              <a:t>,IsMetric=1);</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Si se ingresa solamente una función, ésta representará el tamaño de malla isotrópica en cada punto. (</a:t>
            </a:r>
            <a:r>
              <a:rPr b="0" i="1" lang="es-419" sz="1200" u="none" cap="none" strike="noStrike">
                <a:solidFill>
                  <a:srgbClr val="000000"/>
                </a:solidFill>
                <a:latin typeface="Roboto"/>
                <a:ea typeface="Roboto"/>
                <a:cs typeface="Roboto"/>
                <a:sym typeface="Roboto"/>
              </a:rPr>
              <a:t>false</a:t>
            </a:r>
            <a:r>
              <a:rPr b="0" i="0" lang="es-419" sz="1200" u="none" cap="none" strike="noStrike">
                <a:solidFill>
                  <a:srgbClr val="000000"/>
                </a:solidFill>
                <a:latin typeface="Roboto"/>
                <a:ea typeface="Roboto"/>
                <a:cs typeface="Roboto"/>
                <a:sym typeface="Roboto"/>
              </a:rPr>
              <a:t> por defecto)</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thetamax:</a:t>
            </a:r>
            <a:r>
              <a:rPr b="0" i="0" lang="es-419" sz="1200" u="none" cap="none" strike="noStrike">
                <a:solidFill>
                  <a:srgbClr val="000000"/>
                </a:solidFill>
                <a:latin typeface="Roboto"/>
                <a:ea typeface="Roboto"/>
                <a:cs typeface="Roboto"/>
                <a:sym typeface="Roboto"/>
              </a:rPr>
              <a:t> Tamaño mínimo de ángulo en los triángulos generados (por defecto es de 10°)</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splitin2:</a:t>
            </a:r>
            <a:r>
              <a:rPr b="0" i="0" lang="es-419" sz="1200" u="none" cap="none" strike="noStrike">
                <a:solidFill>
                  <a:srgbClr val="000000"/>
                </a:solidFill>
                <a:latin typeface="Roboto"/>
                <a:ea typeface="Roboto"/>
                <a:cs typeface="Roboto"/>
                <a:sym typeface="Roboto"/>
              </a:rPr>
              <a:t> Si es </a:t>
            </a:r>
            <a:r>
              <a:rPr b="0" i="1" lang="es-419" sz="1200" u="none" cap="none" strike="noStrike">
                <a:solidFill>
                  <a:srgbClr val="000000"/>
                </a:solidFill>
                <a:latin typeface="Roboto"/>
                <a:ea typeface="Roboto"/>
                <a:cs typeface="Roboto"/>
                <a:sym typeface="Roboto"/>
              </a:rPr>
              <a:t>true</a:t>
            </a:r>
            <a:r>
              <a:rPr b="0" i="0" lang="es-419" sz="1200" u="none" cap="none" strike="noStrike">
                <a:solidFill>
                  <a:srgbClr val="000000"/>
                </a:solidFill>
                <a:latin typeface="Roboto"/>
                <a:ea typeface="Roboto"/>
                <a:cs typeface="Roboto"/>
                <a:sym typeface="Roboto"/>
              </a:rPr>
              <a:t>, parte todos los triángulos de la malla final en 4 sub-triángulos (</a:t>
            </a:r>
            <a:r>
              <a:rPr b="0" i="1" lang="es-419" sz="1200" u="none" cap="none" strike="noStrike">
                <a:solidFill>
                  <a:srgbClr val="000000"/>
                </a:solidFill>
                <a:latin typeface="Roboto"/>
                <a:ea typeface="Roboto"/>
                <a:cs typeface="Roboto"/>
                <a:sym typeface="Roboto"/>
              </a:rPr>
              <a:t>false</a:t>
            </a:r>
            <a:r>
              <a:rPr b="0" i="0" lang="es-419" sz="1200" u="none" cap="none" strike="noStrike">
                <a:solidFill>
                  <a:srgbClr val="000000"/>
                </a:solidFill>
                <a:latin typeface="Roboto"/>
                <a:ea typeface="Roboto"/>
                <a:cs typeface="Roboto"/>
                <a:sym typeface="Roboto"/>
              </a:rPr>
              <a:t> por defecto)</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metric:</a:t>
            </a:r>
            <a:r>
              <a:rPr b="0" i="0" lang="es-419" sz="1200" u="none" cap="none" strike="noStrike">
                <a:solidFill>
                  <a:srgbClr val="000000"/>
                </a:solidFill>
                <a:latin typeface="Roboto"/>
                <a:ea typeface="Roboto"/>
                <a:cs typeface="Roboto"/>
                <a:sym typeface="Roboto"/>
              </a:rPr>
              <a:t> Recibe un arreglo de 3 arreglos de números reales (de tamaño igual a la cantidad de nodos) para configurar o adquirir información de la métrica de la malla</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nomeshgeneration:</a:t>
            </a:r>
            <a:r>
              <a:rPr b="0" i="0" lang="es-419" sz="1200" u="none" cap="none" strike="noStrike">
                <a:solidFill>
                  <a:srgbClr val="000000"/>
                </a:solidFill>
                <a:latin typeface="Roboto"/>
                <a:ea typeface="Roboto"/>
                <a:cs typeface="Roboto"/>
                <a:sym typeface="Roboto"/>
              </a:rPr>
              <a:t> Si es </a:t>
            </a:r>
            <a:r>
              <a:rPr b="0" i="1" lang="es-419" sz="1200" u="none" cap="none" strike="noStrike">
                <a:solidFill>
                  <a:srgbClr val="000000"/>
                </a:solidFill>
                <a:latin typeface="Roboto"/>
                <a:ea typeface="Roboto"/>
                <a:cs typeface="Roboto"/>
                <a:sym typeface="Roboto"/>
              </a:rPr>
              <a:t>true</a:t>
            </a:r>
            <a:r>
              <a:rPr b="0" i="0" lang="es-419" sz="1200" u="none" cap="none" strike="noStrike">
                <a:solidFill>
                  <a:srgbClr val="000000"/>
                </a:solidFill>
                <a:latin typeface="Roboto"/>
                <a:ea typeface="Roboto"/>
                <a:cs typeface="Roboto"/>
                <a:sym typeface="Roboto"/>
              </a:rPr>
              <a:t>, no se genera malla adaptada (útil para cálculo de métricas)</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1" i="0" lang="es-419" sz="1200" u="none" cap="none" strike="noStrike">
                <a:solidFill>
                  <a:srgbClr val="000000"/>
                </a:solidFill>
                <a:latin typeface="Roboto"/>
                <a:ea typeface="Roboto"/>
                <a:cs typeface="Roboto"/>
                <a:sym typeface="Roboto"/>
              </a:rPr>
              <a:t>periodic:</a:t>
            </a:r>
            <a:r>
              <a:rPr b="0" i="0" lang="es-419" sz="1200" u="none" cap="none" strike="noStrike">
                <a:solidFill>
                  <a:srgbClr val="000000"/>
                </a:solidFill>
                <a:latin typeface="Roboto"/>
                <a:ea typeface="Roboto"/>
                <a:cs typeface="Roboto"/>
                <a:sym typeface="Roboto"/>
              </a:rPr>
              <a:t> Permite dar una condición periódica a la adaptación de la malla. Ejemplo de uso (base cuadrada):</a:t>
            </a:r>
            <a:endParaRPr b="0" i="0" sz="12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periodic=[[4,y],[2,y],[1,x],[3,x]]</a:t>
            </a:r>
            <a:endParaRPr b="0" i="0" sz="1200" u="none" cap="none" strike="noStrike">
              <a:solidFill>
                <a:srgbClr val="000000"/>
              </a:solidFill>
              <a:latin typeface="Roboto"/>
              <a:ea typeface="Roboto"/>
              <a:cs typeface="Roboto"/>
              <a:sym typeface="Roboto"/>
            </a:endParaRPr>
          </a:p>
        </p:txBody>
      </p:sp>
      <p:sp>
        <p:nvSpPr>
          <p:cNvPr id="398" name="Google Shape;398;p53"/>
          <p:cNvSpPr txBox="1"/>
          <p:nvPr>
            <p:ph idx="1" type="body"/>
          </p:nvPr>
        </p:nvSpPr>
        <p:spPr>
          <a:xfrm>
            <a:off x="4639500" y="1096700"/>
            <a:ext cx="3999900" cy="942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2"/>
              </a:buClr>
              <a:buSzPts val="1400"/>
              <a:buFont typeface="Roboto"/>
              <a:buNone/>
            </a:pPr>
            <a:r>
              <a:rPr b="1" i="0" lang="es-419" sz="1100" u="none" cap="none" strike="noStrike">
                <a:solidFill>
                  <a:srgbClr val="000000"/>
                </a:solidFill>
                <a:latin typeface="Roboto"/>
                <a:ea typeface="Roboto"/>
                <a:cs typeface="Roboto"/>
                <a:sym typeface="Roboto"/>
              </a:rPr>
              <a:t>Constante de fraccionamiento de la malla:</a:t>
            </a:r>
            <a:endParaRPr b="1"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FreeFem++ también permite definir mallas más finas por una constante de proporción. Por ejemplo:</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chemeClr val="dk2"/>
              </a:buClr>
              <a:buSzPts val="1400"/>
              <a:buFont typeface="Roboto"/>
              <a:buNone/>
            </a:pPr>
            <a:r>
              <a:t/>
            </a:r>
            <a:endParaRPr b="0" i="0" sz="1100" u="none" cap="none" strike="noStrike">
              <a:solidFill>
                <a:srgbClr val="000000"/>
              </a:solidFill>
              <a:latin typeface="Roboto"/>
              <a:ea typeface="Roboto"/>
              <a:cs typeface="Roboto"/>
              <a:sym typeface="Roboto"/>
            </a:endParaRPr>
          </a:p>
        </p:txBody>
      </p:sp>
      <p:pic>
        <p:nvPicPr>
          <p:cNvPr id="399" name="Google Shape;399;p53"/>
          <p:cNvPicPr preferRelativeResize="0"/>
          <p:nvPr/>
        </p:nvPicPr>
        <p:blipFill rotWithShape="1">
          <a:blip r:embed="rId3">
            <a:alphaModFix/>
          </a:blip>
          <a:srcRect b="0" l="0" r="0" t="0"/>
          <a:stretch/>
        </p:blipFill>
        <p:spPr>
          <a:xfrm>
            <a:off x="5218675" y="2038700"/>
            <a:ext cx="2841550" cy="1147750"/>
          </a:xfrm>
          <a:prstGeom prst="rect">
            <a:avLst/>
          </a:prstGeom>
          <a:noFill/>
          <a:ln>
            <a:noFill/>
          </a:ln>
        </p:spPr>
      </p:pic>
      <p:pic>
        <p:nvPicPr>
          <p:cNvPr id="400" name="Google Shape;400;p53"/>
          <p:cNvPicPr preferRelativeResize="0"/>
          <p:nvPr/>
        </p:nvPicPr>
        <p:blipFill rotWithShape="1">
          <a:blip r:embed="rId4">
            <a:alphaModFix/>
          </a:blip>
          <a:srcRect b="0" l="0" r="0" t="0"/>
          <a:stretch/>
        </p:blipFill>
        <p:spPr>
          <a:xfrm>
            <a:off x="4767788" y="3464425"/>
            <a:ext cx="3743325" cy="1038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Análisis y visualización de resultados</a:t>
            </a:r>
            <a:endParaRPr b="0" i="0" sz="3000" u="none" cap="none" strike="noStrike">
              <a:solidFill>
                <a:schemeClr val="dk1"/>
              </a:solidFill>
              <a:latin typeface="Roboto"/>
              <a:ea typeface="Roboto"/>
              <a:cs typeface="Roboto"/>
              <a:sym typeface="Roboto"/>
            </a:endParaRPr>
          </a:p>
        </p:txBody>
      </p:sp>
      <p:pic>
        <p:nvPicPr>
          <p:cNvPr id="406" name="Google Shape;406;p54"/>
          <p:cNvPicPr preferRelativeResize="0"/>
          <p:nvPr/>
        </p:nvPicPr>
        <p:blipFill rotWithShape="1">
          <a:blip r:embed="rId3">
            <a:alphaModFix/>
          </a:blip>
          <a:srcRect b="0" l="773" r="0" t="0"/>
          <a:stretch/>
        </p:blipFill>
        <p:spPr>
          <a:xfrm>
            <a:off x="1458600" y="1095550"/>
            <a:ext cx="6275700" cy="1371600"/>
          </a:xfrm>
          <a:prstGeom prst="rect">
            <a:avLst/>
          </a:prstGeom>
          <a:noFill/>
          <a:ln>
            <a:noFill/>
          </a:ln>
        </p:spPr>
      </p:pic>
      <p:pic>
        <p:nvPicPr>
          <p:cNvPr id="407" name="Google Shape;407;p54"/>
          <p:cNvPicPr preferRelativeResize="0"/>
          <p:nvPr/>
        </p:nvPicPr>
        <p:blipFill rotWithShape="1">
          <a:blip r:embed="rId4">
            <a:alphaModFix/>
          </a:blip>
          <a:srcRect b="0" l="0" r="0" t="0"/>
          <a:stretch/>
        </p:blipFill>
        <p:spPr>
          <a:xfrm>
            <a:off x="1709716" y="2466975"/>
            <a:ext cx="666750" cy="209550"/>
          </a:xfrm>
          <a:prstGeom prst="rect">
            <a:avLst/>
          </a:prstGeom>
          <a:noFill/>
          <a:ln>
            <a:noFill/>
          </a:ln>
        </p:spPr>
      </p:pic>
      <p:pic>
        <p:nvPicPr>
          <p:cNvPr id="408" name="Google Shape;408;p54"/>
          <p:cNvPicPr preferRelativeResize="0"/>
          <p:nvPr/>
        </p:nvPicPr>
        <p:blipFill rotWithShape="1">
          <a:blip r:embed="rId5">
            <a:alphaModFix/>
          </a:blip>
          <a:srcRect b="7856" l="28209" r="1441" t="36063"/>
          <a:stretch/>
        </p:blipFill>
        <p:spPr>
          <a:xfrm>
            <a:off x="877350" y="2621100"/>
            <a:ext cx="3531351" cy="2270150"/>
          </a:xfrm>
          <a:prstGeom prst="rect">
            <a:avLst/>
          </a:prstGeom>
          <a:noFill/>
          <a:ln>
            <a:noFill/>
          </a:ln>
        </p:spPr>
      </p:pic>
      <p:pic>
        <p:nvPicPr>
          <p:cNvPr id="409" name="Google Shape;409;p54"/>
          <p:cNvPicPr preferRelativeResize="0"/>
          <p:nvPr/>
        </p:nvPicPr>
        <p:blipFill rotWithShape="1">
          <a:blip r:embed="rId6">
            <a:alphaModFix/>
          </a:blip>
          <a:srcRect b="11241" l="3610" r="17035" t="17242"/>
          <a:stretch/>
        </p:blipFill>
        <p:spPr>
          <a:xfrm>
            <a:off x="4788375" y="2697300"/>
            <a:ext cx="3960884" cy="2446200"/>
          </a:xfrm>
          <a:prstGeom prst="rect">
            <a:avLst/>
          </a:prstGeom>
          <a:noFill/>
          <a:ln>
            <a:noFill/>
          </a:ln>
        </p:spPr>
      </p:pic>
      <p:sp>
        <p:nvSpPr>
          <p:cNvPr id="410" name="Google Shape;410;p54"/>
          <p:cNvSpPr txBox="1"/>
          <p:nvPr/>
        </p:nvSpPr>
        <p:spPr>
          <a:xfrm>
            <a:off x="4693850" y="2061225"/>
            <a:ext cx="4138500" cy="339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Número de nodos y valores por nodo de cada elemento (en este caso triangulares cuadráticos)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Análisis y visualización de resultados</a:t>
            </a:r>
            <a:endParaRPr b="0" i="0" sz="3000" u="none" cap="none" strike="noStrike">
              <a:solidFill>
                <a:schemeClr val="dk1"/>
              </a:solidFill>
              <a:latin typeface="Roboto"/>
              <a:ea typeface="Roboto"/>
              <a:cs typeface="Roboto"/>
              <a:sym typeface="Roboto"/>
            </a:endParaRPr>
          </a:p>
        </p:txBody>
      </p:sp>
      <p:sp>
        <p:nvSpPr>
          <p:cNvPr id="416" name="Google Shape;416;p55"/>
          <p:cNvSpPr txBox="1"/>
          <p:nvPr/>
        </p:nvSpPr>
        <p:spPr>
          <a:xfrm>
            <a:off x="4693800" y="2935200"/>
            <a:ext cx="4138500" cy="1180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Ya la visualización se hace en Paraview de los archivos VTK generados...</a:t>
            </a:r>
            <a:endParaRPr b="0" i="0" sz="1400" u="none" cap="none" strike="noStrike">
              <a:solidFill>
                <a:srgbClr val="000000"/>
              </a:solidFill>
              <a:latin typeface="Arial"/>
              <a:ea typeface="Arial"/>
              <a:cs typeface="Arial"/>
              <a:sym typeface="Arial"/>
            </a:endParaRPr>
          </a:p>
        </p:txBody>
      </p:sp>
      <p:pic>
        <p:nvPicPr>
          <p:cNvPr id="417" name="Google Shape;417;p55"/>
          <p:cNvPicPr preferRelativeResize="0"/>
          <p:nvPr/>
        </p:nvPicPr>
        <p:blipFill rotWithShape="1">
          <a:blip r:embed="rId3">
            <a:alphaModFix/>
          </a:blip>
          <a:srcRect b="0" l="0" r="0" t="0"/>
          <a:stretch/>
        </p:blipFill>
        <p:spPr>
          <a:xfrm>
            <a:off x="1011250" y="1743900"/>
            <a:ext cx="6742101" cy="1180875"/>
          </a:xfrm>
          <a:prstGeom prst="rect">
            <a:avLst/>
          </a:prstGeom>
          <a:noFill/>
          <a:ln>
            <a:noFill/>
          </a:ln>
        </p:spPr>
      </p:pic>
      <p:pic>
        <p:nvPicPr>
          <p:cNvPr id="418" name="Google Shape;418;p55"/>
          <p:cNvPicPr preferRelativeResize="0"/>
          <p:nvPr/>
        </p:nvPicPr>
        <p:blipFill rotWithShape="1">
          <a:blip r:embed="rId4">
            <a:alphaModFix/>
          </a:blip>
          <a:srcRect b="0" l="0" r="0" t="0"/>
          <a:stretch/>
        </p:blipFill>
        <p:spPr>
          <a:xfrm>
            <a:off x="1011250" y="1227175"/>
            <a:ext cx="4724400" cy="4286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Análisis y visualización de resultados</a:t>
            </a:r>
            <a:endParaRPr b="0" i="0" sz="3000" u="none" cap="none" strike="noStrike">
              <a:solidFill>
                <a:schemeClr val="dk1"/>
              </a:solidFill>
              <a:latin typeface="Roboto"/>
              <a:ea typeface="Roboto"/>
              <a:cs typeface="Roboto"/>
              <a:sym typeface="Roboto"/>
            </a:endParaRPr>
          </a:p>
        </p:txBody>
      </p:sp>
      <p:pic>
        <p:nvPicPr>
          <p:cNvPr id="424" name="Google Shape;424;p56"/>
          <p:cNvPicPr preferRelativeResize="0"/>
          <p:nvPr/>
        </p:nvPicPr>
        <p:blipFill rotWithShape="1">
          <a:blip r:embed="rId3">
            <a:alphaModFix/>
          </a:blip>
          <a:srcRect b="20350" l="0" r="10265" t="0"/>
          <a:stretch/>
        </p:blipFill>
        <p:spPr>
          <a:xfrm>
            <a:off x="176625" y="1220380"/>
            <a:ext cx="3675050" cy="1631025"/>
          </a:xfrm>
          <a:prstGeom prst="rect">
            <a:avLst/>
          </a:prstGeom>
          <a:noFill/>
          <a:ln>
            <a:noFill/>
          </a:ln>
        </p:spPr>
      </p:pic>
      <p:pic>
        <p:nvPicPr>
          <p:cNvPr id="425" name="Google Shape;425;p56"/>
          <p:cNvPicPr preferRelativeResize="0"/>
          <p:nvPr/>
        </p:nvPicPr>
        <p:blipFill rotWithShape="1">
          <a:blip r:embed="rId4">
            <a:alphaModFix/>
          </a:blip>
          <a:srcRect b="29412" l="0" r="0" t="0"/>
          <a:stretch/>
        </p:blipFill>
        <p:spPr>
          <a:xfrm>
            <a:off x="333000" y="3254902"/>
            <a:ext cx="3209925" cy="1546350"/>
          </a:xfrm>
          <a:prstGeom prst="rect">
            <a:avLst/>
          </a:prstGeom>
          <a:noFill/>
          <a:ln>
            <a:noFill/>
          </a:ln>
        </p:spPr>
      </p:pic>
      <p:cxnSp>
        <p:nvCxnSpPr>
          <p:cNvPr id="426" name="Google Shape;426;p56"/>
          <p:cNvCxnSpPr>
            <a:stCxn id="424" idx="2"/>
            <a:endCxn id="425" idx="0"/>
          </p:cNvCxnSpPr>
          <p:nvPr/>
        </p:nvCxnSpPr>
        <p:spPr>
          <a:xfrm flipH="1">
            <a:off x="1937950" y="2851405"/>
            <a:ext cx="76200" cy="403500"/>
          </a:xfrm>
          <a:prstGeom prst="straightConnector1">
            <a:avLst/>
          </a:prstGeom>
          <a:noFill/>
          <a:ln cap="flat" cmpd="sng" w="9525">
            <a:solidFill>
              <a:schemeClr val="dk2"/>
            </a:solidFill>
            <a:prstDash val="solid"/>
            <a:round/>
            <a:headEnd len="sm" w="sm" type="none"/>
            <a:tailEnd len="med" w="med" type="triangle"/>
          </a:ln>
        </p:spPr>
      </p:cxnSp>
      <p:cxnSp>
        <p:nvCxnSpPr>
          <p:cNvPr id="427" name="Google Shape;427;p56"/>
          <p:cNvCxnSpPr>
            <a:stCxn id="425" idx="3"/>
            <a:endCxn id="428" idx="1"/>
          </p:cNvCxnSpPr>
          <p:nvPr/>
        </p:nvCxnSpPr>
        <p:spPr>
          <a:xfrm flipH="1" rot="10800000">
            <a:off x="3542925" y="2665777"/>
            <a:ext cx="647100" cy="1362300"/>
          </a:xfrm>
          <a:prstGeom prst="straightConnector1">
            <a:avLst/>
          </a:prstGeom>
          <a:noFill/>
          <a:ln cap="flat" cmpd="sng" w="9525">
            <a:solidFill>
              <a:schemeClr val="dk2"/>
            </a:solidFill>
            <a:prstDash val="solid"/>
            <a:round/>
            <a:headEnd len="sm" w="sm" type="none"/>
            <a:tailEnd len="med" w="med" type="triangle"/>
          </a:ln>
        </p:spPr>
      </p:cxnSp>
      <p:cxnSp>
        <p:nvCxnSpPr>
          <p:cNvPr id="429" name="Google Shape;429;p56"/>
          <p:cNvCxnSpPr>
            <a:stCxn id="428" idx="3"/>
            <a:endCxn id="430" idx="1"/>
          </p:cNvCxnSpPr>
          <p:nvPr/>
        </p:nvCxnSpPr>
        <p:spPr>
          <a:xfrm flipH="1" rot="10800000">
            <a:off x="5923486" y="2105738"/>
            <a:ext cx="397200" cy="560100"/>
          </a:xfrm>
          <a:prstGeom prst="straightConnector1">
            <a:avLst/>
          </a:prstGeom>
          <a:noFill/>
          <a:ln cap="flat" cmpd="sng" w="9525">
            <a:solidFill>
              <a:schemeClr val="dk2"/>
            </a:solidFill>
            <a:prstDash val="solid"/>
            <a:round/>
            <a:headEnd len="sm" w="sm" type="none"/>
            <a:tailEnd len="med" w="med" type="triangle"/>
          </a:ln>
        </p:spPr>
      </p:cxnSp>
      <p:cxnSp>
        <p:nvCxnSpPr>
          <p:cNvPr id="431" name="Google Shape;431;p56"/>
          <p:cNvCxnSpPr>
            <a:stCxn id="430" idx="2"/>
            <a:endCxn id="432" idx="0"/>
          </p:cNvCxnSpPr>
          <p:nvPr/>
        </p:nvCxnSpPr>
        <p:spPr>
          <a:xfrm>
            <a:off x="7377950" y="2524738"/>
            <a:ext cx="176100" cy="668700"/>
          </a:xfrm>
          <a:prstGeom prst="straightConnector1">
            <a:avLst/>
          </a:prstGeom>
          <a:noFill/>
          <a:ln cap="flat" cmpd="sng" w="9525">
            <a:solidFill>
              <a:schemeClr val="dk2"/>
            </a:solidFill>
            <a:prstDash val="solid"/>
            <a:round/>
            <a:headEnd len="sm" w="sm" type="none"/>
            <a:tailEnd len="med" w="med" type="triangle"/>
          </a:ln>
        </p:spPr>
      </p:cxnSp>
      <p:pic>
        <p:nvPicPr>
          <p:cNvPr id="428" name="Google Shape;428;p56"/>
          <p:cNvPicPr preferRelativeResize="0"/>
          <p:nvPr/>
        </p:nvPicPr>
        <p:blipFill rotWithShape="1">
          <a:blip r:embed="rId5">
            <a:alphaModFix/>
          </a:blip>
          <a:srcRect b="0" l="0" r="0" t="0"/>
          <a:stretch/>
        </p:blipFill>
        <p:spPr>
          <a:xfrm>
            <a:off x="4189936" y="1556175"/>
            <a:ext cx="1733550" cy="2219325"/>
          </a:xfrm>
          <a:prstGeom prst="rect">
            <a:avLst/>
          </a:prstGeom>
          <a:noFill/>
          <a:ln>
            <a:noFill/>
          </a:ln>
        </p:spPr>
      </p:pic>
      <p:pic>
        <p:nvPicPr>
          <p:cNvPr id="432" name="Google Shape;432;p56"/>
          <p:cNvPicPr preferRelativeResize="0"/>
          <p:nvPr/>
        </p:nvPicPr>
        <p:blipFill rotWithShape="1">
          <a:blip r:embed="rId6">
            <a:alphaModFix/>
          </a:blip>
          <a:srcRect b="19605" l="5403" r="8693" t="9618"/>
          <a:stretch/>
        </p:blipFill>
        <p:spPr>
          <a:xfrm>
            <a:off x="6249075" y="3193475"/>
            <a:ext cx="2610150" cy="734775"/>
          </a:xfrm>
          <a:prstGeom prst="rect">
            <a:avLst/>
          </a:prstGeom>
          <a:noFill/>
          <a:ln>
            <a:noFill/>
          </a:ln>
        </p:spPr>
      </p:pic>
      <p:pic>
        <p:nvPicPr>
          <p:cNvPr id="430" name="Google Shape;430;p56"/>
          <p:cNvPicPr preferRelativeResize="0"/>
          <p:nvPr/>
        </p:nvPicPr>
        <p:blipFill rotWithShape="1">
          <a:blip r:embed="rId7">
            <a:alphaModFix/>
          </a:blip>
          <a:srcRect b="0" l="0" r="0" t="0"/>
          <a:stretch/>
        </p:blipFill>
        <p:spPr>
          <a:xfrm>
            <a:off x="6320675" y="1686538"/>
            <a:ext cx="2114550" cy="838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Análisis y visualización de resultados</a:t>
            </a:r>
            <a:endParaRPr b="0" i="0" sz="3000" u="none" cap="none" strike="noStrike">
              <a:solidFill>
                <a:schemeClr val="dk1"/>
              </a:solidFill>
              <a:latin typeface="Roboto"/>
              <a:ea typeface="Roboto"/>
              <a:cs typeface="Roboto"/>
              <a:sym typeface="Roboto"/>
            </a:endParaRPr>
          </a:p>
        </p:txBody>
      </p:sp>
      <p:pic>
        <p:nvPicPr>
          <p:cNvPr id="438" name="Google Shape;438;p57"/>
          <p:cNvPicPr preferRelativeResize="0"/>
          <p:nvPr/>
        </p:nvPicPr>
        <p:blipFill rotWithShape="1">
          <a:blip r:embed="rId3">
            <a:alphaModFix/>
          </a:blip>
          <a:srcRect b="0" l="0" r="0" t="15188"/>
          <a:stretch/>
        </p:blipFill>
        <p:spPr>
          <a:xfrm>
            <a:off x="1542075" y="1511750"/>
            <a:ext cx="6059851" cy="30811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Problema tridimensional</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Modelo del problema</a:t>
            </a:r>
            <a:endParaRPr b="0" i="0" sz="3000" u="none" cap="none" strike="noStrike">
              <a:solidFill>
                <a:schemeClr val="dk1"/>
              </a:solidFill>
              <a:latin typeface="Roboto"/>
              <a:ea typeface="Roboto"/>
              <a:cs typeface="Roboto"/>
              <a:sym typeface="Roboto"/>
            </a:endParaRPr>
          </a:p>
        </p:txBody>
      </p:sp>
      <p:sp>
        <p:nvSpPr>
          <p:cNvPr id="449" name="Google Shape;449;p59"/>
          <p:cNvSpPr txBox="1"/>
          <p:nvPr>
            <p:ph idx="1" type="body"/>
          </p:nvPr>
        </p:nvSpPr>
        <p:spPr>
          <a:xfrm>
            <a:off x="311700" y="1229975"/>
            <a:ext cx="7782000" cy="35955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El problema a resolver corresponde a un cubo de hierro de 1m de lado, al cual se le aplica calor constante en toda la superficie de una de sus caras a 400 K, estando todo su volumen a una temperatura inicial de 298 K</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No se considera flujo por convección </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El desarrollo matemático es idéntico al del problema bidimensional anteriormente tratado, sólo que simplemente incluye las derivadas en el eje </a:t>
            </a:r>
            <a:r>
              <a:rPr b="1" i="0" lang="es-419" sz="1400" u="none" cap="none" strike="noStrike">
                <a:solidFill>
                  <a:srgbClr val="000000"/>
                </a:solidFill>
                <a:latin typeface="Roboto"/>
                <a:ea typeface="Roboto"/>
                <a:cs typeface="Roboto"/>
                <a:sym typeface="Roboto"/>
              </a:rPr>
              <a:t>z</a:t>
            </a:r>
            <a:r>
              <a:rPr b="0" i="0" lang="es-419"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Implementación de la solución</a:t>
            </a:r>
            <a:endParaRPr b="0" i="0" sz="3000" u="none" cap="none" strike="noStrike">
              <a:solidFill>
                <a:schemeClr val="dk1"/>
              </a:solidFill>
              <a:latin typeface="Roboto"/>
              <a:ea typeface="Roboto"/>
              <a:cs typeface="Roboto"/>
              <a:sym typeface="Roboto"/>
            </a:endParaRPr>
          </a:p>
        </p:txBody>
      </p:sp>
      <p:pic>
        <p:nvPicPr>
          <p:cNvPr id="455" name="Google Shape;455;p60"/>
          <p:cNvPicPr preferRelativeResize="0"/>
          <p:nvPr/>
        </p:nvPicPr>
        <p:blipFill rotWithShape="1">
          <a:blip r:embed="rId3">
            <a:alphaModFix/>
          </a:blip>
          <a:srcRect b="51966" l="1652" r="0" t="0"/>
          <a:stretch/>
        </p:blipFill>
        <p:spPr>
          <a:xfrm>
            <a:off x="2533375" y="1166075"/>
            <a:ext cx="4560050" cy="1951125"/>
          </a:xfrm>
          <a:prstGeom prst="rect">
            <a:avLst/>
          </a:prstGeom>
          <a:noFill/>
          <a:ln>
            <a:noFill/>
          </a:ln>
        </p:spPr>
      </p:pic>
      <p:pic>
        <p:nvPicPr>
          <p:cNvPr id="456" name="Google Shape;456;p60"/>
          <p:cNvPicPr preferRelativeResize="0"/>
          <p:nvPr/>
        </p:nvPicPr>
        <p:blipFill rotWithShape="1">
          <a:blip r:embed="rId3">
            <a:alphaModFix/>
          </a:blip>
          <a:srcRect b="0" l="1652" r="0" t="51096"/>
          <a:stretch/>
        </p:blipFill>
        <p:spPr>
          <a:xfrm>
            <a:off x="2533375" y="3142125"/>
            <a:ext cx="4560050" cy="1986451"/>
          </a:xfrm>
          <a:prstGeom prst="rect">
            <a:avLst/>
          </a:prstGeom>
          <a:noFill/>
          <a:ln>
            <a:noFill/>
          </a:ln>
        </p:spPr>
      </p:pic>
      <p:cxnSp>
        <p:nvCxnSpPr>
          <p:cNvPr id="457" name="Google Shape;457;p60"/>
          <p:cNvCxnSpPr/>
          <p:nvPr/>
        </p:nvCxnSpPr>
        <p:spPr>
          <a:xfrm flipH="1" rot="10800000">
            <a:off x="5187375" y="4024825"/>
            <a:ext cx="2204400" cy="943200"/>
          </a:xfrm>
          <a:prstGeom prst="straightConnector1">
            <a:avLst/>
          </a:prstGeom>
          <a:noFill/>
          <a:ln cap="flat" cmpd="sng" w="9525">
            <a:solidFill>
              <a:schemeClr val="dk2"/>
            </a:solidFill>
            <a:prstDash val="solid"/>
            <a:round/>
            <a:headEnd len="sm" w="sm" type="none"/>
            <a:tailEnd len="med" w="med" type="triangle"/>
          </a:ln>
        </p:spPr>
      </p:cxnSp>
      <p:sp>
        <p:nvSpPr>
          <p:cNvPr id="458" name="Google Shape;458;p60"/>
          <p:cNvSpPr txBox="1"/>
          <p:nvPr/>
        </p:nvSpPr>
        <p:spPr>
          <a:xfrm>
            <a:off x="7391775" y="3218400"/>
            <a:ext cx="1316100" cy="1833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Visualización de resultados con medit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Visualización de resultados - ParaView</a:t>
            </a:r>
            <a:endParaRPr b="0" i="0" sz="3000" u="none" cap="none" strike="noStrike">
              <a:solidFill>
                <a:schemeClr val="dk1"/>
              </a:solidFill>
              <a:latin typeface="Roboto"/>
              <a:ea typeface="Roboto"/>
              <a:cs typeface="Roboto"/>
              <a:sym typeface="Roboto"/>
            </a:endParaRPr>
          </a:p>
        </p:txBody>
      </p:sp>
      <p:pic>
        <p:nvPicPr>
          <p:cNvPr id="464" name="Google Shape;464;p61"/>
          <p:cNvPicPr preferRelativeResize="0"/>
          <p:nvPr/>
        </p:nvPicPr>
        <p:blipFill rotWithShape="1">
          <a:blip r:embed="rId3">
            <a:alphaModFix/>
          </a:blip>
          <a:srcRect b="11589" l="616" r="4378" t="26632"/>
          <a:stretch/>
        </p:blipFill>
        <p:spPr>
          <a:xfrm>
            <a:off x="311700" y="1473550"/>
            <a:ext cx="8591400" cy="290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Ofrecido para</a:t>
            </a:r>
            <a:endParaRPr b="0" i="0" sz="3000" u="none" cap="none" strike="noStrike">
              <a:solidFill>
                <a:schemeClr val="dk1"/>
              </a:solidFill>
              <a:latin typeface="Roboto"/>
              <a:ea typeface="Roboto"/>
              <a:cs typeface="Roboto"/>
              <a:sym typeface="Roboto"/>
            </a:endParaRPr>
          </a:p>
        </p:txBody>
      </p:sp>
      <p:sp>
        <p:nvSpPr>
          <p:cNvPr id="111" name="Google Shape;111;p17"/>
          <p:cNvSpPr txBox="1"/>
          <p:nvPr/>
        </p:nvSpPr>
        <p:spPr>
          <a:xfrm>
            <a:off x="535700" y="1277450"/>
            <a:ext cx="7155900" cy="31581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Investigación y Desarrollo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Investigación académica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Enseñanza de MEF, EDPs, forma débil y variacional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Computación científica y paralela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Prototipos algorítmicos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Simulaciones numéricas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Visualización de resultados - MEDIT</a:t>
            </a:r>
            <a:endParaRPr b="0" i="0" sz="3000" u="none" cap="none" strike="noStrike">
              <a:solidFill>
                <a:schemeClr val="dk1"/>
              </a:solidFill>
              <a:latin typeface="Roboto"/>
              <a:ea typeface="Roboto"/>
              <a:cs typeface="Roboto"/>
              <a:sym typeface="Roboto"/>
            </a:endParaRPr>
          </a:p>
        </p:txBody>
      </p:sp>
      <p:pic>
        <p:nvPicPr>
          <p:cNvPr id="470" name="Google Shape;470;p62"/>
          <p:cNvPicPr preferRelativeResize="0"/>
          <p:nvPr/>
        </p:nvPicPr>
        <p:blipFill rotWithShape="1">
          <a:blip r:embed="rId3">
            <a:alphaModFix/>
          </a:blip>
          <a:srcRect b="0" l="0" r="0" t="0"/>
          <a:stretch/>
        </p:blipFill>
        <p:spPr>
          <a:xfrm>
            <a:off x="2381275" y="1017800"/>
            <a:ext cx="4381449" cy="41004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Otras características</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Ejecución de comandos del sistema</a:t>
            </a:r>
            <a:endParaRPr b="0" i="0" sz="3000" u="none" cap="none" strike="noStrike">
              <a:solidFill>
                <a:schemeClr val="dk1"/>
              </a:solidFill>
              <a:latin typeface="Roboto"/>
              <a:ea typeface="Roboto"/>
              <a:cs typeface="Roboto"/>
              <a:sym typeface="Roboto"/>
            </a:endParaRPr>
          </a:p>
        </p:txBody>
      </p:sp>
      <p:pic>
        <p:nvPicPr>
          <p:cNvPr id="481" name="Google Shape;481;p64"/>
          <p:cNvPicPr preferRelativeResize="0"/>
          <p:nvPr/>
        </p:nvPicPr>
        <p:blipFill rotWithShape="1">
          <a:blip r:embed="rId3">
            <a:alphaModFix/>
          </a:blip>
          <a:srcRect b="0" l="0" r="0" t="0"/>
          <a:stretch/>
        </p:blipFill>
        <p:spPr>
          <a:xfrm>
            <a:off x="2981325" y="1325850"/>
            <a:ext cx="3181350" cy="359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Funciones y procedimientos</a:t>
            </a:r>
            <a:endParaRPr b="0" i="0" sz="3000" u="none" cap="none" strike="noStrike">
              <a:solidFill>
                <a:schemeClr val="dk1"/>
              </a:solidFill>
              <a:latin typeface="Roboto"/>
              <a:ea typeface="Roboto"/>
              <a:cs typeface="Roboto"/>
              <a:sym typeface="Roboto"/>
            </a:endParaRPr>
          </a:p>
        </p:txBody>
      </p:sp>
      <p:pic>
        <p:nvPicPr>
          <p:cNvPr id="487" name="Google Shape;487;p65"/>
          <p:cNvPicPr preferRelativeResize="0"/>
          <p:nvPr/>
        </p:nvPicPr>
        <p:blipFill rotWithShape="1">
          <a:blip r:embed="rId3">
            <a:alphaModFix/>
          </a:blip>
          <a:srcRect b="7372" l="0" r="0" t="0"/>
          <a:stretch/>
        </p:blipFill>
        <p:spPr>
          <a:xfrm>
            <a:off x="895700" y="1143825"/>
            <a:ext cx="6605674" cy="2388766"/>
          </a:xfrm>
          <a:prstGeom prst="rect">
            <a:avLst/>
          </a:prstGeom>
          <a:noFill/>
          <a:ln>
            <a:noFill/>
          </a:ln>
        </p:spPr>
      </p:pic>
      <p:sp>
        <p:nvSpPr>
          <p:cNvPr id="488" name="Google Shape;488;p65"/>
          <p:cNvSpPr txBox="1"/>
          <p:nvPr/>
        </p:nvSpPr>
        <p:spPr>
          <a:xfrm>
            <a:off x="3684900" y="1381825"/>
            <a:ext cx="3531300" cy="5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Función programática (retorna)</a:t>
            </a:r>
            <a:endParaRPr b="0" i="0" sz="1400" u="none" cap="none" strike="noStrike">
              <a:solidFill>
                <a:srgbClr val="000000"/>
              </a:solidFill>
              <a:latin typeface="Arial"/>
              <a:ea typeface="Arial"/>
              <a:cs typeface="Arial"/>
              <a:sym typeface="Arial"/>
            </a:endParaRPr>
          </a:p>
        </p:txBody>
      </p:sp>
      <p:pic>
        <p:nvPicPr>
          <p:cNvPr id="489" name="Google Shape;489;p65"/>
          <p:cNvPicPr preferRelativeResize="0"/>
          <p:nvPr/>
        </p:nvPicPr>
        <p:blipFill rotWithShape="1">
          <a:blip r:embed="rId4">
            <a:alphaModFix/>
          </a:blip>
          <a:srcRect b="0" l="0" r="0" t="0"/>
          <a:stretch/>
        </p:blipFill>
        <p:spPr>
          <a:xfrm>
            <a:off x="895700" y="3666375"/>
            <a:ext cx="3907825" cy="398025"/>
          </a:xfrm>
          <a:prstGeom prst="rect">
            <a:avLst/>
          </a:prstGeom>
          <a:noFill/>
          <a:ln>
            <a:noFill/>
          </a:ln>
        </p:spPr>
      </p:pic>
      <p:sp>
        <p:nvSpPr>
          <p:cNvPr id="490" name="Google Shape;490;p65"/>
          <p:cNvSpPr txBox="1"/>
          <p:nvPr/>
        </p:nvSpPr>
        <p:spPr>
          <a:xfrm>
            <a:off x="5154475" y="3666375"/>
            <a:ext cx="2346900" cy="5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Función matemática</a:t>
            </a:r>
            <a:endParaRPr b="0" i="0" sz="1400" u="none" cap="none" strike="noStrike">
              <a:solidFill>
                <a:srgbClr val="000000"/>
              </a:solidFill>
              <a:latin typeface="Arial"/>
              <a:ea typeface="Arial"/>
              <a:cs typeface="Arial"/>
              <a:sym typeface="Arial"/>
            </a:endParaRPr>
          </a:p>
        </p:txBody>
      </p:sp>
      <p:pic>
        <p:nvPicPr>
          <p:cNvPr id="491" name="Google Shape;491;p65"/>
          <p:cNvPicPr preferRelativeResize="0"/>
          <p:nvPr/>
        </p:nvPicPr>
        <p:blipFill rotWithShape="1">
          <a:blip r:embed="rId5">
            <a:alphaModFix/>
          </a:blip>
          <a:srcRect b="0" l="0" r="0" t="0"/>
          <a:stretch/>
        </p:blipFill>
        <p:spPr>
          <a:xfrm>
            <a:off x="895700" y="4286950"/>
            <a:ext cx="2501331" cy="607800"/>
          </a:xfrm>
          <a:prstGeom prst="rect">
            <a:avLst/>
          </a:prstGeom>
          <a:noFill/>
          <a:ln>
            <a:noFill/>
          </a:ln>
        </p:spPr>
      </p:pic>
      <p:sp>
        <p:nvSpPr>
          <p:cNvPr id="492" name="Google Shape;492;p65"/>
          <p:cNvSpPr txBox="1"/>
          <p:nvPr/>
        </p:nvSpPr>
        <p:spPr>
          <a:xfrm>
            <a:off x="3970050" y="4379350"/>
            <a:ext cx="5011800" cy="76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Macros función, definen una operación con retorno sobre un parámetro. Los tipos de datos de retorno y de parámetros se manejan de forma automática.</a:t>
            </a:r>
            <a:endParaRPr b="0" i="0" sz="1400" u="none" cap="none" strike="noStrike">
              <a:solidFill>
                <a:srgbClr val="000000"/>
              </a:solidFill>
              <a:latin typeface="Arial"/>
              <a:ea typeface="Arial"/>
              <a:cs typeface="Arial"/>
              <a:sym typeface="Arial"/>
            </a:endParaRPr>
          </a:p>
        </p:txBody>
      </p:sp>
      <p:sp>
        <p:nvSpPr>
          <p:cNvPr id="493" name="Google Shape;493;p65"/>
          <p:cNvSpPr txBox="1"/>
          <p:nvPr/>
        </p:nvSpPr>
        <p:spPr>
          <a:xfrm>
            <a:off x="3684900" y="2880600"/>
            <a:ext cx="3816600" cy="5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Procedimiento (sólo ejecuta instrucciones)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6"/>
          <p:cNvSpPr txBox="1"/>
          <p:nvPr>
            <p:ph idx="1" type="body"/>
          </p:nvPr>
        </p:nvSpPr>
        <p:spPr>
          <a:xfrm>
            <a:off x="83100" y="1306175"/>
            <a:ext cx="3844800" cy="3529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FreeFem++ calcula la integración numérica mediante el método de Cuadratura de Gauss, y permite además configurar con qué fórmula trabajar. Esto se hace mediante los parámetros </a:t>
            </a:r>
            <a:r>
              <a:rPr b="1" i="0" lang="es-419" sz="1200" u="none" cap="none" strike="noStrike">
                <a:solidFill>
                  <a:srgbClr val="000000"/>
                </a:solidFill>
                <a:latin typeface="Roboto"/>
                <a:ea typeface="Roboto"/>
                <a:cs typeface="Roboto"/>
                <a:sym typeface="Roboto"/>
              </a:rPr>
              <a:t>qfe</a:t>
            </a:r>
            <a:r>
              <a:rPr b="0" i="0" lang="es-419" sz="1200" u="none" cap="none" strike="noStrike">
                <a:solidFill>
                  <a:srgbClr val="000000"/>
                </a:solidFill>
                <a:latin typeface="Roboto"/>
                <a:ea typeface="Roboto"/>
                <a:cs typeface="Roboto"/>
                <a:sym typeface="Roboto"/>
              </a:rPr>
              <a:t> y </a:t>
            </a:r>
            <a:r>
              <a:rPr b="1" i="0" lang="es-419" sz="1200" u="none" cap="none" strike="noStrike">
                <a:solidFill>
                  <a:srgbClr val="000000"/>
                </a:solidFill>
                <a:latin typeface="Roboto"/>
                <a:ea typeface="Roboto"/>
                <a:cs typeface="Roboto"/>
                <a:sym typeface="Roboto"/>
              </a:rPr>
              <a:t>qforder</a:t>
            </a:r>
            <a:r>
              <a:rPr b="0" i="0" lang="es-419" sz="1200" u="none" cap="none" strike="noStrike">
                <a:solidFill>
                  <a:srgbClr val="000000"/>
                </a:solidFill>
                <a:latin typeface="Roboto"/>
                <a:ea typeface="Roboto"/>
                <a:cs typeface="Roboto"/>
                <a:sym typeface="Roboto"/>
              </a:rPr>
              <a:t>, de la función de integración.</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Por ejemplo, para la curva etiquetada como ‘3’: </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1" lang="es-419" sz="1200" u="none" cap="none" strike="noStrike">
                <a:solidFill>
                  <a:srgbClr val="000000"/>
                </a:solidFill>
                <a:latin typeface="Roboto"/>
                <a:ea typeface="Roboto"/>
                <a:cs typeface="Roboto"/>
                <a:sym typeface="Roboto"/>
              </a:rPr>
              <a:t>int2d</a:t>
            </a:r>
            <a:r>
              <a:rPr b="0" i="1" lang="es-419" sz="1200" u="none" cap="none" strike="noStrike">
                <a:solidFill>
                  <a:srgbClr val="000000"/>
                </a:solidFill>
                <a:latin typeface="Roboto"/>
                <a:ea typeface="Roboto"/>
                <a:cs typeface="Roboto"/>
                <a:sym typeface="Roboto"/>
              </a:rPr>
              <a:t>(Dominio,3,qft=qf2pE)(&lt;términos de la integral&gt;)</a:t>
            </a:r>
            <a:endParaRPr b="0" i="1"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2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1600"/>
              </a:spcAft>
              <a:buClr>
                <a:schemeClr val="dk2"/>
              </a:buClr>
              <a:buSzPts val="1400"/>
              <a:buFont typeface="Roboto"/>
              <a:buNone/>
            </a:pPr>
            <a:r>
              <a:rPr b="0" i="0" lang="es-419" sz="1200" u="none" cap="none" strike="noStrike">
                <a:solidFill>
                  <a:srgbClr val="000000"/>
                </a:solidFill>
                <a:latin typeface="Roboto"/>
                <a:ea typeface="Roboto"/>
                <a:cs typeface="Roboto"/>
                <a:sym typeface="Roboto"/>
              </a:rPr>
              <a:t>Los valores que pueden tomar estos parámetros están definidos en las tablas de fórmulas según sea el caso (que figuran en la documentación oficial).</a:t>
            </a:r>
            <a:endParaRPr b="0" i="0" sz="1400" u="none" cap="none" strike="noStrike">
              <a:solidFill>
                <a:srgbClr val="000000"/>
              </a:solidFill>
              <a:latin typeface="Roboto"/>
              <a:ea typeface="Roboto"/>
              <a:cs typeface="Roboto"/>
              <a:sym typeface="Roboto"/>
            </a:endParaRPr>
          </a:p>
        </p:txBody>
      </p:sp>
      <p:sp>
        <p:nvSpPr>
          <p:cNvPr id="499" name="Google Shape;499;p6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Especificación de integración numérica</a:t>
            </a:r>
            <a:endParaRPr b="0" i="0" sz="3000" u="none" cap="none" strike="noStrike">
              <a:solidFill>
                <a:schemeClr val="dk1"/>
              </a:solidFill>
              <a:latin typeface="Roboto"/>
              <a:ea typeface="Roboto"/>
              <a:cs typeface="Roboto"/>
              <a:sym typeface="Roboto"/>
            </a:endParaRPr>
          </a:p>
        </p:txBody>
      </p:sp>
      <p:pic>
        <p:nvPicPr>
          <p:cNvPr id="500" name="Google Shape;500;p66"/>
          <p:cNvPicPr preferRelativeResize="0"/>
          <p:nvPr/>
        </p:nvPicPr>
        <p:blipFill rotWithShape="1">
          <a:blip r:embed="rId3">
            <a:alphaModFix/>
          </a:blip>
          <a:srcRect b="0" l="0" r="0" t="0"/>
          <a:stretch/>
        </p:blipFill>
        <p:spPr>
          <a:xfrm>
            <a:off x="3927900" y="1382375"/>
            <a:ext cx="5216100" cy="2522173"/>
          </a:xfrm>
          <a:prstGeom prst="rect">
            <a:avLst/>
          </a:prstGeom>
          <a:noFill/>
          <a:ln>
            <a:noFill/>
          </a:ln>
        </p:spPr>
      </p:pic>
      <p:sp>
        <p:nvSpPr>
          <p:cNvPr id="501" name="Google Shape;501;p66"/>
          <p:cNvSpPr txBox="1"/>
          <p:nvPr/>
        </p:nvSpPr>
        <p:spPr>
          <a:xfrm>
            <a:off x="5296650" y="4035850"/>
            <a:ext cx="2840700" cy="49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Fórmulas para una </a:t>
            </a:r>
            <a:r>
              <a:rPr b="1" i="0" lang="es-419" sz="1000" u="none" cap="none" strike="noStrike">
                <a:solidFill>
                  <a:srgbClr val="000000"/>
                </a:solidFill>
                <a:latin typeface="Arial"/>
                <a:ea typeface="Arial"/>
                <a:cs typeface="Arial"/>
                <a:sym typeface="Arial"/>
              </a:rPr>
              <a:t>int1d</a:t>
            </a:r>
            <a:r>
              <a:rPr b="0" i="0" lang="es-419" sz="1000" u="none" cap="none" strike="noStrike">
                <a:solidFill>
                  <a:srgbClr val="000000"/>
                </a:solidFill>
                <a:latin typeface="Arial"/>
                <a:ea typeface="Arial"/>
                <a:cs typeface="Arial"/>
                <a:sym typeface="Arial"/>
              </a:rPr>
              <a:t> de una curva.</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q</a:t>
            </a:r>
            <a:r>
              <a:rPr b="0" baseline="30000" i="0" lang="es-419" sz="1000" u="none" cap="none" strike="noStrike">
                <a:solidFill>
                  <a:srgbClr val="000000"/>
                </a:solidFill>
                <a:latin typeface="Arial"/>
                <a:ea typeface="Arial"/>
                <a:cs typeface="Arial"/>
                <a:sym typeface="Arial"/>
              </a:rPr>
              <a:t>i</a:t>
            </a:r>
            <a:r>
              <a:rPr b="0" i="0" lang="es-419" sz="1000" u="none" cap="none" strike="noStrike">
                <a:solidFill>
                  <a:srgbClr val="000000"/>
                </a:solidFill>
                <a:latin typeface="Arial"/>
                <a:ea typeface="Arial"/>
                <a:cs typeface="Arial"/>
                <a:sym typeface="Arial"/>
              </a:rPr>
              <a:t>q</a:t>
            </a:r>
            <a:r>
              <a:rPr b="0" baseline="30000" i="0" lang="es-419" sz="1000" u="none" cap="none" strike="noStrike">
                <a:solidFill>
                  <a:srgbClr val="000000"/>
                </a:solidFill>
                <a:latin typeface="Arial"/>
                <a:ea typeface="Arial"/>
                <a:cs typeface="Arial"/>
                <a:sym typeface="Arial"/>
              </a:rPr>
              <a:t>j</a:t>
            </a:r>
            <a:r>
              <a:rPr b="0" i="0" lang="es-419" sz="1000" u="none" cap="none" strike="noStrike">
                <a:solidFill>
                  <a:srgbClr val="000000"/>
                </a:solidFill>
                <a:latin typeface="Arial"/>
                <a:ea typeface="Arial"/>
                <a:cs typeface="Arial"/>
                <a:sym typeface="Arial"/>
              </a:rPr>
              <a:t> denota un segmento formado por los nodos q</a:t>
            </a:r>
            <a:r>
              <a:rPr b="0" baseline="-25000" i="0" lang="es-419" sz="1000" u="none" cap="none" strike="noStrike">
                <a:solidFill>
                  <a:srgbClr val="000000"/>
                </a:solidFill>
                <a:latin typeface="Arial"/>
                <a:ea typeface="Arial"/>
                <a:cs typeface="Arial"/>
                <a:sym typeface="Arial"/>
              </a:rPr>
              <a:t>i</a:t>
            </a:r>
            <a:r>
              <a:rPr b="0" i="0" lang="es-419" sz="1000" u="none" cap="none" strike="noStrike">
                <a:solidFill>
                  <a:srgbClr val="000000"/>
                </a:solidFill>
                <a:latin typeface="Arial"/>
                <a:ea typeface="Arial"/>
                <a:cs typeface="Arial"/>
                <a:sym typeface="Arial"/>
              </a:rPr>
              <a:t> y q</a:t>
            </a:r>
            <a:r>
              <a:rPr b="0" baseline="-25000" i="0" lang="es-419" sz="1000" u="none" cap="none" strike="noStrike">
                <a:solidFill>
                  <a:srgbClr val="000000"/>
                </a:solidFill>
                <a:latin typeface="Arial"/>
                <a:ea typeface="Arial"/>
                <a:cs typeface="Arial"/>
                <a:sym typeface="Arial"/>
              </a:rPr>
              <a:t>j</a:t>
            </a:r>
            <a:r>
              <a:rPr b="0" baseline="30000" i="0" lang="es-419" sz="1000" u="none" cap="none" strike="noStrike">
                <a:solidFill>
                  <a:srgbClr val="000000"/>
                </a:solidFill>
                <a:latin typeface="Arial"/>
                <a:ea typeface="Arial"/>
                <a:cs typeface="Arial"/>
                <a:sym typeface="Arial"/>
              </a:rPr>
              <a:t>.</a:t>
            </a:r>
            <a:endParaRPr b="0" baseline="30000" i="0" sz="10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6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Especificación de integración numérica</a:t>
            </a:r>
            <a:endParaRPr b="0" i="0" sz="3000" u="none" cap="none" strike="noStrike">
              <a:solidFill>
                <a:schemeClr val="dk1"/>
              </a:solidFill>
              <a:latin typeface="Roboto"/>
              <a:ea typeface="Roboto"/>
              <a:cs typeface="Roboto"/>
              <a:sym typeface="Roboto"/>
            </a:endParaRPr>
          </a:p>
        </p:txBody>
      </p:sp>
      <p:sp>
        <p:nvSpPr>
          <p:cNvPr id="507" name="Google Shape;507;p67"/>
          <p:cNvSpPr txBox="1"/>
          <p:nvPr/>
        </p:nvSpPr>
        <p:spPr>
          <a:xfrm>
            <a:off x="4946100" y="2127600"/>
            <a:ext cx="3465600" cy="156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Fórmulas para una </a:t>
            </a:r>
            <a:r>
              <a:rPr b="1" i="0" lang="es-419" sz="1000" u="none" cap="none" strike="noStrike">
                <a:solidFill>
                  <a:srgbClr val="000000"/>
                </a:solidFill>
                <a:latin typeface="Arial"/>
                <a:ea typeface="Arial"/>
                <a:cs typeface="Arial"/>
                <a:sym typeface="Arial"/>
              </a:rPr>
              <a:t>int2d</a:t>
            </a:r>
            <a:r>
              <a:rPr b="0" i="0" lang="es-419" sz="1000" u="none" cap="none" strike="noStrike">
                <a:solidFill>
                  <a:srgbClr val="000000"/>
                </a:solidFill>
                <a:latin typeface="Arial"/>
                <a:ea typeface="Arial"/>
                <a:cs typeface="Arial"/>
                <a:sym typeface="Arial"/>
              </a:rPr>
              <a:t> de una superficie</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[43] M. A. Taylor, B. A. Wingate , L. P. Bos, Several new quadrature formulas for polynomial integration in the triangle , Report-no: SAND2005-0034J, </a:t>
            </a:r>
            <a:r>
              <a:rPr b="0" i="0" lang="es-419" sz="1000" u="sng" cap="none" strike="noStrike">
                <a:solidFill>
                  <a:schemeClr val="hlink"/>
                </a:solidFill>
                <a:latin typeface="Arial"/>
                <a:ea typeface="Arial"/>
                <a:cs typeface="Arial"/>
                <a:sym typeface="Arial"/>
                <a:hlinkClick r:id="rId3"/>
              </a:rPr>
              <a:t>http://xyz.lanl.gov /format/math.NA/0501496</a:t>
            </a:r>
            <a:r>
              <a:rPr b="0" i="0" lang="es-419"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08" name="Google Shape;508;p67"/>
          <p:cNvPicPr preferRelativeResize="0"/>
          <p:nvPr/>
        </p:nvPicPr>
        <p:blipFill rotWithShape="1">
          <a:blip r:embed="rId4">
            <a:alphaModFix/>
          </a:blip>
          <a:srcRect b="0" l="0" r="0" t="0"/>
          <a:stretch/>
        </p:blipFill>
        <p:spPr>
          <a:xfrm>
            <a:off x="591875" y="1017800"/>
            <a:ext cx="4095132" cy="4125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6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Especificación de integración numérica</a:t>
            </a:r>
            <a:endParaRPr b="0" i="0" sz="3000" u="none" cap="none" strike="noStrike">
              <a:solidFill>
                <a:schemeClr val="dk1"/>
              </a:solidFill>
              <a:latin typeface="Roboto"/>
              <a:ea typeface="Roboto"/>
              <a:cs typeface="Roboto"/>
              <a:sym typeface="Roboto"/>
            </a:endParaRPr>
          </a:p>
        </p:txBody>
      </p:sp>
      <p:sp>
        <p:nvSpPr>
          <p:cNvPr id="514" name="Google Shape;514;p68"/>
          <p:cNvSpPr txBox="1"/>
          <p:nvPr/>
        </p:nvSpPr>
        <p:spPr>
          <a:xfrm>
            <a:off x="3318750" y="3399625"/>
            <a:ext cx="2506500" cy="6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Fórmulas para una </a:t>
            </a:r>
            <a:r>
              <a:rPr b="1" i="0" lang="es-419" sz="1000" u="none" cap="none" strike="noStrike">
                <a:solidFill>
                  <a:srgbClr val="000000"/>
                </a:solidFill>
                <a:latin typeface="Arial"/>
                <a:ea typeface="Arial"/>
                <a:cs typeface="Arial"/>
                <a:sym typeface="Arial"/>
              </a:rPr>
              <a:t>int3d</a:t>
            </a:r>
            <a:r>
              <a:rPr b="0" i="0" lang="es-419" sz="1000" u="none" cap="none" strike="noStrike">
                <a:solidFill>
                  <a:srgbClr val="000000"/>
                </a:solidFill>
                <a:latin typeface="Arial"/>
                <a:ea typeface="Arial"/>
                <a:cs typeface="Arial"/>
                <a:sym typeface="Arial"/>
              </a:rPr>
              <a:t> de un volumen</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515" name="Google Shape;515;p68"/>
          <p:cNvPicPr preferRelativeResize="0"/>
          <p:nvPr/>
        </p:nvPicPr>
        <p:blipFill rotWithShape="1">
          <a:blip r:embed="rId3">
            <a:alphaModFix/>
          </a:blip>
          <a:srcRect b="0" l="0" r="0" t="0"/>
          <a:stretch/>
        </p:blipFill>
        <p:spPr>
          <a:xfrm>
            <a:off x="1192700" y="1632925"/>
            <a:ext cx="6758600" cy="16681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Carga de malla en 3D (Blender a FreeFem++)</a:t>
            </a:r>
            <a:endParaRPr b="0" i="0" sz="3000" u="none" cap="none" strike="noStrike">
              <a:solidFill>
                <a:schemeClr val="dk1"/>
              </a:solidFill>
              <a:latin typeface="Roboto"/>
              <a:ea typeface="Roboto"/>
              <a:cs typeface="Roboto"/>
              <a:sym typeface="Roboto"/>
            </a:endParaRPr>
          </a:p>
        </p:txBody>
      </p:sp>
      <p:sp>
        <p:nvSpPr>
          <p:cNvPr id="521" name="Google Shape;521;p6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Dado que FreeFem++ solo admite determinados formatos de malla, hay que hacer una conversión intermedia mediante el software libre de modelado de mallas Gmsh (descargable en </a:t>
            </a:r>
            <a:r>
              <a:rPr b="0" i="0" lang="es-419" sz="1400" u="sng" cap="none" strike="noStrike">
                <a:solidFill>
                  <a:schemeClr val="hlink"/>
                </a:solidFill>
                <a:latin typeface="Roboto"/>
                <a:ea typeface="Roboto"/>
                <a:cs typeface="Roboto"/>
                <a:sym typeface="Roboto"/>
                <a:hlinkClick r:id="rId3"/>
              </a:rPr>
              <a:t>http://gmsh.info/#Download</a:t>
            </a:r>
            <a:r>
              <a:rPr b="0" i="0" lang="es-419" sz="1400" u="none" cap="none" strike="noStrike">
                <a:solidFill>
                  <a:srgbClr val="000000"/>
                </a:solidFill>
                <a:latin typeface="Roboto"/>
                <a:ea typeface="Roboto"/>
                <a:cs typeface="Roboto"/>
                <a:sym typeface="Roboto"/>
              </a:rPr>
              <a:t>), de la siguente manera:</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160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Se exporta el modelo en Blender en formato STL</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Se importa el archivo STL en Gmsh</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Se exporta de Gmsh en formato MSH</a:t>
            </a:r>
            <a:endParaRPr b="0" i="0" sz="1400" u="none" cap="none" strike="noStrike">
              <a:solidFill>
                <a:srgbClr val="000000"/>
              </a:solidFill>
              <a:latin typeface="Roboto"/>
              <a:ea typeface="Roboto"/>
              <a:cs typeface="Roboto"/>
              <a:sym typeface="Roboto"/>
            </a:endParaRPr>
          </a:p>
        </p:txBody>
      </p:sp>
      <p:sp>
        <p:nvSpPr>
          <p:cNvPr id="522" name="Google Shape;522;p69"/>
          <p:cNvSpPr txBox="1"/>
          <p:nvPr>
            <p:ph idx="2" type="body"/>
          </p:nvPr>
        </p:nvSpPr>
        <p:spPr>
          <a:xfrm>
            <a:off x="4832400" y="1229975"/>
            <a:ext cx="3999900" cy="755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Para leer la malla en FreeFem++ en formato MSH se puede emplear:</a:t>
            </a:r>
            <a:endParaRPr b="0" i="0" sz="1400" u="none" cap="none" strike="noStrike">
              <a:solidFill>
                <a:srgbClr val="000000"/>
              </a:solidFill>
              <a:latin typeface="Roboto"/>
              <a:ea typeface="Roboto"/>
              <a:cs typeface="Roboto"/>
              <a:sym typeface="Roboto"/>
            </a:endParaRPr>
          </a:p>
        </p:txBody>
      </p:sp>
      <p:pic>
        <p:nvPicPr>
          <p:cNvPr id="523" name="Google Shape;523;p69"/>
          <p:cNvPicPr preferRelativeResize="0"/>
          <p:nvPr/>
        </p:nvPicPr>
        <p:blipFill rotWithShape="1">
          <a:blip r:embed="rId4">
            <a:alphaModFix/>
          </a:blip>
          <a:srcRect b="28530" l="0" r="0" t="0"/>
          <a:stretch/>
        </p:blipFill>
        <p:spPr>
          <a:xfrm>
            <a:off x="5044800" y="1968650"/>
            <a:ext cx="3221075" cy="1070725"/>
          </a:xfrm>
          <a:prstGeom prst="rect">
            <a:avLst/>
          </a:prstGeom>
          <a:noFill/>
          <a:ln>
            <a:noFill/>
          </a:ln>
        </p:spPr>
      </p:pic>
      <p:pic>
        <p:nvPicPr>
          <p:cNvPr id="524" name="Google Shape;524;p69"/>
          <p:cNvPicPr preferRelativeResize="0"/>
          <p:nvPr/>
        </p:nvPicPr>
        <p:blipFill rotWithShape="1">
          <a:blip r:embed="rId5">
            <a:alphaModFix/>
          </a:blip>
          <a:srcRect b="12616" l="15100" r="10951" t="13988"/>
          <a:stretch/>
        </p:blipFill>
        <p:spPr>
          <a:xfrm>
            <a:off x="5843788" y="3039375"/>
            <a:ext cx="1623100" cy="19067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70"/>
          <p:cNvSpPr txBox="1"/>
          <p:nvPr>
            <p:ph idx="1" type="body"/>
          </p:nvPr>
        </p:nvSpPr>
        <p:spPr>
          <a:xfrm>
            <a:off x="311700" y="1229975"/>
            <a:ext cx="3899700" cy="2970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FreeFem++ también permite manipular la forma de la malla, esto mediante un vector de transformaciones que se envía de parámetro, junto a la malla del dominio, a la función </a:t>
            </a:r>
            <a:r>
              <a:rPr b="1" i="0" lang="es-419" sz="1100" u="none" cap="none" strike="noStrike">
                <a:solidFill>
                  <a:srgbClr val="000000"/>
                </a:solidFill>
                <a:latin typeface="Roboto"/>
                <a:ea typeface="Roboto"/>
                <a:cs typeface="Roboto"/>
                <a:sym typeface="Roboto"/>
              </a:rPr>
              <a:t>movemesh,</a:t>
            </a:r>
            <a:r>
              <a:rPr b="0" i="0" lang="es-419" sz="1100" u="none" cap="none" strike="noStrike">
                <a:solidFill>
                  <a:srgbClr val="000000"/>
                </a:solidFill>
                <a:latin typeface="Roboto"/>
                <a:ea typeface="Roboto"/>
                <a:cs typeface="Roboto"/>
                <a:sym typeface="Roboto"/>
              </a:rPr>
              <a:t> o </a:t>
            </a:r>
            <a:r>
              <a:rPr b="1" i="0" lang="es-419" sz="1100" u="none" cap="none" strike="noStrike">
                <a:solidFill>
                  <a:srgbClr val="000000"/>
                </a:solidFill>
                <a:latin typeface="Roboto"/>
                <a:ea typeface="Roboto"/>
                <a:cs typeface="Roboto"/>
                <a:sym typeface="Roboto"/>
              </a:rPr>
              <a:t>checkmovemesh</a:t>
            </a:r>
            <a:r>
              <a:rPr b="0" i="0" lang="es-419" sz="1100" u="none" cap="none" strike="noStrike">
                <a:solidFill>
                  <a:srgbClr val="000000"/>
                </a:solidFill>
                <a:latin typeface="Roboto"/>
                <a:ea typeface="Roboto"/>
                <a:cs typeface="Roboto"/>
                <a:sym typeface="Roboto"/>
              </a:rPr>
              <a:t> si se requiere información de lo que ocurra en este proceso (retorna el área mínima de triángulo)</a:t>
            </a:r>
            <a:endParaRPr b="0" i="0" sz="11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El uso en mallas tridimensionales es mediante la función </a:t>
            </a:r>
            <a:r>
              <a:rPr b="1" i="0" lang="es-419" sz="1100" u="none" cap="none" strike="noStrike">
                <a:solidFill>
                  <a:srgbClr val="000000"/>
                </a:solidFill>
                <a:latin typeface="Roboto"/>
                <a:ea typeface="Roboto"/>
                <a:cs typeface="Roboto"/>
                <a:sym typeface="Roboto"/>
              </a:rPr>
              <a:t>movemesh23</a:t>
            </a:r>
            <a:r>
              <a:rPr b="0" i="0" lang="es-419" sz="1100" u="none" cap="none" strike="noStrike">
                <a:solidFill>
                  <a:srgbClr val="000000"/>
                </a:solidFill>
                <a:latin typeface="Roboto"/>
                <a:ea typeface="Roboto"/>
                <a:cs typeface="Roboto"/>
                <a:sym typeface="Roboto"/>
              </a:rPr>
              <a:t>(Malla,transfo=[f1,f2,f3]);</a:t>
            </a:r>
            <a:endParaRPr b="0" i="0" sz="11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1600"/>
              </a:spcAft>
              <a:buClr>
                <a:schemeClr val="dk2"/>
              </a:buClr>
              <a:buSzPts val="1400"/>
              <a:buFont typeface="Roboto"/>
              <a:buNone/>
            </a:pPr>
            <a:r>
              <a:rPr b="0" i="0" lang="es-419" sz="1100" u="none" cap="none" strike="noStrike">
                <a:solidFill>
                  <a:srgbClr val="000000"/>
                </a:solidFill>
                <a:latin typeface="Roboto"/>
                <a:ea typeface="Roboto"/>
                <a:cs typeface="Roboto"/>
                <a:sym typeface="Roboto"/>
              </a:rPr>
              <a:t>Hay que notar que la función incógnita </a:t>
            </a:r>
            <a:r>
              <a:rPr b="1" i="0" lang="es-419" sz="1100" u="none" cap="none" strike="noStrike">
                <a:solidFill>
                  <a:srgbClr val="000000"/>
                </a:solidFill>
                <a:latin typeface="Roboto"/>
                <a:ea typeface="Roboto"/>
                <a:cs typeface="Roboto"/>
                <a:sym typeface="Roboto"/>
              </a:rPr>
              <a:t>u</a:t>
            </a:r>
            <a:r>
              <a:rPr b="0" i="0" lang="es-419" sz="1100" u="none" cap="none" strike="noStrike">
                <a:solidFill>
                  <a:srgbClr val="000000"/>
                </a:solidFill>
                <a:latin typeface="Roboto"/>
                <a:ea typeface="Roboto"/>
                <a:cs typeface="Roboto"/>
                <a:sym typeface="Roboto"/>
              </a:rPr>
              <a:t> sigue estando asociada a la malla vieja, para asociarla a la malla nueva hay que realizar una asignación </a:t>
            </a:r>
            <a:r>
              <a:rPr b="1" i="0" lang="es-419" sz="1100" u="none" cap="none" strike="noStrike">
                <a:solidFill>
                  <a:srgbClr val="000000"/>
                </a:solidFill>
                <a:latin typeface="Roboto"/>
                <a:ea typeface="Roboto"/>
                <a:cs typeface="Roboto"/>
                <a:sym typeface="Roboto"/>
              </a:rPr>
              <a:t>u = u</a:t>
            </a:r>
            <a:r>
              <a:rPr b="0" i="0" lang="es-419" sz="1100" u="none" cap="none" strike="noStrike">
                <a:solidFill>
                  <a:srgbClr val="000000"/>
                </a:solidFill>
                <a:latin typeface="Roboto"/>
                <a:ea typeface="Roboto"/>
                <a:cs typeface="Roboto"/>
                <a:sym typeface="Roboto"/>
              </a:rPr>
              <a:t>, o si no funciona usar:</a:t>
            </a:r>
            <a:endParaRPr b="0" i="0" sz="1100" u="none" cap="none" strike="noStrike">
              <a:solidFill>
                <a:srgbClr val="000000"/>
              </a:solidFill>
              <a:latin typeface="Roboto"/>
              <a:ea typeface="Roboto"/>
              <a:cs typeface="Roboto"/>
              <a:sym typeface="Roboto"/>
            </a:endParaRPr>
          </a:p>
        </p:txBody>
      </p:sp>
      <p:sp>
        <p:nvSpPr>
          <p:cNvPr id="530" name="Google Shape;530;p7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Transformación de la malla</a:t>
            </a:r>
            <a:endParaRPr b="0" i="0" sz="3000" u="none" cap="none" strike="noStrike">
              <a:solidFill>
                <a:schemeClr val="dk1"/>
              </a:solidFill>
              <a:latin typeface="Roboto"/>
              <a:ea typeface="Roboto"/>
              <a:cs typeface="Roboto"/>
              <a:sym typeface="Roboto"/>
            </a:endParaRPr>
          </a:p>
        </p:txBody>
      </p:sp>
      <p:pic>
        <p:nvPicPr>
          <p:cNvPr id="531" name="Google Shape;531;p70"/>
          <p:cNvPicPr preferRelativeResize="0"/>
          <p:nvPr/>
        </p:nvPicPr>
        <p:blipFill rotWithShape="1">
          <a:blip r:embed="rId3">
            <a:alphaModFix/>
          </a:blip>
          <a:srcRect b="0" l="0" r="0" t="0"/>
          <a:stretch/>
        </p:blipFill>
        <p:spPr>
          <a:xfrm>
            <a:off x="5164275" y="1369725"/>
            <a:ext cx="3146525" cy="1273300"/>
          </a:xfrm>
          <a:prstGeom prst="rect">
            <a:avLst/>
          </a:prstGeom>
          <a:noFill/>
          <a:ln>
            <a:noFill/>
          </a:ln>
        </p:spPr>
      </p:pic>
      <p:pic>
        <p:nvPicPr>
          <p:cNvPr id="532" name="Google Shape;532;p70"/>
          <p:cNvPicPr preferRelativeResize="0"/>
          <p:nvPr/>
        </p:nvPicPr>
        <p:blipFill rotWithShape="1">
          <a:blip r:embed="rId4">
            <a:alphaModFix/>
          </a:blip>
          <a:srcRect b="0" l="0" r="0" t="1293"/>
          <a:stretch/>
        </p:blipFill>
        <p:spPr>
          <a:xfrm>
            <a:off x="4311600" y="2816350"/>
            <a:ext cx="4715340" cy="2327150"/>
          </a:xfrm>
          <a:prstGeom prst="rect">
            <a:avLst/>
          </a:prstGeom>
          <a:noFill/>
          <a:ln>
            <a:noFill/>
          </a:ln>
        </p:spPr>
      </p:pic>
      <p:pic>
        <p:nvPicPr>
          <p:cNvPr id="533" name="Google Shape;533;p70"/>
          <p:cNvPicPr preferRelativeResize="0"/>
          <p:nvPr/>
        </p:nvPicPr>
        <p:blipFill rotWithShape="1">
          <a:blip r:embed="rId5">
            <a:alphaModFix/>
          </a:blip>
          <a:srcRect b="0" l="0" r="0" t="7321"/>
          <a:stretch/>
        </p:blipFill>
        <p:spPr>
          <a:xfrm>
            <a:off x="1104263" y="4091825"/>
            <a:ext cx="2314575" cy="847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7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Acceso a nodos específicos de la malla</a:t>
            </a:r>
            <a:endParaRPr b="0" i="0" sz="3000" u="none" cap="none" strike="noStrike">
              <a:solidFill>
                <a:schemeClr val="dk1"/>
              </a:solidFill>
              <a:latin typeface="Roboto"/>
              <a:ea typeface="Roboto"/>
              <a:cs typeface="Roboto"/>
              <a:sym typeface="Roboto"/>
            </a:endParaRPr>
          </a:p>
        </p:txBody>
      </p:sp>
      <p:pic>
        <p:nvPicPr>
          <p:cNvPr id="539" name="Google Shape;539;p71"/>
          <p:cNvPicPr preferRelativeResize="0"/>
          <p:nvPr/>
        </p:nvPicPr>
        <p:blipFill rotWithShape="1">
          <a:blip r:embed="rId3">
            <a:alphaModFix/>
          </a:blip>
          <a:srcRect b="45695" l="2460" r="46275" t="35999"/>
          <a:stretch/>
        </p:blipFill>
        <p:spPr>
          <a:xfrm>
            <a:off x="1649313" y="3899925"/>
            <a:ext cx="5845375" cy="1219350"/>
          </a:xfrm>
          <a:prstGeom prst="rect">
            <a:avLst/>
          </a:prstGeom>
          <a:noFill/>
          <a:ln>
            <a:noFill/>
          </a:ln>
        </p:spPr>
      </p:pic>
      <p:pic>
        <p:nvPicPr>
          <p:cNvPr id="540" name="Google Shape;540;p71"/>
          <p:cNvPicPr preferRelativeResize="0"/>
          <p:nvPr/>
        </p:nvPicPr>
        <p:blipFill rotWithShape="1">
          <a:blip r:embed="rId4">
            <a:alphaModFix/>
          </a:blip>
          <a:srcRect b="4624" l="19116" r="9259" t="1934"/>
          <a:stretch/>
        </p:blipFill>
        <p:spPr>
          <a:xfrm>
            <a:off x="2972238" y="965100"/>
            <a:ext cx="3199519" cy="2934824"/>
          </a:xfrm>
          <a:prstGeom prst="rect">
            <a:avLst/>
          </a:prstGeom>
          <a:noFill/>
          <a:ln>
            <a:noFill/>
          </a:ln>
        </p:spPr>
      </p:pic>
      <p:cxnSp>
        <p:nvCxnSpPr>
          <p:cNvPr id="541" name="Google Shape;541;p71"/>
          <p:cNvCxnSpPr>
            <a:endCxn id="542" idx="1"/>
          </p:cNvCxnSpPr>
          <p:nvPr/>
        </p:nvCxnSpPr>
        <p:spPr>
          <a:xfrm flipH="1" rot="10800000">
            <a:off x="2555175" y="4306825"/>
            <a:ext cx="1963200" cy="102000"/>
          </a:xfrm>
          <a:prstGeom prst="straightConnector1">
            <a:avLst/>
          </a:prstGeom>
          <a:noFill/>
          <a:ln cap="flat" cmpd="sng" w="9525">
            <a:solidFill>
              <a:schemeClr val="dk2"/>
            </a:solidFill>
            <a:prstDash val="solid"/>
            <a:round/>
            <a:headEnd len="sm" w="sm" type="none"/>
            <a:tailEnd len="med" w="med" type="triangle"/>
          </a:ln>
        </p:spPr>
      </p:cxnSp>
      <p:sp>
        <p:nvSpPr>
          <p:cNvPr id="542" name="Google Shape;542;p71"/>
          <p:cNvSpPr txBox="1"/>
          <p:nvPr/>
        </p:nvSpPr>
        <p:spPr>
          <a:xfrm>
            <a:off x="4518375" y="4002925"/>
            <a:ext cx="2976300" cy="60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s-419" sz="1000" u="none" cap="none" strike="noStrike">
                <a:solidFill>
                  <a:srgbClr val="000000"/>
                </a:solidFill>
                <a:latin typeface="Arial"/>
                <a:ea typeface="Arial"/>
                <a:cs typeface="Arial"/>
                <a:sym typeface="Arial"/>
              </a:rPr>
              <a:t>En ocasiones requiere ser realizado por medio de una macro, en caso de no funcionar de forma directa.</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535700" y="1277450"/>
            <a:ext cx="4151700" cy="3733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Variados tipos de elementos finitos (de Lagrange lineales y cuadráticos, vectoriales, de Raviart-Thomas, discontinuos, entre otros), y la posibilidad de crear elementos propios en C++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Generación automática del enmallado de un dominio (por medio del algoritmo de Voronoi-Delaunay)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Adaptación de malla según métricas, la geometría del dominio, el Hessiano de la función incógnita, o si se requiere una malla isotrópica.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Interpolación automática de datos de la malla, así una función de elementos finitos puede trabajarse en forma matricial</a:t>
            </a:r>
            <a:endParaRPr b="0" i="0" sz="1400" u="none" cap="none" strike="noStrike">
              <a:solidFill>
                <a:srgbClr val="000000"/>
              </a:solidFill>
              <a:latin typeface="Arial"/>
              <a:ea typeface="Arial"/>
              <a:cs typeface="Arial"/>
              <a:sym typeface="Arial"/>
            </a:endParaRPr>
          </a:p>
        </p:txBody>
      </p:sp>
      <p:sp>
        <p:nvSpPr>
          <p:cNvPr id="117" name="Google Shape;117;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Características</a:t>
            </a:r>
            <a:endParaRPr b="0" i="0" sz="3000" u="none" cap="none" strike="noStrike">
              <a:solidFill>
                <a:schemeClr val="dk1"/>
              </a:solidFill>
              <a:latin typeface="Roboto"/>
              <a:ea typeface="Roboto"/>
              <a:cs typeface="Roboto"/>
              <a:sym typeface="Roboto"/>
            </a:endParaRPr>
          </a:p>
        </p:txBody>
      </p:sp>
      <p:sp>
        <p:nvSpPr>
          <p:cNvPr id="118" name="Google Shape;118;p18"/>
          <p:cNvSpPr txBox="1"/>
          <p:nvPr/>
        </p:nvSpPr>
        <p:spPr>
          <a:xfrm>
            <a:off x="4726700" y="1277450"/>
            <a:ext cx="4151700" cy="37332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Solución a sistemas con matrices dispersas mediante factorización LU, Cholesky, Crout, Gradiente Conjugado, GMRES, UMFPack. Si se instalan SuperLU, MUMPS, HIPS, SUPERLU_DIST o PASTIX también pueden ser usados.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Posibilidad de optimización con MPI</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Amplia variedad de ejemplos de manejo y de solución de problemas (como estructura de fluidos, elasticidad en 3D, descomposición de dominios, entre otros).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Descripción analítica de las fronteras, y de la forma variacional del problema (con acceso a sus matrices y vectores).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7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Solución de problemas en una dimensión</a:t>
            </a:r>
            <a:endParaRPr b="0" i="0" sz="3000" u="none" cap="none" strike="noStrike">
              <a:solidFill>
                <a:schemeClr val="dk1"/>
              </a:solidFill>
              <a:latin typeface="Roboto"/>
              <a:ea typeface="Roboto"/>
              <a:cs typeface="Roboto"/>
              <a:sym typeface="Roboto"/>
            </a:endParaRPr>
          </a:p>
        </p:txBody>
      </p:sp>
      <p:pic>
        <p:nvPicPr>
          <p:cNvPr id="548" name="Google Shape;548;p72"/>
          <p:cNvPicPr preferRelativeResize="0"/>
          <p:nvPr/>
        </p:nvPicPr>
        <p:blipFill rotWithShape="1">
          <a:blip r:embed="rId3">
            <a:alphaModFix/>
          </a:blip>
          <a:srcRect b="0" l="0" r="0" t="0"/>
          <a:stretch/>
        </p:blipFill>
        <p:spPr>
          <a:xfrm>
            <a:off x="211776" y="2016772"/>
            <a:ext cx="5276850" cy="1895475"/>
          </a:xfrm>
          <a:prstGeom prst="rect">
            <a:avLst/>
          </a:prstGeom>
          <a:noFill/>
          <a:ln>
            <a:noFill/>
          </a:ln>
        </p:spPr>
      </p:pic>
      <p:pic>
        <p:nvPicPr>
          <p:cNvPr id="549" name="Google Shape;549;p72"/>
          <p:cNvPicPr preferRelativeResize="0"/>
          <p:nvPr/>
        </p:nvPicPr>
        <p:blipFill rotWithShape="1">
          <a:blip r:embed="rId4">
            <a:alphaModFix/>
          </a:blip>
          <a:srcRect b="14477" l="8575" r="0" t="0"/>
          <a:stretch/>
        </p:blipFill>
        <p:spPr>
          <a:xfrm>
            <a:off x="5758325" y="1231975"/>
            <a:ext cx="3124900" cy="366247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Sistemas de EDPs y campos vectoriales</a:t>
            </a:r>
            <a:endParaRPr b="0" i="0" sz="3000" u="none" cap="none" strike="noStrike">
              <a:solidFill>
                <a:schemeClr val="dk1"/>
              </a:solidFill>
              <a:latin typeface="Roboto"/>
              <a:ea typeface="Roboto"/>
              <a:cs typeface="Roboto"/>
              <a:sym typeface="Roboto"/>
            </a:endParaRPr>
          </a:p>
        </p:txBody>
      </p:sp>
      <p:pic>
        <p:nvPicPr>
          <p:cNvPr id="555" name="Google Shape;555;p73"/>
          <p:cNvPicPr preferRelativeResize="0"/>
          <p:nvPr/>
        </p:nvPicPr>
        <p:blipFill rotWithShape="1">
          <a:blip r:embed="rId3">
            <a:alphaModFix/>
          </a:blip>
          <a:srcRect b="0" l="0" r="0" t="0"/>
          <a:stretch/>
        </p:blipFill>
        <p:spPr>
          <a:xfrm>
            <a:off x="642075" y="1249550"/>
            <a:ext cx="3782296" cy="3609250"/>
          </a:xfrm>
          <a:prstGeom prst="rect">
            <a:avLst/>
          </a:prstGeom>
          <a:noFill/>
          <a:ln>
            <a:noFill/>
          </a:ln>
        </p:spPr>
      </p:pic>
      <p:sp>
        <p:nvSpPr>
          <p:cNvPr id="556" name="Google Shape;556;p73"/>
          <p:cNvSpPr txBox="1"/>
          <p:nvPr/>
        </p:nvSpPr>
        <p:spPr>
          <a:xfrm>
            <a:off x="5011325" y="2368850"/>
            <a:ext cx="4025400" cy="10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El campo vectorial </a:t>
            </a:r>
            <a:r>
              <a:rPr b="1" i="0" lang="es-419" sz="1400" u="none" cap="none" strike="noStrike">
                <a:solidFill>
                  <a:srgbClr val="000000"/>
                </a:solidFill>
                <a:latin typeface="Arial"/>
                <a:ea typeface="Arial"/>
                <a:cs typeface="Arial"/>
                <a:sym typeface="Arial"/>
              </a:rPr>
              <a:t>W</a:t>
            </a:r>
            <a:r>
              <a:rPr b="0" i="0" lang="es-419" sz="1400" u="none" cap="none" strike="noStrike">
                <a:solidFill>
                  <a:srgbClr val="000000"/>
                </a:solidFill>
                <a:latin typeface="Arial"/>
                <a:ea typeface="Arial"/>
                <a:cs typeface="Arial"/>
                <a:sym typeface="Arial"/>
              </a:rPr>
              <a:t> = [u,v]</a:t>
            </a:r>
            <a:r>
              <a:rPr b="0" baseline="30000" i="0" lang="es-419" sz="1400" u="none" cap="none" strike="noStrike">
                <a:solidFill>
                  <a:srgbClr val="000000"/>
                </a:solidFill>
                <a:latin typeface="Arial"/>
                <a:ea typeface="Arial"/>
                <a:cs typeface="Arial"/>
                <a:sym typeface="Arial"/>
              </a:rPr>
              <a:t>T</a:t>
            </a:r>
            <a:endParaRPr b="0" baseline="3000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Cada función del campo requiere una función de forma propia, lo que le permite a FreeFem++ identificar las integrales de cada función</a:t>
            </a:r>
            <a:endParaRPr b="0" i="0" sz="1400" u="none" cap="none" strike="noStrike">
              <a:solidFill>
                <a:srgbClr val="000000"/>
              </a:solidFill>
              <a:latin typeface="Arial"/>
              <a:ea typeface="Arial"/>
              <a:cs typeface="Arial"/>
              <a:sym typeface="Arial"/>
            </a:endParaRPr>
          </a:p>
        </p:txBody>
      </p:sp>
      <p:cxnSp>
        <p:nvCxnSpPr>
          <p:cNvPr id="557" name="Google Shape;557;p73"/>
          <p:cNvCxnSpPr/>
          <p:nvPr/>
        </p:nvCxnSpPr>
        <p:spPr>
          <a:xfrm flipH="1" rot="10800000">
            <a:off x="2478575" y="2580725"/>
            <a:ext cx="2544300" cy="285300"/>
          </a:xfrm>
          <a:prstGeom prst="straightConnector1">
            <a:avLst/>
          </a:prstGeom>
          <a:noFill/>
          <a:ln cap="flat" cmpd="sng" w="9525">
            <a:solidFill>
              <a:schemeClr val="dk2"/>
            </a:solidFill>
            <a:prstDash val="solid"/>
            <a:round/>
            <a:headEnd len="sm" w="sm" type="none"/>
            <a:tailEnd len="med" w="med" type="triangle"/>
          </a:ln>
        </p:spPr>
      </p:cxnSp>
      <p:cxnSp>
        <p:nvCxnSpPr>
          <p:cNvPr id="558" name="Google Shape;558;p73"/>
          <p:cNvCxnSpPr/>
          <p:nvPr/>
        </p:nvCxnSpPr>
        <p:spPr>
          <a:xfrm>
            <a:off x="3169450" y="3070725"/>
            <a:ext cx="1897200" cy="537300"/>
          </a:xfrm>
          <a:prstGeom prst="straightConnector1">
            <a:avLst/>
          </a:prstGeom>
          <a:noFill/>
          <a:ln cap="flat" cmpd="sng" w="9525">
            <a:solidFill>
              <a:schemeClr val="dk2"/>
            </a:solidFill>
            <a:prstDash val="solid"/>
            <a:round/>
            <a:headEnd len="sm" w="sm" type="none"/>
            <a:tailEnd len="med" w="med" type="triangle"/>
          </a:ln>
        </p:spPr>
      </p:cxnSp>
      <p:sp>
        <p:nvSpPr>
          <p:cNvPr id="559" name="Google Shape;559;p73"/>
          <p:cNvSpPr txBox="1"/>
          <p:nvPr/>
        </p:nvSpPr>
        <p:spPr>
          <a:xfrm>
            <a:off x="5045650" y="3542325"/>
            <a:ext cx="31473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Transpuesta del campo gradiente retornado por la macro</a:t>
            </a:r>
            <a:endParaRPr b="0" i="0" sz="1400" u="none" cap="none" strike="noStrike">
              <a:solidFill>
                <a:srgbClr val="000000"/>
              </a:solidFill>
              <a:latin typeface="Arial"/>
              <a:ea typeface="Arial"/>
              <a:cs typeface="Arial"/>
              <a:sym typeface="Arial"/>
            </a:endParaRPr>
          </a:p>
        </p:txBody>
      </p:sp>
      <p:cxnSp>
        <p:nvCxnSpPr>
          <p:cNvPr id="560" name="Google Shape;560;p73"/>
          <p:cNvCxnSpPr/>
          <p:nvPr/>
        </p:nvCxnSpPr>
        <p:spPr>
          <a:xfrm flipH="1" rot="10800000">
            <a:off x="3739725" y="1831375"/>
            <a:ext cx="1217400" cy="702000"/>
          </a:xfrm>
          <a:prstGeom prst="straightConnector1">
            <a:avLst/>
          </a:prstGeom>
          <a:noFill/>
          <a:ln cap="flat" cmpd="sng" w="9525">
            <a:solidFill>
              <a:schemeClr val="dk2"/>
            </a:solidFill>
            <a:prstDash val="solid"/>
            <a:round/>
            <a:headEnd len="sm" w="sm" type="none"/>
            <a:tailEnd len="med" w="med" type="triangle"/>
          </a:ln>
        </p:spPr>
      </p:cxnSp>
      <p:sp>
        <p:nvSpPr>
          <p:cNvPr id="561" name="Google Shape;561;p73"/>
          <p:cNvSpPr txBox="1"/>
          <p:nvPr/>
        </p:nvSpPr>
        <p:spPr>
          <a:xfrm>
            <a:off x="5022875" y="1568275"/>
            <a:ext cx="3882300" cy="7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Esta definición de macro como función maneja el retorno de manera automática</a:t>
            </a:r>
            <a:endParaRPr b="0" i="0" sz="1400" u="none" cap="none" strike="noStrike">
              <a:solidFill>
                <a:srgbClr val="000000"/>
              </a:solidFill>
              <a:latin typeface="Arial"/>
              <a:ea typeface="Arial"/>
              <a:cs typeface="Arial"/>
              <a:sym typeface="Arial"/>
            </a:endParaRPr>
          </a:p>
        </p:txBody>
      </p:sp>
      <p:pic>
        <p:nvPicPr>
          <p:cNvPr id="562" name="Google Shape;562;p73"/>
          <p:cNvPicPr preferRelativeResize="0"/>
          <p:nvPr/>
        </p:nvPicPr>
        <p:blipFill rotWithShape="1">
          <a:blip r:embed="rId4">
            <a:alphaModFix/>
          </a:blip>
          <a:srcRect b="0" l="2304" r="0" t="0"/>
          <a:stretch/>
        </p:blipFill>
        <p:spPr>
          <a:xfrm>
            <a:off x="642068" y="2468775"/>
            <a:ext cx="2733950" cy="205950"/>
          </a:xfrm>
          <a:prstGeom prst="rect">
            <a:avLst/>
          </a:prstGeom>
          <a:noFill/>
          <a:ln>
            <a:noFill/>
          </a:ln>
        </p:spPr>
      </p:pic>
      <p:sp>
        <p:nvSpPr>
          <p:cNvPr id="563" name="Google Shape;563;p73"/>
          <p:cNvSpPr txBox="1"/>
          <p:nvPr/>
        </p:nvSpPr>
        <p:spPr>
          <a:xfrm>
            <a:off x="4384325" y="4259800"/>
            <a:ext cx="4652400" cy="78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s-419" sz="1100" u="sng" cap="none" strike="noStrike">
                <a:solidFill>
                  <a:srgbClr val="000000"/>
                </a:solidFill>
                <a:latin typeface="Arial"/>
                <a:ea typeface="Arial"/>
                <a:cs typeface="Arial"/>
                <a:sym typeface="Arial"/>
              </a:rPr>
              <a:t>Nota</a:t>
            </a:r>
            <a:r>
              <a:rPr b="0" i="0" lang="es-419" sz="1100" u="none" cap="none" strike="noStrike">
                <a:solidFill>
                  <a:srgbClr val="000000"/>
                </a:solidFill>
                <a:latin typeface="Arial"/>
                <a:ea typeface="Arial"/>
                <a:cs typeface="Arial"/>
                <a:sym typeface="Arial"/>
              </a:rPr>
              <a:t>: Para sistemas de EDPs con acoplamientos fuertes, no linealidad, etc., se recomienda emplear métodos matemáticos para abordar el problema de otra forma (como el método de Newton-Raphson, métodos de fraccionamiento, entre otros).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7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Sistemas de EDPs y campos vectoriales</a:t>
            </a:r>
            <a:endParaRPr b="0" i="0" sz="3000" u="none" cap="none" strike="noStrike">
              <a:solidFill>
                <a:schemeClr val="dk1"/>
              </a:solidFill>
              <a:latin typeface="Roboto"/>
              <a:ea typeface="Roboto"/>
              <a:cs typeface="Roboto"/>
              <a:sym typeface="Roboto"/>
            </a:endParaRPr>
          </a:p>
        </p:txBody>
      </p:sp>
      <p:pic>
        <p:nvPicPr>
          <p:cNvPr id="569" name="Google Shape;569;p74"/>
          <p:cNvPicPr preferRelativeResize="0"/>
          <p:nvPr/>
        </p:nvPicPr>
        <p:blipFill rotWithShape="1">
          <a:blip r:embed="rId3">
            <a:alphaModFix/>
          </a:blip>
          <a:srcRect b="0" l="0" r="51790" t="94293"/>
          <a:stretch/>
        </p:blipFill>
        <p:spPr>
          <a:xfrm>
            <a:off x="5433850" y="2818500"/>
            <a:ext cx="2232050" cy="255075"/>
          </a:xfrm>
          <a:prstGeom prst="rect">
            <a:avLst/>
          </a:prstGeom>
          <a:noFill/>
          <a:ln>
            <a:noFill/>
          </a:ln>
        </p:spPr>
      </p:pic>
      <p:pic>
        <p:nvPicPr>
          <p:cNvPr id="570" name="Google Shape;570;p74"/>
          <p:cNvPicPr preferRelativeResize="0"/>
          <p:nvPr/>
        </p:nvPicPr>
        <p:blipFill rotWithShape="1">
          <a:blip r:embed="rId4">
            <a:alphaModFix/>
          </a:blip>
          <a:srcRect b="0" l="0" r="0" t="0"/>
          <a:stretch/>
        </p:blipFill>
        <p:spPr>
          <a:xfrm>
            <a:off x="457050" y="1017800"/>
            <a:ext cx="4463125" cy="4125700"/>
          </a:xfrm>
          <a:prstGeom prst="rect">
            <a:avLst/>
          </a:prstGeom>
          <a:noFill/>
          <a:ln>
            <a:noFill/>
          </a:ln>
        </p:spPr>
      </p:pic>
      <p:sp>
        <p:nvSpPr>
          <p:cNvPr id="571" name="Google Shape;571;p74"/>
          <p:cNvSpPr txBox="1"/>
          <p:nvPr/>
        </p:nvSpPr>
        <p:spPr>
          <a:xfrm>
            <a:off x="5242200" y="1919225"/>
            <a:ext cx="3345000" cy="70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Gráfica del campo vectorial </a:t>
            </a:r>
            <a:r>
              <a:rPr b="1" i="0" lang="es-419" sz="1400" u="none" cap="none" strike="noStrike">
                <a:solidFill>
                  <a:srgbClr val="000000"/>
                </a:solidFill>
                <a:latin typeface="Arial"/>
                <a:ea typeface="Arial"/>
                <a:cs typeface="Arial"/>
                <a:sym typeface="Arial"/>
              </a:rPr>
              <a:t>W</a:t>
            </a:r>
            <a:r>
              <a:rPr b="0" i="0" lang="es-419" sz="1400" u="none" cap="none" strike="noStrike">
                <a:solidFill>
                  <a:srgbClr val="000000"/>
                </a:solidFill>
                <a:latin typeface="Arial"/>
                <a:ea typeface="Arial"/>
                <a:cs typeface="Arial"/>
                <a:sym typeface="Arial"/>
              </a:rPr>
              <a:t> = [u,v]</a:t>
            </a:r>
            <a:r>
              <a:rPr b="0" baseline="30000" i="0" lang="es-419" sz="1400" u="none" cap="none" strike="noStrike">
                <a:solidFill>
                  <a:srgbClr val="000000"/>
                </a:solidFill>
                <a:latin typeface="Arial"/>
                <a:ea typeface="Arial"/>
                <a:cs typeface="Arial"/>
                <a:sym typeface="Arial"/>
              </a:rPr>
              <a:t>T</a:t>
            </a:r>
            <a:endParaRPr b="0" baseline="3000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75"/>
          <p:cNvSpPr txBox="1"/>
          <p:nvPr>
            <p:ph idx="1" type="body"/>
          </p:nvPr>
        </p:nvSpPr>
        <p:spPr>
          <a:xfrm>
            <a:off x="311700" y="1164183"/>
            <a:ext cx="8520600" cy="3935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Otra ventaja de FreeFem++ es que da libertad de manejo de vectores y matrices para abordar problemas de otras formas (como puede ser mediante matrices de eigenvectores, o formas variacionales más complejas que requieran manejar de forma iterativa las matrices).</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La matriz </a:t>
            </a:r>
            <a:r>
              <a:rPr b="1" i="0" lang="es-419" sz="1400" u="none" cap="none" strike="noStrike">
                <a:solidFill>
                  <a:srgbClr val="000000"/>
                </a:solidFill>
                <a:latin typeface="Roboto"/>
                <a:ea typeface="Roboto"/>
                <a:cs typeface="Roboto"/>
                <a:sym typeface="Roboto"/>
              </a:rPr>
              <a:t>M</a:t>
            </a:r>
            <a:r>
              <a:rPr b="0" i="0" lang="es-419" sz="1400" u="none" cap="none" strike="noStrike">
                <a:solidFill>
                  <a:srgbClr val="000000"/>
                </a:solidFill>
                <a:latin typeface="Roboto"/>
                <a:ea typeface="Roboto"/>
                <a:cs typeface="Roboto"/>
                <a:sym typeface="Roboto"/>
              </a:rPr>
              <a:t> de la forma variacional de un problema se obtiene mediante:</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1600"/>
              </a:spcBef>
              <a:spcAft>
                <a:spcPts val="0"/>
              </a:spcAft>
              <a:buClr>
                <a:schemeClr val="dk2"/>
              </a:buClr>
              <a:buSzPts val="1400"/>
              <a:buFont typeface="Roboto"/>
              <a:buNone/>
            </a:pPr>
            <a:r>
              <a:rPr b="1" i="1" lang="es-419" sz="1400" u="none" cap="none" strike="noStrike">
                <a:solidFill>
                  <a:srgbClr val="000000"/>
                </a:solidFill>
                <a:latin typeface="Roboto"/>
                <a:ea typeface="Roboto"/>
                <a:cs typeface="Roboto"/>
                <a:sym typeface="Roboto"/>
              </a:rPr>
              <a:t>varf</a:t>
            </a:r>
            <a:r>
              <a:rPr b="0" i="1" lang="es-419" sz="1400" u="none" cap="none" strike="noStrike">
                <a:solidFill>
                  <a:srgbClr val="000000"/>
                </a:solidFill>
                <a:latin typeface="Roboto"/>
                <a:ea typeface="Roboto"/>
                <a:cs typeface="Roboto"/>
                <a:sym typeface="Roboto"/>
              </a:rPr>
              <a:t> forma(u,v) = int2d(Dominio)(&lt;... interior de la integral&gt;);</a:t>
            </a:r>
            <a:endParaRPr b="0" i="1"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1" lang="es-419" sz="1400" u="none" cap="none" strike="noStrike">
                <a:solidFill>
                  <a:srgbClr val="000000"/>
                </a:solidFill>
                <a:latin typeface="Roboto"/>
                <a:ea typeface="Roboto"/>
                <a:cs typeface="Roboto"/>
                <a:sym typeface="Roboto"/>
              </a:rPr>
              <a:t>matrix</a:t>
            </a:r>
            <a:r>
              <a:rPr b="0" i="1" lang="es-419" sz="1400" u="none" cap="none" strike="noStrike">
                <a:solidFill>
                  <a:srgbClr val="000000"/>
                </a:solidFill>
                <a:latin typeface="Roboto"/>
                <a:ea typeface="Roboto"/>
                <a:cs typeface="Roboto"/>
                <a:sym typeface="Roboto"/>
              </a:rPr>
              <a:t> M = forma(Vh,Vh);</a:t>
            </a:r>
            <a:endParaRPr b="0" i="1"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Para la función incógnita </a:t>
            </a:r>
            <a:r>
              <a:rPr b="1" i="0" lang="es-419" sz="1400" u="none" cap="none" strike="noStrike">
                <a:solidFill>
                  <a:srgbClr val="000000"/>
                </a:solidFill>
                <a:latin typeface="Roboto"/>
                <a:ea typeface="Roboto"/>
                <a:cs typeface="Roboto"/>
                <a:sym typeface="Roboto"/>
              </a:rPr>
              <a:t>u</a:t>
            </a:r>
            <a:r>
              <a:rPr b="0" i="0" lang="es-419" sz="1400" u="none" cap="none" strike="noStrike">
                <a:solidFill>
                  <a:srgbClr val="000000"/>
                </a:solidFill>
                <a:latin typeface="Roboto"/>
                <a:ea typeface="Roboto"/>
                <a:cs typeface="Roboto"/>
                <a:sym typeface="Roboto"/>
              </a:rPr>
              <a:t>, la función de forma </a:t>
            </a:r>
            <a:r>
              <a:rPr b="1" i="0" lang="es-419" sz="1400" u="none" cap="none" strike="noStrike">
                <a:solidFill>
                  <a:srgbClr val="000000"/>
                </a:solidFill>
                <a:latin typeface="Roboto"/>
                <a:ea typeface="Roboto"/>
                <a:cs typeface="Roboto"/>
                <a:sym typeface="Roboto"/>
              </a:rPr>
              <a:t>v</a:t>
            </a:r>
            <a:r>
              <a:rPr b="0" i="0" lang="es-419" sz="1400" u="none" cap="none" strike="noStrike">
                <a:solidFill>
                  <a:srgbClr val="000000"/>
                </a:solidFill>
                <a:latin typeface="Roboto"/>
                <a:ea typeface="Roboto"/>
                <a:cs typeface="Roboto"/>
                <a:sym typeface="Roboto"/>
              </a:rPr>
              <a:t>, y el espacio de los elementos finitos </a:t>
            </a:r>
            <a:r>
              <a:rPr b="1" i="0" lang="es-419" sz="1400" u="none" cap="none" strike="noStrike">
                <a:solidFill>
                  <a:srgbClr val="000000"/>
                </a:solidFill>
                <a:latin typeface="Roboto"/>
                <a:ea typeface="Roboto"/>
                <a:cs typeface="Roboto"/>
                <a:sym typeface="Roboto"/>
              </a:rPr>
              <a:t>Vh</a:t>
            </a:r>
            <a:r>
              <a:rPr b="0" i="0" lang="es-419" sz="1400" u="none" cap="none" strike="noStrike">
                <a:solidFill>
                  <a:srgbClr val="000000"/>
                </a:solidFill>
                <a:latin typeface="Roboto"/>
                <a:ea typeface="Roboto"/>
                <a:cs typeface="Roboto"/>
                <a:sym typeface="Roboto"/>
              </a:rPr>
              <a:t>. Con la palabra reservada </a:t>
            </a:r>
            <a:r>
              <a:rPr b="1" i="0" lang="es-419" sz="1400" u="none" cap="none" strike="noStrike">
                <a:solidFill>
                  <a:srgbClr val="000000"/>
                </a:solidFill>
                <a:latin typeface="Roboto"/>
                <a:ea typeface="Roboto"/>
                <a:cs typeface="Roboto"/>
                <a:sym typeface="Roboto"/>
              </a:rPr>
              <a:t>varf </a:t>
            </a:r>
            <a:r>
              <a:rPr b="0" i="0" lang="es-419" sz="1400" u="none" cap="none" strike="noStrike">
                <a:solidFill>
                  <a:srgbClr val="000000"/>
                </a:solidFill>
                <a:latin typeface="Roboto"/>
                <a:ea typeface="Roboto"/>
                <a:cs typeface="Roboto"/>
                <a:sym typeface="Roboto"/>
              </a:rPr>
              <a:t>se guarda la definición de la(s) integral(es).</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Para resolver un sistema matricial se emplea por defecto GMRES (Método del Residuo Mínimo Generalizado), sin embargo éste solucionador se puede cambiar por otro empleando la función </a:t>
            </a:r>
            <a:r>
              <a:rPr b="1" i="0" lang="es-419" sz="1400" u="none" cap="none" strike="noStrike">
                <a:solidFill>
                  <a:srgbClr val="000000"/>
                </a:solidFill>
                <a:latin typeface="Roboto"/>
                <a:ea typeface="Roboto"/>
                <a:cs typeface="Roboto"/>
                <a:sym typeface="Roboto"/>
              </a:rPr>
              <a:t>set</a:t>
            </a:r>
            <a:r>
              <a:rPr b="0" i="0" lang="es-419"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0" i="1" lang="es-419" sz="1400" u="none" cap="none" strike="noStrike">
                <a:solidFill>
                  <a:srgbClr val="000000"/>
                </a:solidFill>
                <a:latin typeface="Roboto"/>
                <a:ea typeface="Roboto"/>
                <a:cs typeface="Roboto"/>
                <a:sym typeface="Roboto"/>
              </a:rPr>
              <a:t>set(M,solver=LU);</a:t>
            </a:r>
            <a:endParaRPr b="0" i="1" sz="1400" u="none" cap="none" strike="noStrike">
              <a:solidFill>
                <a:srgbClr val="000000"/>
              </a:solidFill>
              <a:latin typeface="Roboto"/>
              <a:ea typeface="Roboto"/>
              <a:cs typeface="Roboto"/>
              <a:sym typeface="Roboto"/>
            </a:endParaRPr>
          </a:p>
        </p:txBody>
      </p:sp>
      <p:sp>
        <p:nvSpPr>
          <p:cNvPr id="577" name="Google Shape;577;p7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Manejo matricial de un problema</a:t>
            </a:r>
            <a:endParaRPr b="0" i="0" sz="3000" u="none" cap="none" strike="noStrike">
              <a:solidFill>
                <a:schemeClr val="dk1"/>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7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Matrices, vectores y mapas</a:t>
            </a:r>
            <a:endParaRPr b="0" i="0" sz="3000" u="none" cap="none" strike="noStrike">
              <a:solidFill>
                <a:schemeClr val="dk1"/>
              </a:solidFill>
              <a:latin typeface="Roboto"/>
              <a:ea typeface="Roboto"/>
              <a:cs typeface="Roboto"/>
              <a:sym typeface="Roboto"/>
            </a:endParaRPr>
          </a:p>
        </p:txBody>
      </p:sp>
      <p:pic>
        <p:nvPicPr>
          <p:cNvPr id="583" name="Google Shape;583;p76"/>
          <p:cNvPicPr preferRelativeResize="0"/>
          <p:nvPr/>
        </p:nvPicPr>
        <p:blipFill rotWithShape="1">
          <a:blip r:embed="rId3">
            <a:alphaModFix/>
          </a:blip>
          <a:srcRect b="0" l="0" r="0" t="0"/>
          <a:stretch/>
        </p:blipFill>
        <p:spPr>
          <a:xfrm>
            <a:off x="2186113" y="1325875"/>
            <a:ext cx="4771775" cy="35166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7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Operaciones de álgebra lineal</a:t>
            </a:r>
            <a:endParaRPr b="0" i="0" sz="3000" u="none" cap="none" strike="noStrike">
              <a:solidFill>
                <a:schemeClr val="dk1"/>
              </a:solidFill>
              <a:latin typeface="Roboto"/>
              <a:ea typeface="Roboto"/>
              <a:cs typeface="Roboto"/>
              <a:sym typeface="Roboto"/>
            </a:endParaRPr>
          </a:p>
        </p:txBody>
      </p:sp>
      <p:sp>
        <p:nvSpPr>
          <p:cNvPr id="589" name="Google Shape;589;p77"/>
          <p:cNvSpPr txBox="1"/>
          <p:nvPr>
            <p:ph idx="1" type="body"/>
          </p:nvPr>
        </p:nvSpPr>
        <p:spPr>
          <a:xfrm>
            <a:off x="199800" y="1208041"/>
            <a:ext cx="8744400" cy="391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FreeFem++ implementa varias operaciones del álgebra lineal:</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a:t>
            </a:r>
            <a:r>
              <a:rPr b="0" i="0" lang="es-419" sz="1400" u="none" cap="none" strike="noStrike">
                <a:solidFill>
                  <a:srgbClr val="000000"/>
                </a:solidFill>
                <a:latin typeface="Roboto"/>
                <a:ea typeface="Roboto"/>
                <a:cs typeface="Roboto"/>
                <a:sym typeface="Roboto"/>
              </a:rPr>
              <a:t> calcula la transpuesta del arreglo o matriz real A, o la transpuesta conjugada de una matriz compleja A</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A*B</a:t>
            </a:r>
            <a:r>
              <a:rPr b="0" i="0" lang="es-419" sz="1400" u="none" cap="none" strike="noStrike">
                <a:solidFill>
                  <a:srgbClr val="000000"/>
                </a:solidFill>
                <a:latin typeface="Roboto"/>
                <a:ea typeface="Roboto"/>
                <a:cs typeface="Roboto"/>
                <a:sym typeface="Roboto"/>
              </a:rPr>
              <a:t> calcula el producto matricial entre A y B</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A.*B</a:t>
            </a:r>
            <a:r>
              <a:rPr b="0" i="0" lang="es-419" sz="1400" u="none" cap="none" strike="noStrike">
                <a:solidFill>
                  <a:srgbClr val="000000"/>
                </a:solidFill>
                <a:latin typeface="Roboto"/>
                <a:ea typeface="Roboto"/>
                <a:cs typeface="Roboto"/>
                <a:sym typeface="Roboto"/>
              </a:rPr>
              <a:t> calcula el producto de Hadamard (término a término) entre A y B</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A./B</a:t>
            </a:r>
            <a:r>
              <a:rPr b="0" i="0" lang="es-419" sz="1400" u="none" cap="none" strike="noStrike">
                <a:solidFill>
                  <a:srgbClr val="000000"/>
                </a:solidFill>
                <a:latin typeface="Roboto"/>
                <a:ea typeface="Roboto"/>
                <a:cs typeface="Roboto"/>
                <a:sym typeface="Roboto"/>
              </a:rPr>
              <a:t> calcula la división término a término (Hadamard) de cada elemento de A con su correspondiente de B</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A^-1</a:t>
            </a:r>
            <a:r>
              <a:rPr b="0" i="0" lang="es-419" sz="1400" u="none" cap="none" strike="noStrike">
                <a:solidFill>
                  <a:srgbClr val="000000"/>
                </a:solidFill>
                <a:latin typeface="Roboto"/>
                <a:ea typeface="Roboto"/>
                <a:cs typeface="Roboto"/>
                <a:sym typeface="Roboto"/>
              </a:rPr>
              <a:t> calcula la inversa de A, o bien resuelve un sistema matricial por el método escogido (por ejemplo si se implementa algo como </a:t>
            </a:r>
            <a:r>
              <a:rPr b="0" i="1" lang="es-419" sz="1400" u="none" cap="none" strike="noStrike">
                <a:solidFill>
                  <a:srgbClr val="000000"/>
                </a:solidFill>
                <a:latin typeface="Roboto"/>
                <a:ea typeface="Roboto"/>
                <a:cs typeface="Roboto"/>
                <a:sym typeface="Roboto"/>
              </a:rPr>
              <a:t>u = A^-1*b</a:t>
            </a:r>
            <a:r>
              <a:rPr b="0" i="0" lang="es-419"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A’*B</a:t>
            </a:r>
            <a:r>
              <a:rPr b="0" i="0" lang="es-419" sz="1400" u="none" cap="none" strike="noStrike">
                <a:solidFill>
                  <a:srgbClr val="000000"/>
                </a:solidFill>
                <a:latin typeface="Roboto"/>
                <a:ea typeface="Roboto"/>
                <a:cs typeface="Roboto"/>
                <a:sym typeface="Roboto"/>
              </a:rPr>
              <a:t> si se trata de dos vectores, producto punto; si se trata de dos matrices, producto matricial entre transpuesta respectiva de A por B (para multiplicar por una función </a:t>
            </a:r>
            <a:r>
              <a:rPr b="1" i="0" lang="es-419" sz="1400" u="none" cap="none" strike="noStrike">
                <a:solidFill>
                  <a:srgbClr val="000000"/>
                </a:solidFill>
                <a:latin typeface="Roboto"/>
                <a:ea typeface="Roboto"/>
                <a:cs typeface="Roboto"/>
                <a:sym typeface="Roboto"/>
              </a:rPr>
              <a:t>u</a:t>
            </a:r>
            <a:r>
              <a:rPr b="0" i="0" lang="es-419" sz="1400" u="none" cap="none" strike="noStrike">
                <a:solidFill>
                  <a:srgbClr val="000000"/>
                </a:solidFill>
                <a:latin typeface="Roboto"/>
                <a:ea typeface="Roboto"/>
                <a:cs typeface="Roboto"/>
                <a:sym typeface="Roboto"/>
              </a:rPr>
              <a:t> del </a:t>
            </a:r>
            <a:r>
              <a:rPr b="1" i="0" lang="es-419" sz="1400" u="none" cap="none" strike="noStrike">
                <a:solidFill>
                  <a:srgbClr val="000000"/>
                </a:solidFill>
                <a:latin typeface="Roboto"/>
                <a:ea typeface="Roboto"/>
                <a:cs typeface="Roboto"/>
                <a:sym typeface="Roboto"/>
              </a:rPr>
              <a:t>fespace</a:t>
            </a:r>
            <a:r>
              <a:rPr b="0" i="0" lang="es-419" sz="1400" u="none" cap="none" strike="noStrike">
                <a:solidFill>
                  <a:srgbClr val="000000"/>
                </a:solidFill>
                <a:latin typeface="Roboto"/>
                <a:ea typeface="Roboto"/>
                <a:cs typeface="Roboto"/>
                <a:sym typeface="Roboto"/>
              </a:rPr>
              <a:t>, se hace: </a:t>
            </a:r>
            <a:r>
              <a:rPr b="1" i="1" lang="es-419" sz="1400" u="none" cap="none" strike="noStrike">
                <a:solidFill>
                  <a:srgbClr val="000000"/>
                </a:solidFill>
                <a:latin typeface="Roboto"/>
                <a:ea typeface="Roboto"/>
                <a:cs typeface="Roboto"/>
                <a:sym typeface="Roboto"/>
              </a:rPr>
              <a:t>A’*u[ ]</a:t>
            </a:r>
            <a:r>
              <a:rPr b="0" i="0" lang="es-419"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A*B’</a:t>
            </a:r>
            <a:r>
              <a:rPr b="0" i="0" lang="es-419" sz="1400" u="none" cap="none" strike="noStrike">
                <a:solidFill>
                  <a:srgbClr val="000000"/>
                </a:solidFill>
                <a:latin typeface="Roboto"/>
                <a:ea typeface="Roboto"/>
                <a:cs typeface="Roboto"/>
                <a:sym typeface="Roboto"/>
              </a:rPr>
              <a:t> calcula el producto tensorial (o producto externo) entre A y B (cada elemento de A por la totalidad de B; así, por ejemplo, entre dos vectores se retorna una matriz)</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A.diag</a:t>
            </a:r>
            <a:r>
              <a:rPr b="0" i="0" lang="es-419" sz="1400" u="none" cap="none" strike="noStrike">
                <a:solidFill>
                  <a:srgbClr val="000000"/>
                </a:solidFill>
                <a:latin typeface="Roboto"/>
                <a:ea typeface="Roboto"/>
                <a:cs typeface="Roboto"/>
                <a:sym typeface="Roboto"/>
              </a:rPr>
              <a:t> retorna la diagonal de la matriz A (como un vector)</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t/>
            </a:r>
            <a:endParaRPr b="0" i="0" sz="1400" u="none" cap="none" strike="noStrike">
              <a:solidFill>
                <a:srgbClr val="000000"/>
              </a:solidFill>
              <a:latin typeface="Roboto"/>
              <a:ea typeface="Roboto"/>
              <a:cs typeface="Roboto"/>
              <a:sym typeface="Roboto"/>
            </a:endParaRPr>
          </a:p>
          <a:p>
            <a:pPr indent="0" lvl="0" marL="0" marR="0" rtl="0" algn="just">
              <a:lnSpc>
                <a:spcPct val="115000"/>
              </a:lnSpc>
              <a:spcBef>
                <a:spcPts val="0"/>
              </a:spcBef>
              <a:spcAft>
                <a:spcPts val="0"/>
              </a:spcAft>
              <a:buClr>
                <a:schemeClr val="dk2"/>
              </a:buClr>
              <a:buSzPts val="1400"/>
              <a:buFont typeface="Roboto"/>
              <a:buNone/>
            </a:pPr>
            <a:r>
              <a:rPr b="0" i="0" lang="es-419" sz="1400" u="none" cap="none" strike="noStrike">
                <a:solidFill>
                  <a:srgbClr val="000000"/>
                </a:solidFill>
                <a:latin typeface="Roboto"/>
                <a:ea typeface="Roboto"/>
                <a:cs typeface="Roboto"/>
                <a:sym typeface="Roboto"/>
              </a:rPr>
              <a:t>El cálculo de Eigenvalores se puede realizar mediante la función </a:t>
            </a:r>
            <a:r>
              <a:rPr b="1" i="0" lang="es-419" sz="1400" u="none" cap="none" strike="noStrike">
                <a:solidFill>
                  <a:srgbClr val="000000"/>
                </a:solidFill>
                <a:latin typeface="Roboto"/>
                <a:ea typeface="Roboto"/>
                <a:cs typeface="Roboto"/>
                <a:sym typeface="Roboto"/>
              </a:rPr>
              <a:t>EigenValue</a:t>
            </a:r>
            <a:r>
              <a:rPr b="0" i="0" lang="es-419" sz="1400" u="none" cap="none" strike="noStrike">
                <a:solidFill>
                  <a:srgbClr val="000000"/>
                </a:solidFill>
                <a:latin typeface="Roboto"/>
                <a:ea typeface="Roboto"/>
                <a:cs typeface="Roboto"/>
                <a:sym typeface="Roboto"/>
              </a:rPr>
              <a:t> (revisar documentación oficial)</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Más características de FreeFem++</a:t>
            </a:r>
            <a:endParaRPr b="0" i="0" sz="3000" u="none" cap="none" strike="noStrike">
              <a:solidFill>
                <a:schemeClr val="dk1"/>
              </a:solidFill>
              <a:latin typeface="Roboto"/>
              <a:ea typeface="Roboto"/>
              <a:cs typeface="Roboto"/>
              <a:sym typeface="Roboto"/>
            </a:endParaRPr>
          </a:p>
        </p:txBody>
      </p:sp>
      <p:sp>
        <p:nvSpPr>
          <p:cNvPr id="595" name="Google Shape;595;p78"/>
          <p:cNvSpPr txBox="1"/>
          <p:nvPr>
            <p:ph idx="1" type="body"/>
          </p:nvPr>
        </p:nvSpPr>
        <p:spPr>
          <a:xfrm>
            <a:off x="311700" y="1229975"/>
            <a:ext cx="4053300" cy="3339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Estimación de error basado en una solución exacta</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Generación de malla a partir de imagen por umbralización</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Implementación de tipos de elementos finitos personalizados</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Implementación de problemas no lineales </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Trabajo con diferentes formatos de malla (En 2D: *.am_fmt, Formato Marrocco; *.Th, Formato BAMG; *.nopo, Formato modulef; y *.msh, Formato FreeFem. En 3D: *.msh y *.mesh, generados de GMSH o FreeFem++)</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Puede trabajar con números complejos</a:t>
            </a:r>
            <a:endParaRPr b="0" i="0" sz="1400" u="none" cap="none" strike="noStrike">
              <a:solidFill>
                <a:srgbClr val="000000"/>
              </a:solidFill>
              <a:latin typeface="Roboto"/>
              <a:ea typeface="Roboto"/>
              <a:cs typeface="Roboto"/>
              <a:sym typeface="Roboto"/>
            </a:endParaRPr>
          </a:p>
        </p:txBody>
      </p:sp>
      <p:sp>
        <p:nvSpPr>
          <p:cNvPr id="596" name="Google Shape;596;p78"/>
          <p:cNvSpPr txBox="1"/>
          <p:nvPr/>
        </p:nvSpPr>
        <p:spPr>
          <a:xfrm>
            <a:off x="4485475" y="1240942"/>
            <a:ext cx="4474500" cy="30252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Requiere implementación de métodos matemáticos específicos para lograr actividades más complejas</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Para importar/exportar mallas de otros formatos requiere algo de algoritmia con manejo de flujos entrada/salida</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La documentación que hay actualmente sobre FreeFem++ por lo general se vale de los ejemplos, está muy limitada a eso y por tanto hay poco detalle sobre varias funcionalidades y consideraciones que hay que tener</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7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Siguientes pasos</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8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Próximas actividades</a:t>
            </a:r>
            <a:endParaRPr b="0" i="0" sz="3000" u="none" cap="none" strike="noStrike">
              <a:solidFill>
                <a:schemeClr val="dk1"/>
              </a:solidFill>
              <a:latin typeface="Roboto"/>
              <a:ea typeface="Roboto"/>
              <a:cs typeface="Roboto"/>
              <a:sym typeface="Roboto"/>
            </a:endParaRPr>
          </a:p>
        </p:txBody>
      </p:sp>
      <p:sp>
        <p:nvSpPr>
          <p:cNvPr id="607" name="Google Shape;607;p80"/>
          <p:cNvSpPr txBox="1"/>
          <p:nvPr/>
        </p:nvSpPr>
        <p:spPr>
          <a:xfrm>
            <a:off x="778650" y="1316025"/>
            <a:ext cx="7106700" cy="31365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Instalación de librerías para trabajar optimización con computación paralela y distribuida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s-419" sz="1400" u="none" cap="none" strike="noStrike">
                <a:solidFill>
                  <a:srgbClr val="000000"/>
                </a:solidFill>
                <a:latin typeface="Arial"/>
                <a:ea typeface="Arial"/>
                <a:cs typeface="Arial"/>
                <a:sym typeface="Arial"/>
              </a:rPr>
              <a:t>Trabajo más profundo en problemas tridimensionales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81"/>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Referencias</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Instalación básica en Windows</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8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Referencias</a:t>
            </a:r>
            <a:endParaRPr b="0" i="0" sz="3000" u="none" cap="none" strike="noStrike">
              <a:solidFill>
                <a:schemeClr val="dk1"/>
              </a:solidFill>
              <a:latin typeface="Roboto"/>
              <a:ea typeface="Roboto"/>
              <a:cs typeface="Roboto"/>
              <a:sym typeface="Roboto"/>
            </a:endParaRPr>
          </a:p>
        </p:txBody>
      </p:sp>
      <p:sp>
        <p:nvSpPr>
          <p:cNvPr id="618" name="Google Shape;618;p82"/>
          <p:cNvSpPr txBox="1"/>
          <p:nvPr>
            <p:ph idx="4294967295" type="body"/>
          </p:nvPr>
        </p:nvSpPr>
        <p:spPr>
          <a:xfrm>
            <a:off x="230300" y="1074750"/>
            <a:ext cx="8729700" cy="4068900"/>
          </a:xfrm>
          <a:prstGeom prst="rect">
            <a:avLst/>
          </a:prstGeom>
          <a:noFill/>
          <a:ln>
            <a:noFill/>
          </a:ln>
        </p:spPr>
        <p:txBody>
          <a:bodyPr anchorCtr="0" anchor="t" bIns="91425" lIns="91425" spcFirstLastPara="1" rIns="91425" wrap="square" tIns="91425">
            <a:noAutofit/>
          </a:bodyPr>
          <a:lstStyle/>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FreeFem++ website </a:t>
            </a:r>
            <a:r>
              <a:rPr b="0" i="0" lang="es-419" sz="1200" u="sng" cap="none" strike="noStrike">
                <a:solidFill>
                  <a:schemeClr val="hlink"/>
                </a:solidFill>
                <a:latin typeface="Roboto"/>
                <a:ea typeface="Roboto"/>
                <a:cs typeface="Roboto"/>
                <a:sym typeface="Roboto"/>
                <a:hlinkClick r:id="rId3"/>
              </a:rPr>
              <a:t>http://www.freefem.org/</a:t>
            </a:r>
            <a:r>
              <a:rPr b="0" i="0" lang="es-419" sz="1200" u="none" cap="none" strike="noStrike">
                <a:solidFill>
                  <a:schemeClr val="dk2"/>
                </a:solidFill>
                <a:latin typeface="Roboto"/>
                <a:ea typeface="Roboto"/>
                <a:cs typeface="Roboto"/>
                <a:sym typeface="Roboto"/>
              </a:rPr>
              <a:t> </a:t>
            </a:r>
            <a:r>
              <a:rPr b="0" i="0" lang="es-419" sz="1200" u="none" cap="none" strike="noStrike">
                <a:solidFill>
                  <a:srgbClr val="000000"/>
                </a:solidFill>
                <a:latin typeface="Roboto"/>
                <a:ea typeface="Roboto"/>
                <a:cs typeface="Roboto"/>
                <a:sym typeface="Roboto"/>
              </a:rPr>
              <a:t>FreeFem++. F. Hecht.  </a:t>
            </a:r>
            <a:r>
              <a:rPr b="0" i="0" lang="es-419" sz="1200" u="sng" cap="none" strike="noStrike">
                <a:solidFill>
                  <a:schemeClr val="hlink"/>
                </a:solidFill>
                <a:latin typeface="Roboto"/>
                <a:ea typeface="Roboto"/>
                <a:cs typeface="Roboto"/>
                <a:sym typeface="Roboto"/>
                <a:hlinkClick r:id="rId4"/>
              </a:rPr>
              <a:t>http://www.freefem.org/ff++/ftp/freefem++doc.pdf</a:t>
            </a:r>
            <a:r>
              <a:rPr b="0" i="0" lang="es-419" sz="1200" u="none" cap="none" strike="noStrike">
                <a:solidFill>
                  <a:schemeClr val="dk2"/>
                </a:solidFill>
                <a:latin typeface="Roboto"/>
                <a:ea typeface="Roboto"/>
                <a:cs typeface="Roboto"/>
                <a:sym typeface="Roboto"/>
              </a:rPr>
              <a:t> </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F.  Hecht, O.  Pironneau, J. Morice (2010). FreeFem++, a tool to solve PDE’s numerically. Laboratoire Jacques-Louis Lions Université Pierre et Marie Curie Paris, France. </a:t>
            </a:r>
            <a:r>
              <a:rPr b="0" i="0" lang="es-419" sz="1200" u="sng" cap="none" strike="noStrike">
                <a:solidFill>
                  <a:schemeClr val="hlink"/>
                </a:solidFill>
                <a:latin typeface="Roboto"/>
                <a:ea typeface="Roboto"/>
                <a:cs typeface="Roboto"/>
                <a:sym typeface="Roboto"/>
                <a:hlinkClick r:id="rId5"/>
              </a:rPr>
              <a:t>www.ljll.math.upmc.fr/~hecht/ftp/FF-conf/ff++-laga-2010.pdf</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F. Hecht. FreeFem++ wiki</a:t>
            </a:r>
            <a:r>
              <a:rPr b="0" i="0" lang="es-419" sz="1200" u="none" cap="none" strike="noStrike">
                <a:solidFill>
                  <a:schemeClr val="dk2"/>
                </a:solidFill>
                <a:latin typeface="Roboto"/>
                <a:ea typeface="Roboto"/>
                <a:cs typeface="Roboto"/>
                <a:sym typeface="Roboto"/>
              </a:rPr>
              <a:t> </a:t>
            </a:r>
            <a:r>
              <a:rPr b="0" i="0" lang="es-419" sz="1200" u="sng" cap="none" strike="noStrike">
                <a:solidFill>
                  <a:schemeClr val="hlink"/>
                </a:solidFill>
                <a:latin typeface="Roboto"/>
                <a:ea typeface="Roboto"/>
                <a:cs typeface="Roboto"/>
                <a:sym typeface="Roboto"/>
                <a:hlinkClick r:id="rId6"/>
              </a:rPr>
              <a:t>http://www.um.es/freefem/ff++/pmwiki.php</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Parametric Equation. Wikipedia. </a:t>
            </a:r>
            <a:r>
              <a:rPr b="0" i="0" lang="es-419" sz="1200" u="sng" cap="none" strike="noStrike">
                <a:solidFill>
                  <a:schemeClr val="hlink"/>
                </a:solidFill>
                <a:latin typeface="Roboto"/>
                <a:ea typeface="Roboto"/>
                <a:cs typeface="Roboto"/>
                <a:sym typeface="Roboto"/>
                <a:hlinkClick r:id="rId7"/>
              </a:rPr>
              <a:t>https://en.wikipedia.org/wiki/Parametric_equation</a:t>
            </a:r>
            <a:r>
              <a:rPr b="0" i="0" lang="es-419" sz="1200" u="none" cap="none" strike="noStrike">
                <a:solidFill>
                  <a:schemeClr val="dk2"/>
                </a:solidFill>
                <a:latin typeface="Roboto"/>
                <a:ea typeface="Roboto"/>
                <a:cs typeface="Roboto"/>
                <a:sym typeface="Roboto"/>
              </a:rPr>
              <a:t> </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Robert S. Wilson. Analytic Foundations of Geometry. </a:t>
            </a:r>
            <a:r>
              <a:rPr b="0" i="0" lang="es-419" sz="1200" u="none" cap="none" strike="noStrike">
                <a:solidFill>
                  <a:schemeClr val="dk2"/>
                </a:solidFill>
                <a:latin typeface="Roboto"/>
                <a:ea typeface="Roboto"/>
                <a:cs typeface="Roboto"/>
                <a:sym typeface="Roboto"/>
              </a:rPr>
              <a:t>                                                                      </a:t>
            </a:r>
            <a:r>
              <a:rPr b="0" i="0" lang="es-419" sz="1200" u="none" cap="none" strike="noStrike">
                <a:solidFill>
                  <a:srgbClr val="FFFFFF"/>
                </a:solidFill>
                <a:latin typeface="Roboto"/>
                <a:ea typeface="Roboto"/>
                <a:cs typeface="Roboto"/>
                <a:sym typeface="Roboto"/>
              </a:rPr>
              <a:t>.</a:t>
            </a:r>
            <a:r>
              <a:rPr b="0" i="0" lang="es-419" sz="1200" u="none" cap="none" strike="noStrike">
                <a:solidFill>
                  <a:schemeClr val="dk2"/>
                </a:solidFill>
                <a:latin typeface="Roboto"/>
                <a:ea typeface="Roboto"/>
                <a:cs typeface="Roboto"/>
                <a:sym typeface="Roboto"/>
              </a:rPr>
              <a:t>    </a:t>
            </a:r>
            <a:r>
              <a:rPr b="0" i="0" lang="es-419" sz="1200" u="sng" cap="none" strike="noStrike">
                <a:solidFill>
                  <a:schemeClr val="hlink"/>
                </a:solidFill>
                <a:latin typeface="Roboto"/>
                <a:ea typeface="Roboto"/>
                <a:cs typeface="Roboto"/>
                <a:sym typeface="Roboto"/>
                <a:hlinkClick r:id="rId8"/>
              </a:rPr>
              <a:t>https://www.sonoma.edu/users/w/wilsonst/papers/Geometry/parametric/default.html</a:t>
            </a:r>
            <a:r>
              <a:rPr b="0" i="0" lang="es-419" sz="1200" u="none" cap="none" strike="noStrike">
                <a:solidFill>
                  <a:schemeClr val="dk2"/>
                </a:solidFill>
                <a:latin typeface="Roboto"/>
                <a:ea typeface="Roboto"/>
                <a:cs typeface="Roboto"/>
                <a:sym typeface="Roboto"/>
              </a:rPr>
              <a:t> </a:t>
            </a:r>
            <a:endParaRPr b="0" i="0" sz="1200" u="none" cap="none" strike="noStrike">
              <a:solidFill>
                <a:srgbClr val="000000"/>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John Burkardt. FreeFem++ Examples. Department of Scientific Computing at Florida State University (FSU). </a:t>
            </a:r>
            <a:r>
              <a:rPr b="0" i="0" lang="es-419" sz="1200" u="sng" cap="none" strike="noStrike">
                <a:solidFill>
                  <a:schemeClr val="hlink"/>
                </a:solidFill>
                <a:latin typeface="Roboto"/>
                <a:ea typeface="Roboto"/>
                <a:cs typeface="Roboto"/>
                <a:sym typeface="Roboto"/>
                <a:hlinkClick r:id="rId9"/>
              </a:rPr>
              <a:t>https://people.sc.fsu.edu/~jburkardt/index.html</a:t>
            </a:r>
            <a:r>
              <a:rPr b="0" i="0" lang="es-419" sz="1200" u="none" cap="none" strike="noStrike">
                <a:solidFill>
                  <a:schemeClr val="dk2"/>
                </a:solidFill>
                <a:latin typeface="Roboto"/>
                <a:ea typeface="Roboto"/>
                <a:cs typeface="Roboto"/>
                <a:sym typeface="Roboto"/>
              </a:rPr>
              <a:t>  </a:t>
            </a:r>
            <a:r>
              <a:rPr b="0" i="0" lang="es-419" sz="1200" u="none" cap="none" strike="noStrike">
                <a:solidFill>
                  <a:srgbClr val="FFFFFF"/>
                </a:solidFill>
                <a:latin typeface="Roboto"/>
                <a:ea typeface="Roboto"/>
                <a:cs typeface="Roboto"/>
                <a:sym typeface="Roboto"/>
              </a:rPr>
              <a:t>.</a:t>
            </a:r>
            <a:r>
              <a:rPr b="0" i="0" lang="es-419" sz="1200" u="none" cap="none" strike="noStrike">
                <a:solidFill>
                  <a:schemeClr val="dk2"/>
                </a:solidFill>
                <a:latin typeface="Roboto"/>
                <a:ea typeface="Roboto"/>
                <a:cs typeface="Roboto"/>
                <a:sym typeface="Roboto"/>
              </a:rPr>
              <a:t>           </a:t>
            </a:r>
            <a:r>
              <a:rPr b="0" i="0" lang="es-419" sz="1200" u="sng" cap="none" strike="noStrike">
                <a:solidFill>
                  <a:schemeClr val="hlink"/>
                </a:solidFill>
                <a:latin typeface="Roboto"/>
                <a:ea typeface="Roboto"/>
                <a:cs typeface="Roboto"/>
                <a:sym typeface="Roboto"/>
                <a:hlinkClick r:id="rId10"/>
              </a:rPr>
              <a:t>https://people.sc.fsu.edu/~jburkardt/freefem++/freefem++.html</a:t>
            </a:r>
            <a:r>
              <a:rPr b="0" i="0" lang="es-419" sz="1200" u="none" cap="none" strike="noStrike">
                <a:solidFill>
                  <a:schemeClr val="dk2"/>
                </a:solidFill>
                <a:latin typeface="Roboto"/>
                <a:ea typeface="Roboto"/>
                <a:cs typeface="Roboto"/>
                <a:sym typeface="Roboto"/>
              </a:rPr>
              <a:t>  </a:t>
            </a:r>
            <a:r>
              <a:rPr b="0" i="0" lang="es-419" sz="1200" u="sng" cap="none" strike="noStrike">
                <a:solidFill>
                  <a:schemeClr val="hlink"/>
                </a:solidFill>
                <a:latin typeface="Roboto"/>
                <a:ea typeface="Roboto"/>
                <a:cs typeface="Roboto"/>
                <a:sym typeface="Roboto"/>
                <a:hlinkClick r:id="rId11"/>
              </a:rPr>
              <a:t>https://people.sc.fsu.edu/~jburkardt/freefem++/mesh_points/mesh_points.edp</a:t>
            </a:r>
            <a:r>
              <a:rPr b="0" i="0" lang="es-419" sz="1200" u="none" cap="none" strike="noStrike">
                <a:solidFill>
                  <a:schemeClr val="dk2"/>
                </a:solidFill>
                <a:latin typeface="Roboto"/>
                <a:ea typeface="Roboto"/>
                <a:cs typeface="Roboto"/>
                <a:sym typeface="Roboto"/>
              </a:rPr>
              <a:t> </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Métodos Matemáticos de Especialidad (Mecánica-Máquinas). Aplicaciones del Método de los Elementos Finitos con Matlab a problemas bidimensionales (Parte I). Javier García de Jalón de la Fuente. 2006. </a:t>
            </a:r>
            <a:r>
              <a:rPr b="0" i="0" lang="es-419" sz="1200" u="sng" cap="none" strike="noStrike">
                <a:solidFill>
                  <a:schemeClr val="hlink"/>
                </a:solidFill>
                <a:latin typeface="Roboto"/>
                <a:ea typeface="Roboto"/>
                <a:cs typeface="Roboto"/>
                <a:sym typeface="Roboto"/>
                <a:hlinkClick r:id="rId12"/>
              </a:rPr>
              <a:t>http://mat21.etsii.upm.es/matesp/docs/ElementosFinitos/ElementosFinitos2D_v2a.pdf</a:t>
            </a:r>
            <a:r>
              <a:rPr b="0" i="0" lang="es-419" sz="1200" u="none" cap="none" strike="noStrike">
                <a:solidFill>
                  <a:schemeClr val="dk2"/>
                </a:solidFill>
                <a:latin typeface="Roboto"/>
                <a:ea typeface="Roboto"/>
                <a:cs typeface="Roboto"/>
                <a:sym typeface="Roboto"/>
              </a:rPr>
              <a:t> </a:t>
            </a:r>
            <a:endParaRPr b="0" i="0" sz="1200" u="none" cap="none" strike="noStrike">
              <a:solidFill>
                <a:schemeClr val="dk2"/>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Florian De Vuyst. Numerical modeling of transport problems using freefem++ software – with examples in biology, CFD, traffic flow and energy transfer. Master. Modélisation numérique des problèmes de transport sur freefem++, ENS CACHAN, 2013, pp.162. </a:t>
            </a:r>
            <a:endParaRPr b="0" i="0" sz="1200" u="none" cap="none" strike="noStrike">
              <a:solidFill>
                <a:srgbClr val="000000"/>
              </a:solidFill>
              <a:latin typeface="Roboto"/>
              <a:ea typeface="Roboto"/>
              <a:cs typeface="Roboto"/>
              <a:sym typeface="Roboto"/>
            </a:endParaRPr>
          </a:p>
          <a:p>
            <a:pPr indent="-304800" lvl="0" marL="457200" marR="0" rtl="0" algn="just">
              <a:lnSpc>
                <a:spcPct val="115000"/>
              </a:lnSpc>
              <a:spcBef>
                <a:spcPts val="0"/>
              </a:spcBef>
              <a:spcAft>
                <a:spcPts val="0"/>
              </a:spcAft>
              <a:buClr>
                <a:srgbClr val="000000"/>
              </a:buClr>
              <a:buSzPts val="1200"/>
              <a:buFont typeface="Roboto"/>
              <a:buChar char="●"/>
            </a:pPr>
            <a:r>
              <a:rPr b="0" i="0" lang="es-419" sz="1200" u="none" cap="none" strike="noStrike">
                <a:solidFill>
                  <a:srgbClr val="000000"/>
                </a:solidFill>
                <a:latin typeface="Roboto"/>
                <a:ea typeface="Roboto"/>
                <a:cs typeface="Roboto"/>
                <a:sym typeface="Roboto"/>
              </a:rPr>
              <a:t>Incropera, F. P., &amp; DeWitt, D. P. (1999). Fundamentos de transferencia de calor. Pearson Educación.</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4200"/>
              <a:buFont typeface="Roboto"/>
              <a:buNone/>
            </a:pPr>
            <a:r>
              <a:rPr b="0" i="0" lang="es-419" sz="4200" u="none" cap="none" strike="noStrike">
                <a:solidFill>
                  <a:schemeClr val="lt1"/>
                </a:solidFill>
                <a:latin typeface="Roboto"/>
                <a:ea typeface="Roboto"/>
                <a:cs typeface="Roboto"/>
                <a:sym typeface="Roboto"/>
              </a:rPr>
              <a:t>Gracias por su atención</a:t>
            </a:r>
            <a:endParaRPr b="0" i="0" sz="4200" u="none" cap="none" strike="noStrike">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Instalación en Windows</a:t>
            </a:r>
            <a:endParaRPr b="0" i="0" sz="3000" u="none" cap="none" strike="noStrike">
              <a:solidFill>
                <a:schemeClr val="dk1"/>
              </a:solidFill>
              <a:latin typeface="Roboto"/>
              <a:ea typeface="Roboto"/>
              <a:cs typeface="Roboto"/>
              <a:sym typeface="Roboto"/>
            </a:endParaRPr>
          </a:p>
        </p:txBody>
      </p:sp>
      <p:sp>
        <p:nvSpPr>
          <p:cNvPr id="129" name="Google Shape;129;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Instalación normal</a:t>
            </a:r>
            <a:endParaRPr b="1"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1600"/>
              </a:spcBef>
              <a:spcAft>
                <a:spcPts val="0"/>
              </a:spcAft>
              <a:buClr>
                <a:schemeClr val="dk2"/>
              </a:buClr>
              <a:buSzPts val="1400"/>
              <a:buFont typeface="Roboto"/>
              <a:buChar char="●"/>
            </a:pPr>
            <a:r>
              <a:rPr b="0" i="0" lang="es-419" sz="1400" u="none" cap="none" strike="noStrike">
                <a:solidFill>
                  <a:srgbClr val="000000"/>
                </a:solidFill>
                <a:latin typeface="Roboto"/>
                <a:ea typeface="Roboto"/>
                <a:cs typeface="Roboto"/>
                <a:sym typeface="Roboto"/>
              </a:rPr>
              <a:t>Descarga del instalador precompilado de la última versión para la arquitectura requerida de la página </a:t>
            </a:r>
            <a:r>
              <a:rPr b="0" i="0" lang="es-419" sz="1400" u="sng" cap="none" strike="noStrike">
                <a:solidFill>
                  <a:schemeClr val="hlink"/>
                </a:solidFill>
                <a:latin typeface="Roboto"/>
                <a:ea typeface="Roboto"/>
                <a:cs typeface="Roboto"/>
                <a:sym typeface="Roboto"/>
                <a:hlinkClick r:id="rId3"/>
              </a:rPr>
              <a:t>http://www.freefem.org/</a:t>
            </a:r>
            <a:r>
              <a:rPr b="0" i="0" lang="es-419" sz="1400" u="none" cap="none" strike="noStrike">
                <a:solidFill>
                  <a:schemeClr val="dk2"/>
                </a:solidFill>
                <a:latin typeface="Roboto"/>
                <a:ea typeface="Roboto"/>
                <a:cs typeface="Roboto"/>
                <a:sym typeface="Roboto"/>
              </a:rPr>
              <a:t> </a:t>
            </a:r>
            <a:endParaRPr b="0" i="0" sz="1400" u="none" cap="none" strike="noStrike">
              <a:solidFill>
                <a:schemeClr val="dk2"/>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Seguir instrucciones del instalador</a:t>
            </a:r>
            <a:endParaRPr b="0" i="0" sz="1400" u="none" cap="none" strike="noStrike">
              <a:solidFill>
                <a:srgbClr val="000000"/>
              </a:solidFill>
              <a:latin typeface="Roboto"/>
              <a:ea typeface="Roboto"/>
              <a:cs typeface="Roboto"/>
              <a:sym typeface="Roboto"/>
            </a:endParaRPr>
          </a:p>
          <a:p>
            <a:pPr indent="0" lvl="0" marL="0" marR="0" rtl="0" algn="l">
              <a:lnSpc>
                <a:spcPct val="115000"/>
              </a:lnSpc>
              <a:spcBef>
                <a:spcPts val="1600"/>
              </a:spcBef>
              <a:spcAft>
                <a:spcPts val="0"/>
              </a:spcAft>
              <a:buClr>
                <a:schemeClr val="dk2"/>
              </a:buClr>
              <a:buSzPts val="1400"/>
              <a:buFont typeface="Roboto"/>
              <a:buNone/>
            </a:pPr>
            <a:r>
              <a:rPr b="1" i="0" lang="es-419" sz="1400" u="none" cap="none" strike="noStrike">
                <a:solidFill>
                  <a:srgbClr val="000000"/>
                </a:solidFill>
                <a:latin typeface="Roboto"/>
                <a:ea typeface="Roboto"/>
                <a:cs typeface="Roboto"/>
                <a:sym typeface="Roboto"/>
              </a:rPr>
              <a:t>Instalación avanzada</a:t>
            </a:r>
            <a:endParaRPr b="1"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160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Descargar el paquete de código fuente</a:t>
            </a:r>
            <a:endParaRPr b="0" i="0" sz="1400" u="none" cap="none" strike="noStrike">
              <a:solidFill>
                <a:srgbClr val="000000"/>
              </a:solidFill>
              <a:latin typeface="Roboto"/>
              <a:ea typeface="Roboto"/>
              <a:cs typeface="Roboto"/>
              <a:sym typeface="Roboto"/>
            </a:endParaRPr>
          </a:p>
          <a:p>
            <a:pPr indent="-317500" lvl="0" marL="457200" marR="0" rtl="0" algn="just">
              <a:lnSpc>
                <a:spcPct val="115000"/>
              </a:lnSpc>
              <a:spcBef>
                <a:spcPts val="0"/>
              </a:spcBef>
              <a:spcAft>
                <a:spcPts val="0"/>
              </a:spcAft>
              <a:buClr>
                <a:srgbClr val="000000"/>
              </a:buClr>
              <a:buSzPts val="1400"/>
              <a:buFont typeface="Roboto"/>
              <a:buChar char="●"/>
            </a:pPr>
            <a:r>
              <a:rPr b="0" i="0" lang="es-419" sz="1400" u="none" cap="none" strike="noStrike">
                <a:solidFill>
                  <a:srgbClr val="000000"/>
                </a:solidFill>
                <a:latin typeface="Roboto"/>
                <a:ea typeface="Roboto"/>
                <a:cs typeface="Roboto"/>
                <a:sym typeface="Roboto"/>
              </a:rPr>
              <a:t>Instalar las librerías y dependencias, y compilar mediante MinGW o Cygwin</a:t>
            </a:r>
            <a:endParaRPr b="0" i="0" sz="1400" u="none" cap="none" strike="noStrike">
              <a:solidFill>
                <a:srgbClr val="000000"/>
              </a:solidFill>
              <a:latin typeface="Roboto"/>
              <a:ea typeface="Roboto"/>
              <a:cs typeface="Roboto"/>
              <a:sym typeface="Roboto"/>
            </a:endParaRPr>
          </a:p>
        </p:txBody>
      </p:sp>
      <p:pic>
        <p:nvPicPr>
          <p:cNvPr id="130" name="Google Shape;130;p20"/>
          <p:cNvPicPr preferRelativeResize="0"/>
          <p:nvPr/>
        </p:nvPicPr>
        <p:blipFill rotWithShape="1">
          <a:blip r:embed="rId4">
            <a:alphaModFix/>
          </a:blip>
          <a:srcRect b="0" l="0" r="0" t="0"/>
          <a:stretch/>
        </p:blipFill>
        <p:spPr>
          <a:xfrm>
            <a:off x="4409201" y="1518901"/>
            <a:ext cx="4423100" cy="25412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Roboto"/>
              <a:buNone/>
            </a:pPr>
            <a:r>
              <a:rPr b="0" i="0" lang="es-419" sz="3000" u="none" cap="none" strike="noStrike">
                <a:solidFill>
                  <a:schemeClr val="dk1"/>
                </a:solidFill>
                <a:latin typeface="Roboto"/>
                <a:ea typeface="Roboto"/>
                <a:cs typeface="Roboto"/>
                <a:sym typeface="Roboto"/>
              </a:rPr>
              <a:t>Instalación normal</a:t>
            </a:r>
            <a:endParaRPr b="0" i="0" sz="3000" u="none" cap="none" strike="noStrike">
              <a:solidFill>
                <a:schemeClr val="dk1"/>
              </a:solidFill>
              <a:latin typeface="Roboto"/>
              <a:ea typeface="Roboto"/>
              <a:cs typeface="Roboto"/>
              <a:sym typeface="Roboto"/>
            </a:endParaRPr>
          </a:p>
        </p:txBody>
      </p:sp>
      <p:pic>
        <p:nvPicPr>
          <p:cNvPr id="136" name="Google Shape;136;p21"/>
          <p:cNvPicPr preferRelativeResize="0"/>
          <p:nvPr/>
        </p:nvPicPr>
        <p:blipFill rotWithShape="1">
          <a:blip r:embed="rId3">
            <a:alphaModFix/>
          </a:blip>
          <a:srcRect b="0" l="0" r="0" t="0"/>
          <a:stretch/>
        </p:blipFill>
        <p:spPr>
          <a:xfrm>
            <a:off x="0" y="1458050"/>
            <a:ext cx="2983826" cy="2444951"/>
          </a:xfrm>
          <a:prstGeom prst="rect">
            <a:avLst/>
          </a:prstGeom>
          <a:noFill/>
          <a:ln>
            <a:noFill/>
          </a:ln>
        </p:spPr>
      </p:pic>
      <p:pic>
        <p:nvPicPr>
          <p:cNvPr id="137" name="Google Shape;137;p21"/>
          <p:cNvPicPr preferRelativeResize="0"/>
          <p:nvPr/>
        </p:nvPicPr>
        <p:blipFill rotWithShape="1">
          <a:blip r:embed="rId4">
            <a:alphaModFix/>
          </a:blip>
          <a:srcRect b="0" l="0" r="0" t="0"/>
          <a:stretch/>
        </p:blipFill>
        <p:spPr>
          <a:xfrm>
            <a:off x="2954100" y="1299088"/>
            <a:ext cx="3206575" cy="2627450"/>
          </a:xfrm>
          <a:prstGeom prst="rect">
            <a:avLst/>
          </a:prstGeom>
          <a:noFill/>
          <a:ln>
            <a:noFill/>
          </a:ln>
        </p:spPr>
      </p:pic>
      <p:pic>
        <p:nvPicPr>
          <p:cNvPr id="138" name="Google Shape;138;p21"/>
          <p:cNvPicPr preferRelativeResize="0"/>
          <p:nvPr/>
        </p:nvPicPr>
        <p:blipFill rotWithShape="1">
          <a:blip r:embed="rId5">
            <a:alphaModFix/>
          </a:blip>
          <a:srcRect b="0" l="0" r="0" t="0"/>
          <a:stretch/>
        </p:blipFill>
        <p:spPr>
          <a:xfrm>
            <a:off x="6031375" y="1279750"/>
            <a:ext cx="3153525" cy="258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