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22" autoAdjust="0"/>
    <p:restoredTop sz="94660"/>
  </p:normalViewPr>
  <p:slideViewPr>
    <p:cSldViewPr>
      <p:cViewPr>
        <p:scale>
          <a:sx n="66" d="100"/>
          <a:sy n="66" d="100"/>
        </p:scale>
        <p:origin x="-72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636-1CF9-4CEF-94CE-F82C4F07CFE7}" type="datetimeFigureOut">
              <a:rPr lang="es-CO" smtClean="0"/>
              <a:t>09/03/2018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01E4-0387-48C5-8A41-DF79C5E723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181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636-1CF9-4CEF-94CE-F82C4F07CFE7}" type="datetimeFigureOut">
              <a:rPr lang="es-CO" smtClean="0"/>
              <a:t>09/03/2018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01E4-0387-48C5-8A41-DF79C5E723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00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636-1CF9-4CEF-94CE-F82C4F07CFE7}" type="datetimeFigureOut">
              <a:rPr lang="es-CO" smtClean="0"/>
              <a:t>09/03/2018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01E4-0387-48C5-8A41-DF79C5E723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08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636-1CF9-4CEF-94CE-F82C4F07CFE7}" type="datetimeFigureOut">
              <a:rPr lang="es-CO" smtClean="0"/>
              <a:t>09/03/2018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01E4-0387-48C5-8A41-DF79C5E723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316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636-1CF9-4CEF-94CE-F82C4F07CFE7}" type="datetimeFigureOut">
              <a:rPr lang="es-CO" smtClean="0"/>
              <a:t>09/03/2018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01E4-0387-48C5-8A41-DF79C5E723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75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636-1CF9-4CEF-94CE-F82C4F07CFE7}" type="datetimeFigureOut">
              <a:rPr lang="es-CO" smtClean="0"/>
              <a:t>09/03/2018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01E4-0387-48C5-8A41-DF79C5E723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688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636-1CF9-4CEF-94CE-F82C4F07CFE7}" type="datetimeFigureOut">
              <a:rPr lang="es-CO" smtClean="0"/>
              <a:t>09/03/2018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01E4-0387-48C5-8A41-DF79C5E723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537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636-1CF9-4CEF-94CE-F82C4F07CFE7}" type="datetimeFigureOut">
              <a:rPr lang="es-CO" smtClean="0"/>
              <a:t>09/03/2018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01E4-0387-48C5-8A41-DF79C5E723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718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636-1CF9-4CEF-94CE-F82C4F07CFE7}" type="datetimeFigureOut">
              <a:rPr lang="es-CO" smtClean="0"/>
              <a:t>09/03/2018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01E4-0387-48C5-8A41-DF79C5E723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754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636-1CF9-4CEF-94CE-F82C4F07CFE7}" type="datetimeFigureOut">
              <a:rPr lang="es-CO" smtClean="0"/>
              <a:t>09/03/2018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01E4-0387-48C5-8A41-DF79C5E723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927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636-1CF9-4CEF-94CE-F82C4F07CFE7}" type="datetimeFigureOut">
              <a:rPr lang="es-CO" smtClean="0"/>
              <a:t>09/03/2018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01E4-0387-48C5-8A41-DF79C5E723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15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4E636-1CF9-4CEF-94CE-F82C4F07CFE7}" type="datetimeFigureOut">
              <a:rPr lang="es-CO" smtClean="0"/>
              <a:t>09/03/2018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401E4-0387-48C5-8A41-DF79C5E723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219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86409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Métodos numéricos en la condición de calor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7992888" cy="4608512"/>
          </a:xfrm>
        </p:spPr>
        <p:txBody>
          <a:bodyPr>
            <a:normAutofit/>
          </a:bodyPr>
          <a:lstStyle/>
          <a:p>
            <a:pPr algn="l"/>
            <a:r>
              <a:rPr lang="es-CO" sz="1800" dirty="0" smtClean="0">
                <a:solidFill>
                  <a:schemeClr val="tx1"/>
                </a:solidFill>
              </a:rPr>
              <a:t>Estos  se basan  en  el reemplazo de E.D </a:t>
            </a:r>
            <a:r>
              <a:rPr lang="es-CO" sz="1800" dirty="0">
                <a:solidFill>
                  <a:schemeClr val="tx1"/>
                </a:solidFill>
              </a:rPr>
              <a:t> </a:t>
            </a:r>
            <a:r>
              <a:rPr lang="es-CO" sz="1800" dirty="0" smtClean="0">
                <a:solidFill>
                  <a:schemeClr val="tx1"/>
                </a:solidFill>
              </a:rPr>
              <a:t>por </a:t>
            </a:r>
            <a:r>
              <a:rPr lang="es-CO" sz="1800" dirty="0">
                <a:solidFill>
                  <a:schemeClr val="tx1"/>
                </a:solidFill>
              </a:rPr>
              <a:t>un conjunto de </a:t>
            </a:r>
            <a:r>
              <a:rPr lang="es-CO" sz="1800" dirty="0" smtClean="0">
                <a:solidFill>
                  <a:schemeClr val="tx1"/>
                </a:solidFill>
              </a:rPr>
              <a:t>n ecuaciones </a:t>
            </a:r>
            <a:r>
              <a:rPr lang="es-CO" sz="1800" dirty="0">
                <a:solidFill>
                  <a:schemeClr val="tx1"/>
                </a:solidFill>
              </a:rPr>
              <a:t>algebraicas para las </a:t>
            </a:r>
            <a:r>
              <a:rPr lang="es-CO" sz="1800" dirty="0" smtClean="0">
                <a:solidFill>
                  <a:schemeClr val="tx1"/>
                </a:solidFill>
              </a:rPr>
              <a:t>temperaturas desconocidas </a:t>
            </a:r>
            <a:r>
              <a:rPr lang="es-CO" sz="1800" dirty="0">
                <a:solidFill>
                  <a:schemeClr val="tx1"/>
                </a:solidFill>
              </a:rPr>
              <a:t>en n puntos seleccionados y la </a:t>
            </a:r>
            <a:r>
              <a:rPr lang="es-CO" sz="1800" dirty="0" smtClean="0">
                <a:solidFill>
                  <a:schemeClr val="tx1"/>
                </a:solidFill>
              </a:rPr>
              <a:t>solución simultánea </a:t>
            </a:r>
            <a:r>
              <a:rPr lang="es-CO" sz="1800" dirty="0">
                <a:solidFill>
                  <a:schemeClr val="tx1"/>
                </a:solidFill>
              </a:rPr>
              <a:t>de estas ecuaciones conduce a valores de </a:t>
            </a:r>
            <a:r>
              <a:rPr lang="es-CO" sz="1800" dirty="0" smtClean="0">
                <a:solidFill>
                  <a:schemeClr val="tx1"/>
                </a:solidFill>
              </a:rPr>
              <a:t>la temperatura </a:t>
            </a:r>
            <a:r>
              <a:rPr lang="es-CO" sz="1800" dirty="0">
                <a:solidFill>
                  <a:schemeClr val="tx1"/>
                </a:solidFill>
              </a:rPr>
              <a:t>en esos puntos discretos</a:t>
            </a:r>
            <a:r>
              <a:rPr lang="es-CO" sz="1800" dirty="0" smtClean="0">
                <a:solidFill>
                  <a:schemeClr val="tx1"/>
                </a:solidFill>
              </a:rPr>
              <a:t>.</a:t>
            </a:r>
            <a:endParaRPr lang="es-ES" sz="1800" dirty="0" smtClean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Problemas como: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tx1"/>
                </a:solidFill>
              </a:rPr>
              <a:t>Configuraciones geométricas complicadas.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tx1"/>
                </a:solidFill>
              </a:rPr>
              <a:t> Condiciones de frontera compleja.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tx1"/>
                </a:solidFill>
              </a:rPr>
              <a:t>Propiedades variables.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tx1"/>
              </a:solidFill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Por tanto no son se pueden resolver  analíticamente, de forma que recurrimos  a soluciones  aproximadas suficientemente  exactas por medio de computadoras como:  </a:t>
            </a:r>
            <a:r>
              <a:rPr lang="es-CO" sz="1800" dirty="0" smtClean="0">
                <a:solidFill>
                  <a:schemeClr val="tx1"/>
                </a:solidFill>
              </a:rPr>
              <a:t>diferencias </a:t>
            </a:r>
            <a:r>
              <a:rPr lang="es-CO" sz="1800" dirty="0">
                <a:solidFill>
                  <a:schemeClr val="tx1"/>
                </a:solidFill>
              </a:rPr>
              <a:t>finitas, de elementos finitos, de elementos frontera,</a:t>
            </a:r>
            <a:br>
              <a:rPr lang="es-CO" sz="1800" dirty="0">
                <a:solidFill>
                  <a:schemeClr val="tx1"/>
                </a:solidFill>
              </a:rPr>
            </a:br>
            <a:r>
              <a:rPr lang="es-CO" sz="1800" dirty="0">
                <a:solidFill>
                  <a:schemeClr val="tx1"/>
                </a:solidFill>
              </a:rPr>
              <a:t>elementos finitos de </a:t>
            </a:r>
            <a:r>
              <a:rPr lang="es-CO" sz="1800" dirty="0" smtClean="0">
                <a:solidFill>
                  <a:schemeClr val="tx1"/>
                </a:solidFill>
              </a:rPr>
              <a:t>partículas entre otros.</a:t>
            </a:r>
            <a:r>
              <a:rPr lang="es-CO" sz="1800" dirty="0">
                <a:solidFill>
                  <a:schemeClr val="tx1"/>
                </a:solidFill>
              </a:rPr>
              <a:t/>
            </a:r>
            <a:br>
              <a:rPr lang="es-CO" sz="1800" dirty="0">
                <a:solidFill>
                  <a:schemeClr val="tx1"/>
                </a:solidFill>
              </a:rPr>
            </a:br>
            <a:endParaRPr lang="es-E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7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es-ES" sz="2000" b="1" dirty="0" smtClean="0"/>
              <a:t>Formulación de diferencias finitas de  ED</a:t>
            </a:r>
            <a:endParaRPr lang="es-CO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476672"/>
                <a:ext cx="8712968" cy="5976664"/>
              </a:xfrm>
            </p:spPr>
            <p:txBody>
              <a:bodyPr>
                <a:normAutofit/>
              </a:bodyPr>
              <a:lstStyle/>
              <a:p>
                <a:r>
                  <a:rPr lang="es-ES" sz="1800" dirty="0" smtClean="0"/>
                  <a:t>Usando  la definición derivada:</a:t>
                </a:r>
              </a:p>
              <a:p>
                <a:pPr marL="0" indent="0">
                  <a:buNone/>
                </a:pPr>
                <a:r>
                  <a:rPr lang="es-ES" sz="1800" dirty="0" smtClean="0"/>
                  <a:t>        f’(x)=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sz="18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8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18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s-ES" sz="180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s-ES" sz="18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s-ES" sz="1800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s-ES" sz="1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ES" sz="180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s-ES" sz="1800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num>
                          <m:den>
                            <m:r>
                              <a:rPr lang="es-ES" sz="180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s-ES" sz="18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s-ES" sz="1800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sz="18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8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18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s-ES" sz="180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s-ES" sz="18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s-ES" sz="1800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s-ES" sz="1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ES" sz="1800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s-ES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s-ES" sz="1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s-ES" sz="1800" b="0" i="1" smtClean="0">
                                <a:latin typeface="Cambria Math"/>
                              </a:rPr>
                              <m:t>+∆</m:t>
                            </m:r>
                            <m:r>
                              <a:rPr lang="es-ES" sz="18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s-ES" sz="18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s-ES" sz="180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s-ES" sz="18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s-ES" sz="1800" dirty="0" smtClean="0"/>
                  <a:t> </a:t>
                </a:r>
              </a:p>
              <a:p>
                <a:r>
                  <a:rPr lang="es-ES" sz="1800" dirty="0" smtClean="0"/>
                  <a:t>Una aproximación de esta es:</a:t>
                </a:r>
              </a:p>
              <a:p>
                <a:pPr marL="0" indent="0">
                  <a:buNone/>
                </a:pPr>
                <a:r>
                  <a:rPr lang="es-ES" sz="1800" dirty="0" smtClean="0"/>
                  <a:t>       f’(x)</a:t>
                </a:r>
                <a:r>
                  <a:rPr lang="es-ES" sz="1800" dirty="0"/>
                  <a:t>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/>
                        <a:ea typeface="Cambria Math"/>
                      </a:rPr>
                      <m:t>≅</m:t>
                    </m:r>
                  </m:oMath>
                </a14:m>
                <a:r>
                  <a:rPr lang="es-ES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ES" sz="18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s-E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1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s-ES" sz="1800" b="0" i="1" smtClean="0">
                                <a:latin typeface="Cambria Math"/>
                              </a:rPr>
                              <m:t>+∆</m:t>
                            </m:r>
                            <m:r>
                              <a:rPr lang="es-ES" sz="18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s-ES" sz="1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s-ES" sz="18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s-E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s-ES" sz="1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s-ES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s-ES" sz="180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s-ES" sz="1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s-ES" sz="1800" dirty="0" smtClean="0"/>
              </a:p>
              <a:p>
                <a:pPr marL="0" indent="0">
                  <a:buNone/>
                </a:pPr>
                <a:r>
                  <a:rPr lang="es-ES" sz="1800" dirty="0" smtClean="0"/>
                  <a:t>Si vemos la generación de calor de  forma unidimensional y en estado estacionario  de espesor L.</a:t>
                </a:r>
              </a:p>
              <a:p>
                <a:pPr marL="0" indent="0">
                  <a:buNone/>
                </a:pPr>
                <a:r>
                  <a:rPr lang="es-ES" sz="1800" dirty="0" smtClean="0"/>
                  <a:t>Características:</a:t>
                </a:r>
              </a:p>
              <a:p>
                <a:pPr marL="0" indent="0">
                  <a:buNone/>
                </a:pPr>
                <a:r>
                  <a:rPr lang="es-ES" sz="1800" dirty="0" smtClean="0"/>
                  <a:t>La pared e subdivide en M secciones de igual espesor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ES" sz="18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s-CO" sz="1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s-CO" sz="1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s-E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CO" sz="1800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s-CO" sz="1800" b="0" i="1" smtClean="0">
                            <a:latin typeface="Cambria Math"/>
                          </a:rPr>
                          <m:t>𝑀</m:t>
                        </m:r>
                      </m:den>
                    </m:f>
                  </m:oMath>
                </a14:m>
                <a:r>
                  <a:rPr lang="es-ES" sz="1800" dirty="0" smtClean="0"/>
                  <a:t>  en dirección x </a:t>
                </a:r>
              </a:p>
              <a:p>
                <a:pPr marL="0" indent="0">
                  <a:buNone/>
                </a:pPr>
                <a:r>
                  <a:rPr lang="es-ES" sz="1800" dirty="0" smtClean="0"/>
                  <a:t>De forma que están separados por planos que pasan </a:t>
                </a:r>
              </a:p>
              <a:p>
                <a:pPr marL="0" indent="0">
                  <a:buNone/>
                </a:pPr>
                <a:r>
                  <a:rPr lang="es-ES" sz="1800" dirty="0" smtClean="0"/>
                  <a:t>Por los puntos </a:t>
                </a:r>
                <a:r>
                  <a:rPr lang="es-ES" sz="1800" dirty="0" smtClean="0"/>
                  <a:t>nodales  0,1,2,..,m-1,m,m+1..,M.</a:t>
                </a:r>
                <a:endParaRPr lang="es-ES" sz="1800" dirty="0" smtClean="0"/>
              </a:p>
              <a:p>
                <a:pPr marL="0" indent="0">
                  <a:buNone/>
                </a:pPr>
                <a:r>
                  <a:rPr lang="es-ES" sz="1800" dirty="0"/>
                  <a:t> </a:t>
                </a:r>
                <a:r>
                  <a:rPr lang="es-ES" sz="1800" dirty="0" smtClean="0"/>
                  <a:t>Así:</a:t>
                </a:r>
              </a:p>
              <a:p>
                <a:pPr marL="0" indent="0">
                  <a:buNone/>
                </a:pPr>
                <a:r>
                  <a:rPr lang="es-ES" sz="1800" dirty="0"/>
                  <a:t> </a:t>
                </a:r>
                <a:r>
                  <a:rPr lang="es-E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O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s-CO" sz="18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s-CO" sz="1800" b="0" i="1" smtClean="0">
                        <a:latin typeface="Cambria Math"/>
                      </a:rPr>
                      <m:t>=</m:t>
                    </m:r>
                    <m:r>
                      <a:rPr lang="es-CO" sz="1800" b="0" i="1" smtClean="0">
                        <a:latin typeface="Cambria Math"/>
                      </a:rPr>
                      <m:t>𝑚𝑥</m:t>
                    </m:r>
                  </m:oMath>
                </a14:m>
                <a:r>
                  <a:rPr lang="es-ES" sz="1800" dirty="0" smtClean="0"/>
                  <a:t>  (x en cualquier punto m)</a:t>
                </a:r>
              </a:p>
              <a:p>
                <a:pPr marL="0" indent="0">
                  <a:buNone/>
                </a:pPr>
                <a:r>
                  <a:rPr lang="es-ES" sz="18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O" sz="1800" b="0" i="1" smtClean="0">
                            <a:latin typeface="Cambria Math"/>
                          </a:rPr>
                          <m:t>𝑇</m:t>
                        </m:r>
                        <m:r>
                          <a:rPr lang="es-CO" sz="1800" b="0" i="1" smtClean="0">
                            <a:latin typeface="Cambria Math"/>
                          </a:rPr>
                          <m:t>(</m:t>
                        </m:r>
                        <m:r>
                          <a:rPr lang="es-C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s-CO" sz="18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s-CO" sz="1800" b="0" i="1" smtClean="0">
                        <a:latin typeface="Cambria Math"/>
                      </a:rPr>
                      <m:t>)</m:t>
                    </m:r>
                    <m:r>
                      <a:rPr lang="es-CO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O" sz="1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s-CO" sz="18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sz="1800" dirty="0" smtClean="0"/>
                  <a:t> (Temperatura en el punto)</a:t>
                </a:r>
                <a:endParaRPr lang="es-ES" sz="1800" dirty="0"/>
              </a:p>
              <a:p>
                <a:pPr marL="0" indent="0">
                  <a:buNone/>
                </a:pPr>
                <a:r>
                  <a:rPr lang="es-ES" sz="1800" dirty="0" smtClean="0"/>
                  <a:t> </a:t>
                </a:r>
                <a:r>
                  <a:rPr lang="es-ES" sz="1800" dirty="0"/>
                  <a:t>P</a:t>
                </a:r>
                <a:r>
                  <a:rPr lang="es-ES" sz="1800" dirty="0" smtClean="0"/>
                  <a:t>untos medios:</a:t>
                </a:r>
              </a:p>
              <a:p>
                <a:pPr marL="0" indent="0">
                  <a:buNone/>
                </a:pPr>
                <a:r>
                  <a:rPr lang="es-ES" sz="1800" dirty="0" smtClean="0"/>
                  <a:t>     </a:t>
                </a:r>
                <a:r>
                  <a:rPr lang="es-ES" sz="2000" dirty="0" smtClean="0"/>
                  <a:t>m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s-CO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s-CO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sz="1800" dirty="0"/>
                  <a:t> </a:t>
                </a:r>
                <a:r>
                  <a:rPr lang="es-ES" sz="1800" dirty="0" smtClean="0"/>
                  <a:t>  m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s-CO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s-CO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s-ES" sz="1800" dirty="0" smtClean="0"/>
              </a:p>
              <a:p>
                <a:pPr marL="0" indent="0">
                  <a:buNone/>
                </a:pPr>
                <a:endParaRPr lang="es-ES" sz="1800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476672"/>
                <a:ext cx="8712968" cy="5976664"/>
              </a:xfrm>
              <a:blipFill rotWithShape="1">
                <a:blip r:embed="rId2"/>
                <a:stretch>
                  <a:fillRect l="-630" t="-51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068960"/>
            <a:ext cx="302433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s-CO" sz="2000" dirty="0" smtClean="0">
                <a:latin typeface="+mn-lt"/>
              </a:rPr>
              <a:t>Conducción de calor 1D Estacionaria</a:t>
            </a:r>
            <a:endParaRPr lang="es-CO" sz="20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435280" cy="55446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CO" sz="1800" i="1" dirty="0" smtClean="0"/>
                  <a:t>Forma :</a:t>
                </a:r>
              </a:p>
              <a:p>
                <a:r>
                  <a:rPr lang="es-CO" sz="1800" dirty="0" smtClean="0"/>
                  <a:t>k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1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O" sz="1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s-CO" sz="18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s-ES" sz="18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ES" sz="1800" i="1">
                            <a:latin typeface="Cambria Math"/>
                            <a:ea typeface="Cambria Math"/>
                          </a:rPr>
                          <m:t>𝑇</m:t>
                        </m:r>
                      </m:num>
                      <m:den>
                        <m:r>
                          <a:rPr lang="es-CO" sz="18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s-ES" sz="1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s-ES" sz="18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8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CO" sz="18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s-CO" sz="1800" b="0" i="1" smtClean="0"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es-CO" sz="1800" dirty="0" smtClean="0"/>
                  <a:t>= 0    </a:t>
                </a:r>
              </a:p>
              <a:p>
                <a:pPr marL="0" indent="0">
                  <a:buNone/>
                </a:pPr>
                <a:endParaRPr lang="es-CO" sz="1800" dirty="0" smtClean="0"/>
              </a:p>
              <a:p>
                <a:pPr marL="0" indent="0">
                  <a:buNone/>
                </a:pPr>
                <a:r>
                  <a:rPr lang="es-CO" sz="1800" dirty="0" smtClean="0"/>
                  <a:t>La conducción de calor  espacialmente, es decir el cambio de T con respecto a las variables espaciales   es notable   en el termino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1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O" sz="1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s-CO" sz="1800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s-ES" sz="18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ES" sz="1800" i="1">
                            <a:latin typeface="Cambria Math"/>
                            <a:ea typeface="Cambria Math"/>
                          </a:rPr>
                          <m:t>𝑇</m:t>
                        </m:r>
                      </m:num>
                      <m:den>
                        <m:r>
                          <a:rPr lang="es-CO" sz="18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s-ES" sz="1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s-ES" sz="18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8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CO" sz="1800" dirty="0"/>
              </a:p>
              <a:p>
                <a:pPr marL="0" indent="0">
                  <a:buNone/>
                </a:pPr>
                <a:r>
                  <a:rPr lang="es-CO" sz="1800" dirty="0" smtClean="0"/>
                  <a:t>De forma que usando diferencias  finitas, remplazamos las segundas derivadas por </a:t>
                </a:r>
                <a:r>
                  <a:rPr lang="es-CO" sz="1800" dirty="0" smtClean="0"/>
                  <a:t>diferencias apropiadas</a:t>
                </a:r>
                <a:r>
                  <a:rPr lang="es-CO" sz="1800" dirty="0" smtClean="0"/>
                  <a:t>, así en los puntos medios  esto se expresa:</a:t>
                </a:r>
              </a:p>
              <a:p>
                <a:r>
                  <a:rPr lang="es-CO" sz="1800" dirty="0"/>
                  <a:t> hacia la  izquierda </a:t>
                </a:r>
                <a:r>
                  <a:rPr lang="es-ES" sz="1800" dirty="0"/>
                  <a:t>m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s-CO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s-CO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s-CO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sz="1600" i="1">
                              <a:latin typeface="Cambria Math"/>
                            </a:rPr>
                            <m:t>𝑑</m:t>
                          </m:r>
                          <m:r>
                            <a:rPr lang="es-ES" sz="16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num>
                        <m:den>
                          <m:r>
                            <a:rPr lang="es-CO" sz="16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s-CO" sz="1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s-ES" sz="16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O" sz="16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O" sz="16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s-CO" sz="1600" i="1">
                              <a:latin typeface="Cambria Math"/>
                              <a:ea typeface="Cambria Math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O" sz="16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O" sz="16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s-CO" sz="16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s-ES" sz="1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s-CO" sz="1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s-CO" sz="160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s-CO" sz="1800" i="1" dirty="0" smtClean="0">
                  <a:latin typeface="Cambria Math"/>
                  <a:ea typeface="Cambria Math"/>
                </a:endParaRPr>
              </a:p>
              <a:p>
                <a:pPr/>
                <a:r>
                  <a:rPr lang="es-CO" sz="1800" i="1" dirty="0" smtClean="0">
                    <a:latin typeface="Cambria Math"/>
                    <a:ea typeface="Cambria Math"/>
                  </a:rPr>
                  <a:t> </a:t>
                </a:r>
                <a:r>
                  <a:rPr lang="es-CO" sz="1800" dirty="0"/>
                  <a:t> hacia la  </a:t>
                </a:r>
                <a:r>
                  <a:rPr lang="es-CO" sz="1800" dirty="0" smtClean="0"/>
                  <a:t>derecha  </a:t>
                </a:r>
                <a:r>
                  <a:rPr lang="es-ES" sz="1800" dirty="0"/>
                  <a:t>m </a:t>
                </a:r>
                <a:r>
                  <a:rPr lang="es-ES" sz="18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s-CO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s-CO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s-CO" sz="180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sz="1800" i="1">
                              <a:latin typeface="Cambria Math"/>
                            </a:rPr>
                            <m:t>𝑑</m:t>
                          </m:r>
                          <m:r>
                            <a:rPr lang="es-ES" sz="18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num>
                        <m:den>
                          <m:r>
                            <a:rPr lang="es-CO" sz="18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s-CO" sz="1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s-ES" sz="18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s-ES" sz="18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8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O" sz="18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s-CO" sz="18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s-CO" sz="1800" i="1">
                              <a:latin typeface="Cambria Math"/>
                              <a:ea typeface="Cambria Math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ES" sz="18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O" sz="18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s-ES" sz="18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s-CO" sz="1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s-CO" sz="1800" dirty="0"/>
              </a:p>
              <a:p>
                <a:pPr marL="0" indent="0">
                  <a:buNone/>
                </a:pPr>
                <a:endParaRPr lang="es-CO" sz="1800" dirty="0" smtClean="0"/>
              </a:p>
              <a:p>
                <a:pPr marL="0" indent="0">
                  <a:buNone/>
                </a:pPr>
                <a:endParaRPr lang="es-CO" sz="1800" dirty="0"/>
              </a:p>
              <a:p>
                <a:pPr marL="0" indent="0">
                  <a:buNone/>
                </a:pPr>
                <a:endParaRPr lang="es-CO" sz="1800" dirty="0" smtClean="0"/>
              </a:p>
              <a:p>
                <a:pPr marL="0" indent="0">
                  <a:buNone/>
                </a:pPr>
                <a:endParaRPr lang="es-CO" sz="1800" dirty="0"/>
              </a:p>
              <a:p>
                <a:pPr marL="0" indent="0">
                  <a:buNone/>
                </a:pPr>
                <a:endParaRPr lang="es-CO" sz="1800" dirty="0" smtClean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435280" cy="5544616"/>
              </a:xfrm>
              <a:blipFill rotWithShape="1">
                <a:blip r:embed="rId2"/>
                <a:stretch>
                  <a:fillRect l="-578" t="-55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2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32656"/>
            <a:ext cx="8147248" cy="28803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Ecuación de calor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229600" cy="50734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O" sz="1800" i="1" dirty="0" smtClean="0">
                    <a:latin typeface="Cambria Math"/>
                  </a:rPr>
                  <a:t>Siendo la segunda derivada de la primera en el nodo m, entonces: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18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18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s-CO" sz="1800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sz="1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8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num>
                        <m:den>
                          <m:r>
                            <a:rPr lang="es-CO" sz="18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ES" sz="18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s-ES" sz="18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1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sz="18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s-ES" sz="18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ES" sz="18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1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  <m:r>
                                    <a:rPr lang="es-CO" sz="1800" i="1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s-CO" sz="1800" i="1">
                                  <a:latin typeface="Cambria Math"/>
                                  <a:ea typeface="Cambria Math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s-ES" sz="1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sz="1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s-CO" sz="18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s-CO" sz="1800" dirty="0"/>
                            <m:t> </m:t>
                          </m:r>
                          <m:r>
                            <a:rPr lang="es-CO" sz="18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18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1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s-CO" sz="1800" i="1">
                                  <a:latin typeface="Cambria Math"/>
                                  <a:ea typeface="Cambria Math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s-ES" sz="1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  <m:r>
                                    <a:rPr lang="es-CO" sz="1800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sz="1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s-CO" sz="18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s-CO" sz="1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sz="1800" i="1" dirty="0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es-ES" sz="18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s-CO" sz="1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s-CO" sz="1800" dirty="0" smtClean="0"/>
              </a:p>
              <a:p>
                <a:pPr marL="0" indent="0">
                  <a:buNone/>
                </a:pPr>
                <a:endParaRPr lang="es-CO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CO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O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CO" sz="20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s-E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ES" sz="2000" i="1">
                            <a:latin typeface="Cambria Math"/>
                          </a:rPr>
                          <m:t>𝑇</m:t>
                        </m:r>
                      </m:num>
                      <m:den>
                        <m:r>
                          <a:rPr lang="es-CO" sz="20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ES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s-E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E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ES" sz="20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O" sz="20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s-CO" sz="2000" i="1">
                                <a:latin typeface="Cambria Math"/>
                              </a:rPr>
                              <m:t>𝑚</m:t>
                            </m:r>
                            <m:r>
                              <a:rPr lang="es-CO" sz="20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s-CO" sz="2000" i="1">
                            <a:latin typeface="Cambria Math"/>
                          </a:rPr>
                          <m:t>−</m:t>
                        </m:r>
                        <m:r>
                          <a:rPr lang="es-CO" sz="2000" b="0" i="1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O" sz="20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s-CO" sz="20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s-CO" sz="20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O" sz="20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s-CO" sz="2000" i="1">
                                <a:latin typeface="Cambria Math"/>
                              </a:rPr>
                              <m:t>𝑚</m:t>
                            </m:r>
                            <m:r>
                              <a:rPr lang="es-CO" sz="20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s-ES" sz="2000" i="1">
                            <a:latin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ES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s-E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CO" sz="2000" i="1" dirty="0" smtClean="0">
                    <a:latin typeface="Cambria Math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s-CO" sz="2000" i="1" dirty="0">
                    <a:latin typeface="Cambria Math"/>
                  </a:rPr>
                  <a:t> </a:t>
                </a:r>
                <a:endParaRPr lang="es-CO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s-CO" sz="1800" dirty="0" smtClean="0">
                    <a:latin typeface="Cambria Math"/>
                  </a:rPr>
                  <a:t>De forma que  la representación de diferencias finitas de la segunda derivada se encuentra </a:t>
                </a:r>
                <a:r>
                  <a:rPr lang="es-CO" sz="1800" smtClean="0">
                    <a:latin typeface="Cambria Math"/>
                  </a:rPr>
                  <a:t>en términos </a:t>
                </a:r>
                <a:r>
                  <a:rPr lang="es-CO" sz="1800" dirty="0" smtClean="0">
                    <a:latin typeface="Cambria Math"/>
                  </a:rPr>
                  <a:t>de temperaturas en el nodo m y sus dos nodos vecinos</a:t>
                </a:r>
                <a:endParaRPr lang="es-CO" sz="1800" dirty="0">
                  <a:latin typeface="Cambria Math"/>
                </a:endParaRP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229600" cy="5073427"/>
              </a:xfrm>
              <a:blipFill rotWithShape="1">
                <a:blip r:embed="rId2"/>
                <a:stretch>
                  <a:fillRect l="-593" t="-7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572</Words>
  <Application>Microsoft Office PowerPoint</Application>
  <PresentationFormat>Presentación en pantalla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Métodos numéricos en la condición de calor</vt:lpstr>
      <vt:lpstr>Formulación de diferencias finitas de  ED</vt:lpstr>
      <vt:lpstr>Conducción de calor 1D Estacionaria</vt:lpstr>
      <vt:lpstr>Ecuación de calor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Invitado</dc:creator>
  <cp:lastModifiedBy>soporte</cp:lastModifiedBy>
  <cp:revision>16</cp:revision>
  <dcterms:created xsi:type="dcterms:W3CDTF">2018-03-02T19:21:07Z</dcterms:created>
  <dcterms:modified xsi:type="dcterms:W3CDTF">2018-03-09T23:43:15Z</dcterms:modified>
</cp:coreProperties>
</file>