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797D8B-62B2-4AFE-A948-0004D2D55A6E}">
  <a:tblStyle styleId="{2B797D8B-62B2-4AFE-A948-0004D2D55A6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repl.it/@abida2/Dog-class-from-the-U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repl.it/@abida2/Dog-class-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repl.it/@abida2/Dog-class-3" TargetMode="External"/><Relationship Id="rId4" Type="http://schemas.openxmlformats.org/officeDocument/2006/relationships/hyperlink" Target="https://repl.it/@abida2/Dog-class-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codestepbystep.com/problem/view/java/classes/Circle" TargetMode="External"/><Relationship Id="rId4" Type="http://schemas.openxmlformats.org/officeDocument/2006/relationships/hyperlink" Target="https://repl.it/@abida2/Object-composition-Point-and-Circle-Cla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71531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t>Classes and Objects</a:t>
            </a:r>
            <a:endParaRPr b="1" sz="4000"/>
          </a:p>
        </p:txBody>
      </p:sp>
      <p:sp>
        <p:nvSpPr>
          <p:cNvPr id="85" name="Google Shape;85;p13"/>
          <p:cNvSpPr txBox="1"/>
          <p:nvPr>
            <p:ph idx="1" type="subTitle"/>
          </p:nvPr>
        </p:nvSpPr>
        <p:spPr>
          <a:xfrm>
            <a:off x="1524000" y="1926455"/>
            <a:ext cx="9144000" cy="442995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a:t>Object</a:t>
            </a:r>
            <a:r>
              <a:rPr lang="en-US"/>
              <a:t> = programming or software entity that has a state and a behavior</a:t>
            </a:r>
            <a:endParaRPr/>
          </a:p>
          <a:p>
            <a:pPr indent="0" lvl="0" marL="0" rtl="0" algn="l">
              <a:lnSpc>
                <a:spcPct val="90000"/>
              </a:lnSpc>
              <a:spcBef>
                <a:spcPts val="1000"/>
              </a:spcBef>
              <a:spcAft>
                <a:spcPts val="0"/>
              </a:spcAft>
              <a:buClr>
                <a:schemeClr val="dk1"/>
              </a:buClr>
              <a:buSzPts val="2400"/>
              <a:buNone/>
            </a:pPr>
            <a:r>
              <a:rPr b="1" lang="en-US"/>
              <a:t>State=</a:t>
            </a:r>
            <a:r>
              <a:rPr lang="en-US"/>
              <a:t> set of values or internal data stored inside an object</a:t>
            </a:r>
            <a:endParaRPr/>
          </a:p>
          <a:p>
            <a:pPr indent="0" lvl="0" marL="0" rtl="0" algn="l">
              <a:lnSpc>
                <a:spcPct val="90000"/>
              </a:lnSpc>
              <a:spcBef>
                <a:spcPts val="1000"/>
              </a:spcBef>
              <a:spcAft>
                <a:spcPts val="0"/>
              </a:spcAft>
              <a:buClr>
                <a:schemeClr val="dk1"/>
              </a:buClr>
              <a:buSzPts val="2400"/>
              <a:buNone/>
            </a:pPr>
            <a:r>
              <a:rPr b="1" lang="en-US"/>
              <a:t>Behavior</a:t>
            </a:r>
            <a:r>
              <a:rPr lang="en-US"/>
              <a:t>= set of actions an object can perform (methods) that report or change its internal state. Used as part of larger programs</a:t>
            </a:r>
            <a:endParaRPr/>
          </a:p>
          <a:p>
            <a:pPr indent="0" lvl="0" marL="0" rtl="0" algn="l">
              <a:lnSpc>
                <a:spcPct val="90000"/>
              </a:lnSpc>
              <a:spcBef>
                <a:spcPts val="1000"/>
              </a:spcBef>
              <a:spcAft>
                <a:spcPts val="0"/>
              </a:spcAft>
              <a:buClr>
                <a:schemeClr val="dk1"/>
              </a:buClr>
              <a:buSzPts val="2400"/>
              <a:buNone/>
            </a:pPr>
            <a:r>
              <a:rPr b="1" lang="en-US"/>
              <a:t>Class</a:t>
            </a:r>
            <a:r>
              <a:rPr lang="en-US"/>
              <a:t>= template or blueprint for new types of objects. Java offers large number of classes via its class libraries. You may also create new userdefined classes. These are not complete programs but components that are given distinct roles and responsibilities.</a:t>
            </a:r>
            <a:endParaRPr/>
          </a:p>
          <a:p>
            <a:pPr indent="0" lvl="0" marL="0" rtl="0" algn="l">
              <a:lnSpc>
                <a:spcPct val="90000"/>
              </a:lnSpc>
              <a:spcBef>
                <a:spcPts val="1000"/>
              </a:spcBef>
              <a:spcAft>
                <a:spcPts val="0"/>
              </a:spcAft>
              <a:buClr>
                <a:schemeClr val="dk1"/>
              </a:buClr>
              <a:buSzPts val="2400"/>
              <a:buNone/>
            </a:pPr>
            <a:r>
              <a:rPr b="1" lang="en-US"/>
              <a:t>Client</a:t>
            </a:r>
            <a:r>
              <a:rPr lang="en-US"/>
              <a:t> = code that creates and uses objects. It interacts with a class or objects of a class.</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186431" y="470517"/>
            <a:ext cx="11523216" cy="51706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Each class needs code that needs to specify:</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State  data stored in each object (that’s created out of this template)</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Behavior each object can perform (instance methods)</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How to construct objects of that type</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Objects then created in client program using a class are called </a:t>
            </a:r>
            <a:r>
              <a:rPr i="1" lang="en-US" sz="2400">
                <a:solidFill>
                  <a:schemeClr val="dk1"/>
                </a:solidFill>
                <a:latin typeface="Calibri"/>
                <a:ea typeface="Calibri"/>
                <a:cs typeface="Calibri"/>
                <a:sym typeface="Calibri"/>
              </a:rPr>
              <a:t>instance</a:t>
            </a:r>
            <a:r>
              <a:rPr lang="en-US" sz="2400">
                <a:solidFill>
                  <a:schemeClr val="dk1"/>
                </a:solidFill>
                <a:latin typeface="Calibri"/>
                <a:ea typeface="Calibri"/>
                <a:cs typeface="Calibri"/>
                <a:sym typeface="Calibri"/>
              </a:rPr>
              <a:t> of this class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Each class is stored in a separate file (in the same folder) as the main class or client program</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Here is a UML Diagram and an example of a class: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p15"/>
          <p:cNvGraphicFramePr/>
          <p:nvPr/>
        </p:nvGraphicFramePr>
        <p:xfrm>
          <a:off x="2014330" y="1046922"/>
          <a:ext cx="3000000" cy="3000000"/>
        </p:xfrm>
        <a:graphic>
          <a:graphicData uri="http://schemas.openxmlformats.org/drawingml/2006/table">
            <a:tbl>
              <a:tblPr bandRow="1" firstRow="1">
                <a:noFill/>
                <a:tableStyleId>{2B797D8B-62B2-4AFE-A948-0004D2D55A6E}</a:tableStyleId>
              </a:tblPr>
              <a:tblGrid>
                <a:gridCol w="8150075"/>
              </a:tblGrid>
              <a:tr h="481900">
                <a:tc>
                  <a:txBody>
                    <a:bodyPr/>
                    <a:lstStyle/>
                    <a:p>
                      <a:pPr indent="0" lvl="0" marL="0" marR="0" rtl="0" algn="l">
                        <a:spcBef>
                          <a:spcPts val="0"/>
                        </a:spcBef>
                        <a:spcAft>
                          <a:spcPts val="0"/>
                        </a:spcAft>
                        <a:buNone/>
                      </a:pPr>
                      <a:r>
                        <a:rPr lang="en-US" sz="2400" u="none" cap="none" strike="noStrike"/>
                        <a:t>Dog Class</a:t>
                      </a:r>
                      <a:endParaRPr/>
                    </a:p>
                  </a:txBody>
                  <a:tcPr marT="45725" marB="45725" marR="91450" marL="91450"/>
                </a:tc>
              </a:tr>
              <a:tr h="1252925">
                <a:tc>
                  <a:txBody>
                    <a:bodyPr/>
                    <a:lstStyle/>
                    <a:p>
                      <a:pPr indent="0" lvl="0" marL="0" marR="0" rtl="0" algn="l">
                        <a:spcBef>
                          <a:spcPts val="0"/>
                        </a:spcBef>
                        <a:spcAft>
                          <a:spcPts val="0"/>
                        </a:spcAft>
                        <a:buNone/>
                      </a:pPr>
                      <a:r>
                        <a:rPr lang="en-US" sz="2400"/>
                        <a:t> -string name</a:t>
                      </a:r>
                      <a:endParaRPr/>
                    </a:p>
                    <a:p>
                      <a:pPr indent="0" lvl="0" marL="0" marR="0" rtl="0" algn="l">
                        <a:spcBef>
                          <a:spcPts val="0"/>
                        </a:spcBef>
                        <a:spcAft>
                          <a:spcPts val="0"/>
                        </a:spcAft>
                        <a:buNone/>
                      </a:pPr>
                      <a:r>
                        <a:rPr lang="en-US" sz="2400"/>
                        <a:t> -int age</a:t>
                      </a:r>
                      <a:endParaRPr/>
                    </a:p>
                    <a:p>
                      <a:pPr indent="0" lvl="0" marL="0" marR="0" rtl="0" algn="l">
                        <a:spcBef>
                          <a:spcPts val="0"/>
                        </a:spcBef>
                        <a:spcAft>
                          <a:spcPts val="0"/>
                        </a:spcAft>
                        <a:buNone/>
                      </a:pPr>
                      <a:r>
                        <a:rPr lang="en-US" sz="2400"/>
                        <a:t> -string color</a:t>
                      </a:r>
                      <a:endParaRPr/>
                    </a:p>
                  </a:txBody>
                  <a:tcPr marT="45725" marB="45725" marR="91450" marL="91450"/>
                </a:tc>
              </a:tr>
              <a:tr h="3566050">
                <a:tc>
                  <a:txBody>
                    <a:bodyPr/>
                    <a:lstStyle/>
                    <a:p>
                      <a:pPr indent="0" lvl="0" marL="0" marR="0" rtl="0" algn="l">
                        <a:spcBef>
                          <a:spcPts val="0"/>
                        </a:spcBef>
                        <a:spcAft>
                          <a:spcPts val="0"/>
                        </a:spcAft>
                        <a:buNone/>
                      </a:pPr>
                      <a:r>
                        <a:rPr lang="en-US" sz="2400"/>
                        <a:t> +Dog();</a:t>
                      </a:r>
                      <a:endParaRPr/>
                    </a:p>
                    <a:p>
                      <a:pPr indent="0" lvl="0" marL="0" marR="0" rtl="0" algn="l">
                        <a:spcBef>
                          <a:spcPts val="0"/>
                        </a:spcBef>
                        <a:spcAft>
                          <a:spcPts val="0"/>
                        </a:spcAft>
                        <a:buNone/>
                      </a:pPr>
                      <a:r>
                        <a:rPr lang="en-US" sz="2400"/>
                        <a:t> +Dog(string myName, int myAge, string myColor)</a:t>
                      </a:r>
                      <a:endParaRPr/>
                    </a:p>
                    <a:p>
                      <a:pPr indent="0" lvl="0" marL="0" marR="0" rtl="0" algn="l">
                        <a:spcBef>
                          <a:spcPts val="0"/>
                        </a:spcBef>
                        <a:spcAft>
                          <a:spcPts val="0"/>
                        </a:spcAft>
                        <a:buNone/>
                      </a:pPr>
                      <a:r>
                        <a:rPr lang="en-US" sz="2400"/>
                        <a:t> +getAge(): int</a:t>
                      </a:r>
                      <a:endParaRPr/>
                    </a:p>
                    <a:p>
                      <a:pPr indent="0" lvl="0" marL="0" marR="0" rtl="0" algn="l">
                        <a:spcBef>
                          <a:spcPts val="0"/>
                        </a:spcBef>
                        <a:spcAft>
                          <a:spcPts val="0"/>
                        </a:spcAft>
                        <a:buNone/>
                      </a:pPr>
                      <a:r>
                        <a:rPr lang="en-US" sz="2400"/>
                        <a:t> +getName(): string</a:t>
                      </a:r>
                      <a:endParaRPr/>
                    </a:p>
                    <a:p>
                      <a:pPr indent="0" lvl="0" marL="0" marR="0" rtl="0" algn="l">
                        <a:spcBef>
                          <a:spcPts val="0"/>
                        </a:spcBef>
                        <a:spcAft>
                          <a:spcPts val="0"/>
                        </a:spcAft>
                        <a:buNone/>
                      </a:pPr>
                      <a:r>
                        <a:rPr lang="en-US" sz="2400"/>
                        <a:t> +getColor() string</a:t>
                      </a:r>
                      <a:endParaRPr/>
                    </a:p>
                    <a:p>
                      <a:pPr indent="0" lvl="0" marL="0" marR="0" rtl="0" algn="l">
                        <a:spcBef>
                          <a:spcPts val="0"/>
                        </a:spcBef>
                        <a:spcAft>
                          <a:spcPts val="0"/>
                        </a:spcAft>
                        <a:buNone/>
                      </a:pPr>
                      <a:r>
                        <a:rPr lang="en-US" sz="2400"/>
                        <a:t>+setAge(int myAge) :void</a:t>
                      </a:r>
                      <a:endParaRPr sz="2400"/>
                    </a:p>
                    <a:p>
                      <a:pPr indent="0" lvl="0" marL="0" marR="0" rtl="0" algn="l">
                        <a:spcBef>
                          <a:spcPts val="0"/>
                        </a:spcBef>
                        <a:spcAft>
                          <a:spcPts val="0"/>
                        </a:spcAft>
                        <a:buNone/>
                      </a:pPr>
                      <a:r>
                        <a:rPr lang="en-US" sz="2400"/>
                        <a:t>+setName(string myName): void</a:t>
                      </a:r>
                      <a:endParaRPr/>
                    </a:p>
                    <a:p>
                      <a:pPr indent="0" lvl="0" marL="0" marR="0" rtl="0" algn="l">
                        <a:spcBef>
                          <a:spcPts val="0"/>
                        </a:spcBef>
                        <a:spcAft>
                          <a:spcPts val="0"/>
                        </a:spcAft>
                        <a:buNone/>
                      </a:pPr>
                      <a:r>
                        <a:rPr lang="en-US" sz="2400"/>
                        <a:t>+setColor(string myColor): void</a:t>
                      </a:r>
                      <a:endParaRPr/>
                    </a:p>
                    <a:p>
                      <a:pPr indent="0" lvl="0" marL="0" marR="0" rtl="0" algn="l">
                        <a:spcBef>
                          <a:spcPts val="0"/>
                        </a:spcBef>
                        <a:spcAft>
                          <a:spcPts val="0"/>
                        </a:spcAft>
                        <a:buNone/>
                      </a:pPr>
                      <a:r>
                        <a:t/>
                      </a:r>
                      <a:endParaRPr sz="2400"/>
                    </a:p>
                  </a:txBody>
                  <a:tcPr marT="45725" marB="45725" marR="91450" marL="91450"/>
                </a:tc>
              </a:tr>
            </a:tbl>
          </a:graphicData>
        </a:graphic>
      </p:graphicFrame>
      <p:sp>
        <p:nvSpPr>
          <p:cNvPr id="96" name="Google Shape;96;p15"/>
          <p:cNvSpPr txBox="1"/>
          <p:nvPr/>
        </p:nvSpPr>
        <p:spPr>
          <a:xfrm>
            <a:off x="1311965" y="251791"/>
            <a:ext cx="8521148" cy="461665"/>
          </a:xfrm>
          <a:prstGeom prst="rect">
            <a:avLst/>
          </a:prstGeom>
          <a:solidFill>
            <a:srgbClr val="EDEDED"/>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Unified Modelling Language (UML) Dog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nvSpPr>
        <p:spPr>
          <a:xfrm>
            <a:off x="239697" y="213064"/>
            <a:ext cx="11603115" cy="66787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Here is the java Dog class that is created from the specification UML and the client that creates and uses Dogs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u="sng">
                <a:solidFill>
                  <a:schemeClr val="hlink"/>
                </a:solidFill>
                <a:latin typeface="Calibri"/>
                <a:ea typeface="Calibri"/>
                <a:cs typeface="Calibri"/>
                <a:sym typeface="Calibri"/>
                <a:hlinkClick r:id="rId3"/>
              </a:rPr>
              <a:t>https://repl.it/@abida2/Dog-class-from-the-UML</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Note that Dog lady = new Dog(4,”Lynda”,”Golden”) creates a new dog as follows:</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new dog object is created and allocated memory</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Dog constructor is called on the newly created object, passing values</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       5,”Lynda”,”Golden” to parameters age,name,color</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Dog reference object called </a:t>
            </a:r>
            <a:r>
              <a:rPr i="1" lang="en-US" sz="2800">
                <a:solidFill>
                  <a:schemeClr val="dk1"/>
                </a:solidFill>
                <a:latin typeface="Calibri"/>
                <a:ea typeface="Calibri"/>
                <a:cs typeface="Calibri"/>
                <a:sym typeface="Calibri"/>
              </a:rPr>
              <a:t>lady </a:t>
            </a:r>
            <a:r>
              <a:rPr lang="en-US" sz="2800">
                <a:solidFill>
                  <a:schemeClr val="dk1"/>
                </a:solidFill>
                <a:latin typeface="Calibri"/>
                <a:ea typeface="Calibri"/>
                <a:cs typeface="Calibri"/>
                <a:sym typeface="Calibri"/>
              </a:rPr>
              <a:t>is created and set to refer to the newly created object</a:t>
            </a:r>
            <a:endParaRPr/>
          </a:p>
          <a:p>
            <a:pPr indent="0" lvl="0" marL="0" marR="0" rtl="0" algn="l">
              <a:spcBef>
                <a:spcPts val="0"/>
              </a:spcBef>
              <a:spcAft>
                <a:spcPts val="0"/>
              </a:spcAft>
              <a:buNone/>
            </a:pPr>
            <a:r>
              <a:t/>
            </a:r>
            <a:endParaRPr i="1"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nvSpPr>
        <p:spPr>
          <a:xfrm>
            <a:off x="204187" y="461639"/>
            <a:ext cx="11407806" cy="66479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Abstraction</a:t>
            </a:r>
            <a:r>
              <a:rPr i="1" lang="en-US" sz="2400">
                <a:solidFill>
                  <a:schemeClr val="dk1"/>
                </a:solidFill>
                <a:latin typeface="Calibri"/>
                <a:ea typeface="Calibri"/>
                <a:cs typeface="Calibri"/>
                <a:sym typeface="Calibri"/>
              </a:rPr>
              <a:t> i</a:t>
            </a:r>
            <a:r>
              <a:rPr lang="en-US" sz="2400">
                <a:solidFill>
                  <a:schemeClr val="dk1"/>
                </a:solidFill>
                <a:latin typeface="Calibri"/>
                <a:ea typeface="Calibri"/>
                <a:cs typeface="Calibri"/>
                <a:sym typeface="Calibri"/>
              </a:rPr>
              <a:t>s a key concept in Computer Science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It implies focus on external behavior and ease of use, while ignoring the inner workings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2400">
                <a:solidFill>
                  <a:schemeClr val="dk1"/>
                </a:solidFill>
                <a:latin typeface="Calibri"/>
                <a:ea typeface="Calibri"/>
                <a:cs typeface="Calibri"/>
                <a:sym typeface="Calibri"/>
              </a:rPr>
              <a:t>Encapsulation</a:t>
            </a:r>
            <a:r>
              <a:rPr i="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is about hiding details or implemention.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It enables abstraction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It allows changes or upgrades to the implementation.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This helps with software maintenance and upgrades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It also helps to keep data secure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Classes are a software “engineering” approach to programming.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They enable teams to work collaboratively and provide the client seamless features that are easy to use.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u="sng">
                <a:solidFill>
                  <a:schemeClr val="hlink"/>
                </a:solidFill>
                <a:latin typeface="Calibri"/>
                <a:ea typeface="Calibri"/>
                <a:cs typeface="Calibri"/>
                <a:sym typeface="Calibri"/>
                <a:hlinkClick r:id="rId3"/>
              </a:rPr>
              <a:t>https://repl.it/@abida2/Dog-class-2</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nvSpPr>
        <p:spPr>
          <a:xfrm>
            <a:off x="0" y="0"/>
            <a:ext cx="12192000" cy="8002191"/>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Object Features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Objects can be passed as  parameters to static methods</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Objects can be returned from static methods</a:t>
            </a:r>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Objects can be passed as parameters to instance methods</a:t>
            </a:r>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Objects can be returned from instance methods</a:t>
            </a:r>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Objects can be composed from other objects</a:t>
            </a:r>
            <a:endParaRPr/>
          </a:p>
          <a:p>
            <a:pPr indent="-285750" lvl="0" marL="285750" marR="0" rtl="0" algn="l">
              <a:spcBef>
                <a:spcPts val="0"/>
              </a:spcBef>
              <a:spcAft>
                <a:spcPts val="0"/>
              </a:spcAft>
              <a:buClr>
                <a:schemeClr val="dk1"/>
              </a:buClr>
              <a:buSzPts val="2800"/>
              <a:buFont typeface="Arial"/>
              <a:buChar char="•"/>
            </a:pPr>
            <a:r>
              <a:rPr lang="en-US" sz="2800" u="sng">
                <a:solidFill>
                  <a:schemeClr val="hlink"/>
                </a:solidFill>
                <a:latin typeface="Calibri"/>
                <a:ea typeface="Calibri"/>
                <a:cs typeface="Calibri"/>
                <a:sym typeface="Calibri"/>
                <a:hlinkClick r:id="rId3"/>
              </a:rPr>
              <a:t>https://repl.it/@abida2/Dog-class-3</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Arrays of Objects can be created</a:t>
            </a:r>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US" sz="2800" u="sng">
                <a:solidFill>
                  <a:schemeClr val="hlink"/>
                </a:solidFill>
                <a:latin typeface="Calibri"/>
                <a:ea typeface="Calibri"/>
                <a:cs typeface="Calibri"/>
                <a:sym typeface="Calibri"/>
                <a:hlinkClick r:id="rId4"/>
              </a:rPr>
              <a:t>https://repl.it/@abida2/Dog-class-4</a:t>
            </a:r>
            <a:endParaRPr sz="2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nvSpPr>
        <p:spPr>
          <a:xfrm>
            <a:off x="301841" y="0"/>
            <a:ext cx="11105965" cy="65556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Point and Circle Class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Code Step by Step : Circle Class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u="sng">
                <a:solidFill>
                  <a:schemeClr val="hlink"/>
                </a:solidFill>
                <a:latin typeface="Calibri"/>
                <a:ea typeface="Calibri"/>
                <a:cs typeface="Calibri"/>
                <a:sym typeface="Calibri"/>
                <a:hlinkClick r:id="rId3"/>
              </a:rPr>
              <a:t>https://www.codestepbystep.com/problem/view/java/classes/Circle</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//Note the documentation of each field and variable in the Code Step by Step Class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Composing Circle Class with Point Class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u="sng">
                <a:solidFill>
                  <a:schemeClr val="hlink"/>
                </a:solidFill>
                <a:latin typeface="Calibri"/>
                <a:ea typeface="Calibri"/>
                <a:cs typeface="Calibri"/>
                <a:sym typeface="Calibri"/>
                <a:hlinkClick r:id="rId4"/>
              </a:rPr>
              <a:t>https://repl.it/@abida2/Object-composition-Point-and-Circle-Class</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