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6858000" cx="9144000"/>
  <p:notesSz cx="6858000" cy="9144000"/>
  <p:embeddedFontLst>
    <p:embeddedFont>
      <p:font typeface="Merriweather Sans"/>
      <p:regular r:id="rId88"/>
      <p:bold r:id="rId89"/>
      <p:italic r:id="rId90"/>
      <p:boldItalic r:id="rId91"/>
    </p:embeddedFont>
    <p:embeddedFont>
      <p:font typeface="Book Antiqua"/>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MerriweatherSans-regular.fntdata"/><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erriweatherSans-bold.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BookAntiqua-boldItalic.fntdata"/><Relationship Id="rId50" Type="http://schemas.openxmlformats.org/officeDocument/2006/relationships/slide" Target="slides/slide45.xml"/><Relationship Id="rId94" Type="http://schemas.openxmlformats.org/officeDocument/2006/relationships/font" Target="fonts/BookAntiqua-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MerriweatherSans-boldItalic.fntdata"/><Relationship Id="rId90" Type="http://schemas.openxmlformats.org/officeDocument/2006/relationships/font" Target="fonts/MerriweatherSans-italic.fntdata"/><Relationship Id="rId93" Type="http://schemas.openxmlformats.org/officeDocument/2006/relationships/font" Target="fonts/BookAntiqua-bold.fntdata"/><Relationship Id="rId92" Type="http://schemas.openxmlformats.org/officeDocument/2006/relationships/font" Target="fonts/BookAntiqua-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7" name="Google Shape;77;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8" name="Google Shape;38;p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5" name="Google Shape;45;p7"/>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0"/>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“Writing to Convince Others”</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Chapter 6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Equivocation</a:t>
            </a:r>
            <a:endParaRPr/>
          </a:p>
        </p:txBody>
      </p:sp>
      <p:sp>
        <p:nvSpPr>
          <p:cNvPr id="139" name="Google Shape;139;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Loving one’s neighbor is a mark of altruism.</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Don Juan was a great lover.</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Therefore, Don Juan was an altruist.</a:t>
            </a:r>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Problem: The type of love that we equate with altruism is a different kind of love</a:t>
            </a:r>
            <a:endParaRPr b="0" i="0" sz="2800" u="none">
              <a:solidFill>
                <a:schemeClr val="dk1"/>
              </a:solidFill>
              <a:latin typeface="Arial"/>
              <a:ea typeface="Arial"/>
              <a:cs typeface="Arial"/>
              <a:sym typeface="Arial"/>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Defining your terms</a:t>
            </a:r>
            <a:endParaRPr/>
          </a:p>
        </p:txBody>
      </p:sp>
      <p:sp>
        <p:nvSpPr>
          <p:cNvPr id="145" name="Google Shape;145;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Defining a term means to define the object(s) to which the term applies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Defining your terms</a:t>
            </a:r>
            <a:endParaRPr/>
          </a:p>
        </p:txBody>
      </p:sp>
      <p:sp>
        <p:nvSpPr>
          <p:cNvPr id="151" name="Google Shape;151;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Defining a term means to define the object(s) to which the term applies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When we define a term/idea we are attempting to relate that term/idea to the object that it refers to.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Benefits: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1) Get a clearer picture of what our own ideas are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2) We can more easy communicate those ideas to others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57" name="Google Shape;157;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2) Grammar…Grammar…Grammar</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63" name="Google Shape;163;p2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2) Grammar…Grammar…Grammar</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3) Proof Read Your Work </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69" name="Google Shape;169;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2) Grammar…Grammar…Grammar</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a:p>
            <a:pPr indent="-3429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3) Proof Read Your Work </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At least 3 times</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Distance is a key element in proofreading your work   </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75" name="Google Shape;175;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4) Don’t use no double negatives</a:t>
            </a:r>
            <a:endParaRPr/>
          </a:p>
          <a:p>
            <a:pPr indent="-285750" lvl="1" marL="742950" rtl="0" algn="l">
              <a:lnSpc>
                <a:spcPct val="10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“I don’t have no money”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81" name="Google Shape;181;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4) Don’t use double negatives</a:t>
            </a:r>
            <a:endParaRPr/>
          </a:p>
          <a:p>
            <a:pPr indent="-285750" lvl="1" marL="742950" rtl="0" algn="l">
              <a:lnSpc>
                <a:spcPct val="9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“I don’t have no money”</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What about this one: </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“It is not unlikely that John Stuart Mill would be in favor of automobiles despite how dangerous they have been found to be.”</a:t>
            </a:r>
            <a:endParaRPr b="0" i="0" sz="2400" u="none">
              <a:solidFill>
                <a:schemeClr val="dk1"/>
              </a:solidFill>
              <a:latin typeface="Arial"/>
              <a:ea typeface="Arial"/>
              <a:cs typeface="Arial"/>
              <a:sym typeface="Arial"/>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133350" lvl="1" marL="742950" rtl="0" algn="l">
              <a:lnSpc>
                <a:spcPct val="9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87" name="Google Shape;187;p30"/>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4) Don’t use double negatives</a:t>
            </a:r>
            <a:endParaRPr/>
          </a:p>
          <a:p>
            <a:pPr indent="-285750" lvl="1" marL="742950" rtl="0" algn="l">
              <a:lnSpc>
                <a:spcPct val="9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“I don’t have no money”</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What about this one: </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“It is not unlikely that John Stuart Mill would be in favor of automobiles despite how dangerous they have been found to be.”</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Better: “</a:t>
            </a:r>
            <a:r>
              <a:rPr b="0" i="0" lang="en-US" sz="2800" u="none">
                <a:solidFill>
                  <a:srgbClr val="000000"/>
                </a:solidFill>
                <a:latin typeface="Arial"/>
                <a:ea typeface="Arial"/>
                <a:cs typeface="Arial"/>
                <a:sym typeface="Arial"/>
              </a:rPr>
              <a:t>Despite how dangerous automobiles have been found to be, John Stuart Mill would be in favor of their use.”</a:t>
            </a:r>
            <a:r>
              <a:rPr b="0" i="0" lang="en-US" sz="2000" u="none">
                <a:solidFill>
                  <a:srgbClr val="000000"/>
                </a:solidFill>
                <a:latin typeface="Arial"/>
                <a:ea typeface="Arial"/>
                <a:cs typeface="Arial"/>
                <a:sym typeface="Arial"/>
              </a:rPr>
              <a:t> </a:t>
            </a:r>
            <a:endParaRPr b="0" i="0" sz="2000" u="none">
              <a:solidFill>
                <a:schemeClr val="dk1"/>
              </a:solidFill>
              <a:latin typeface="Arial"/>
              <a:ea typeface="Arial"/>
              <a:cs typeface="Arial"/>
              <a:sym typeface="Arial"/>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158750" lvl="1" marL="742950" rtl="0" algn="l">
              <a:lnSpc>
                <a:spcPct val="90000"/>
              </a:lnSpc>
              <a:spcBef>
                <a:spcPts val="40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93" name="Google Shape;193;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5) Avoid Clichés in your writing:</a:t>
            </a:r>
            <a:endParaRPr/>
          </a:p>
          <a:p>
            <a:pPr indent="-228600" lvl="2" marL="11430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“Philosophers have argued for thousands of years over the existence of God.” 🡪 Really?</a:t>
            </a:r>
            <a:endParaRPr b="0" i="0" sz="2800" u="none">
              <a:solidFill>
                <a:schemeClr val="dk1"/>
              </a:solidFill>
              <a:latin typeface="Arial"/>
              <a:ea typeface="Arial"/>
              <a:cs typeface="Arial"/>
              <a:sym typeface="Arial"/>
            </a:endParaRPr>
          </a:p>
          <a:p>
            <a:pPr indent="-228600" lvl="3" marL="16002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 only want to know what your argument is.</a:t>
            </a:r>
            <a:endParaRPr b="1"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91" name="Google Shape;91;p1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 Write with precision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199" name="Google Shape;199;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6) Subject Verb Agreement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05" name="Google Shape;205;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6) Subject Verb Agreement</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John and Sally is both lovers of philosophy.</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11" name="Google Shape;211;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6) Subject Verb Agreement</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John and Sally is both lovers of philosophy.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John and Sally pursues truth and certainty in their arguments.</a:t>
            </a:r>
            <a:endParaRPr/>
          </a:p>
          <a:p>
            <a:pPr indent="-2857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1079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17" name="Google Shape;217;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6) Subject Verb Agreement</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John and Sally is both lovers of philosophy.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John and Sally pursues truth and certainty in their arguments.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ranger nor the camper see the bear.</a:t>
            </a:r>
            <a:endParaRPr/>
          </a:p>
          <a:p>
            <a:pPr indent="-2857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1079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23" name="Google Shape;223;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7) Write in complete sentences</a:t>
            </a:r>
            <a:endParaRPr/>
          </a:p>
          <a:p>
            <a:pPr indent="-285750" lvl="1" marL="74295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complete sentence has three parts.</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__________,	</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__________ and </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__________</a:t>
            </a:r>
            <a:endParaRPr b="0" i="0" sz="2000" u="none">
              <a:solidFill>
                <a:schemeClr val="dk1"/>
              </a:solidFill>
              <a:latin typeface="Times New Roman"/>
              <a:ea typeface="Times New Roman"/>
              <a:cs typeface="Times New Roman"/>
              <a:sym typeface="Times New Roman"/>
            </a:endParaRPr>
          </a:p>
          <a:p>
            <a:pPr indent="-133350" lvl="1" marL="74295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285750" lvl="1" marL="74295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33350" lvl="1" marL="74295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285750" lvl="1" marL="74295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 …</a:t>
            </a:r>
            <a:endParaRPr/>
          </a:p>
        </p:txBody>
      </p:sp>
      <p:sp>
        <p:nvSpPr>
          <p:cNvPr id="229" name="Google Shape;229;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8) Comma Usage </a:t>
            </a:r>
            <a:endParaRPr/>
          </a:p>
          <a:p>
            <a:pPr indent="-285750" lvl="1" marL="74295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John and Sally, are tremendous critical thinkers.  (Incorrect) </a:t>
            </a:r>
            <a:endParaRPr/>
          </a:p>
          <a:p>
            <a:pPr indent="-285750" lvl="1" marL="742950" rtl="0" algn="l">
              <a:lnSpc>
                <a:spcPct val="100000"/>
              </a:lnSpc>
              <a:spcBef>
                <a:spcPts val="64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Everyone in the class, with the exception of John and Sally, are tremendous critical thinkers. (Correct)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 …</a:t>
            </a:r>
            <a:endParaRPr/>
          </a:p>
        </p:txBody>
      </p:sp>
      <p:sp>
        <p:nvSpPr>
          <p:cNvPr id="235" name="Google Shape;235;p3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Avoid Rhetorical Questions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 …</a:t>
            </a:r>
            <a:endParaRPr/>
          </a:p>
        </p:txBody>
      </p:sp>
      <p:sp>
        <p:nvSpPr>
          <p:cNvPr id="241" name="Google Shape;241;p39"/>
          <p:cNvSpPr txBox="1"/>
          <p:nvPr>
            <p:ph idx="1" type="body"/>
          </p:nvPr>
        </p:nvSpPr>
        <p:spPr>
          <a:xfrm>
            <a:off x="685800" y="16764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9) Avoid Rhetorical Questions</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Argument by Rhetorical Question</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question that forces one into a particular answer </a:t>
            </a:r>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“When are we going to begin treating animals with the respect that they deserve?”</a:t>
            </a:r>
            <a:endParaRPr/>
          </a:p>
          <a:p>
            <a:pPr indent="-228600" lvl="4" marL="205740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Better: “Animals deserve our respect.”</a:t>
            </a:r>
            <a:endParaRPr b="0" i="0" sz="2000" u="none">
              <a:solidFill>
                <a:schemeClr val="dk1"/>
              </a:solidFill>
              <a:latin typeface="Times New Roman"/>
              <a:ea typeface="Times New Roman"/>
              <a:cs typeface="Times New Roman"/>
              <a:sym typeface="Times New Roman"/>
            </a:endParaRPr>
          </a:p>
          <a:p>
            <a:pPr indent="-158750" lvl="1" marL="74295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228600" lvl="2" marL="11430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Loaded Question </a:t>
            </a:r>
            <a:endParaRPr/>
          </a:p>
        </p:txBody>
      </p:sp>
      <p:sp>
        <p:nvSpPr>
          <p:cNvPr id="247" name="Google Shape;247;p4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“Have you stopped beating your wife.”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Loaded Question </a:t>
            </a:r>
            <a:endParaRPr/>
          </a:p>
        </p:txBody>
      </p:sp>
      <p:sp>
        <p:nvSpPr>
          <p:cNvPr id="253" name="Google Shape;253;p4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“Have you stopped beating your wife.”</a:t>
            </a:r>
            <a:endParaRPr/>
          </a:p>
          <a:p>
            <a:pPr indent="-285750" lvl="1" marL="742950" rtl="0" algn="l">
              <a:lnSpc>
                <a:spcPct val="10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If we have no reason to think that this assumption is true, then it is a loaded question whose goal is to direct the listener to a particular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97" name="Google Shape;97;p1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 Write with precision</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#1 Problem: Writing that is unclear</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Being overly ambiguous or using vague terms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Fixes: </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Don’t use terms that have multiple meanings </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Define how you are using them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 …</a:t>
            </a:r>
            <a:endParaRPr/>
          </a:p>
        </p:txBody>
      </p:sp>
      <p:sp>
        <p:nvSpPr>
          <p:cNvPr id="259" name="Google Shape;259;p4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10) Apostrophes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When do you use apostrophes?</a:t>
            </a:r>
            <a:endParaRPr/>
          </a:p>
          <a:p>
            <a:pPr indent="-1079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 …</a:t>
            </a:r>
            <a:endParaRPr/>
          </a:p>
        </p:txBody>
      </p:sp>
      <p:sp>
        <p:nvSpPr>
          <p:cNvPr id="265" name="Google Shape;265;p4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10) Apostrophes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When do you use apostrophes?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Contraction (don’t) </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Missing letters (‘till) </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To show possession (John’s philosophy book is on the table.) </a:t>
            </a:r>
            <a:endParaRPr/>
          </a:p>
          <a:p>
            <a:pPr indent="-1079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71" name="Google Shape;271;p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11) Don’t Use Colloquialisms </a:t>
            </a:r>
            <a:endParaRPr/>
          </a:p>
          <a:p>
            <a:pPr indent="-139700" lvl="0" marL="342900" rtl="0" algn="l">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77" name="Google Shape;277;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11) Don’t Use Colloquialisms</a:t>
            </a:r>
            <a:endParaRPr/>
          </a:p>
          <a:p>
            <a:pPr indent="-285750" lvl="1" marL="74295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Informal language</a:t>
            </a:r>
            <a:endParaRPr/>
          </a:p>
          <a:p>
            <a:pPr indent="-285750" lvl="1" marL="74295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Examples: </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1. “Where one should fall in the debate over animal testing is a no-brainer.”</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2. “First lady Michele Obama has a lot of class.”</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3. “Not to open a can of worms, but why should we watch a TV show like </a:t>
            </a:r>
            <a:r>
              <a:rPr b="0" i="1" lang="en-US" sz="2400" u="none">
                <a:solidFill>
                  <a:schemeClr val="dk1"/>
                </a:solidFill>
                <a:latin typeface="Arial"/>
                <a:ea typeface="Arial"/>
                <a:cs typeface="Arial"/>
                <a:sym typeface="Arial"/>
              </a:rPr>
              <a:t>24</a:t>
            </a:r>
            <a:r>
              <a:rPr b="0" i="0" lang="en-US" sz="2400" u="none">
                <a:solidFill>
                  <a:schemeClr val="dk1"/>
                </a:solidFill>
                <a:latin typeface="Arial"/>
                <a:ea typeface="Arial"/>
                <a:cs typeface="Arial"/>
                <a:sym typeface="Arial"/>
              </a:rPr>
              <a:t> that promotes the use of torture.”</a:t>
            </a:r>
            <a:r>
              <a:rPr b="1" i="0" lang="en-US" sz="2000" u="none">
                <a:solidFill>
                  <a:schemeClr val="dk1"/>
                </a:solidFill>
                <a:latin typeface="Times New Roman"/>
                <a:ea typeface="Times New Roman"/>
                <a:cs typeface="Times New Roman"/>
                <a:sym typeface="Times New Roman"/>
              </a:rPr>
              <a:t> </a:t>
            </a:r>
            <a:endParaRPr b="0" i="0" sz="2000" u="none">
              <a:solidFill>
                <a:srgbClr val="000000"/>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83" name="Google Shape;283;p4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12) Do not start sentences with one of the FANBOYS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Coordinating Conjunctions: For, And, Nor, But, Or, Yet, So</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Causes one to write in an informal way</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Too close to the way that we speak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89" name="Google Shape;289;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12) Do not start sentences with one of the FANBOYS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Coordinating Conjunctions: For, And, Nor, But, Or, Yet, So</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Correct the following sentence: </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Aristotle argues that one who is wise could never commit an immoral act.”</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295" name="Google Shape;295;p4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13) Over Punctuation Use: The Exclamation Point</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“Remember that one exclamation point is enough to get your point across!!!”</a:t>
            </a:r>
            <a:endParaRPr b="1" i="0" sz="2800" u="none">
              <a:solidFill>
                <a:schemeClr val="dk1"/>
              </a:solidFill>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301" name="Google Shape;301;p4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14) Repetition is not always a good thing</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342900" lvl="0" marL="342900" rtl="0" algn="l">
              <a:lnSpc>
                <a:spcPct val="100000"/>
              </a:lnSpc>
              <a:spcBef>
                <a:spcPts val="64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There is a difference between being clear and clarifying a claim and making the same claim over and over again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307" name="Google Shape;307;p5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15) Appropriate language</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“Dude, of course Aristotle’s virtue ethics is the best way to evaluate the moral worth of an action.”</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“Aristotle was an elitist punk!!!”</a:t>
            </a:r>
            <a:endParaRPr/>
          </a:p>
          <a:p>
            <a:pPr indent="-285750" lvl="1" marL="74295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Neither of these uses appropriate language</a:t>
            </a:r>
            <a:r>
              <a:rPr b="0" i="0" lang="en-US" sz="2000" u="none">
                <a:solidFill>
                  <a:schemeClr val="dk1"/>
                </a:solidFill>
                <a:latin typeface="Arial"/>
                <a:ea typeface="Arial"/>
                <a:cs typeface="Arial"/>
                <a:sym typeface="Arial"/>
              </a:rPr>
              <a:t> (and too many exclamation points in the second) </a:t>
            </a:r>
            <a:endParaRPr/>
          </a:p>
          <a:p>
            <a:pPr indent="-158750" lvl="1" marL="74295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85750" lvl="1" marL="74295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313" name="Google Shape;313;p5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16) Don’t abbreviate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Quote: “Rene Descartes argued that if a belief is not both clear and distinct u cannot claim to have knowledge.”</a:t>
            </a:r>
            <a:endParaRPr/>
          </a:p>
          <a:p>
            <a:pPr indent="-1079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Merriweather Sans"/>
              <a:ea typeface="Merriweather Sans"/>
              <a:cs typeface="Merriweather Sans"/>
              <a:sym typeface="Merriweather Sans"/>
            </a:endParaRPr>
          </a:p>
          <a:p>
            <a:pPr indent="-1079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Write With Precision </a:t>
            </a:r>
            <a:endParaRPr/>
          </a:p>
        </p:txBody>
      </p:sp>
      <p:sp>
        <p:nvSpPr>
          <p:cNvPr id="103" name="Google Shape;103;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“He brushed his teeth on the carpet.”</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“He cleaned up the spilled water with his little sister.”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Points to consider…</a:t>
            </a:r>
            <a:endParaRPr/>
          </a:p>
        </p:txBody>
      </p:sp>
      <p:sp>
        <p:nvSpPr>
          <p:cNvPr id="319" name="Google Shape;319;p52"/>
          <p:cNvSpPr txBox="1"/>
          <p:nvPr>
            <p:ph idx="1" type="body"/>
          </p:nvPr>
        </p:nvSpPr>
        <p:spPr>
          <a:xfrm>
            <a:off x="685800" y="1676400"/>
            <a:ext cx="77724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16) Don’t abbreviate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O.K. means Okay</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‘Till means Until</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John &amp; Sally both love to use the ampersand in their writing  </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If you feel the need to say it then always spell it out</a:t>
            </a:r>
            <a:endParaRPr/>
          </a:p>
          <a:p>
            <a:pPr indent="-228600" lvl="2" marL="11430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Unless you are writing an essay on the use and misuse of slang, do not use slang in academic writing</a:t>
            </a:r>
            <a:r>
              <a:rPr b="0" i="0" lang="en-US" sz="2000" u="none">
                <a:solidFill>
                  <a:schemeClr val="dk1"/>
                </a:solidFill>
                <a:latin typeface="Merriweather Sans"/>
                <a:ea typeface="Merriweather Sans"/>
                <a:cs typeface="Merriweather Sans"/>
                <a:sym typeface="Merriweather Sans"/>
              </a:rPr>
              <a:t> </a:t>
            </a:r>
            <a:endParaRPr/>
          </a:p>
          <a:p>
            <a:pPr indent="-133350" lvl="1" marL="74295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Important Points: </a:t>
            </a:r>
            <a:endParaRPr/>
          </a:p>
        </p:txBody>
      </p:sp>
      <p:sp>
        <p:nvSpPr>
          <p:cNvPr id="325" name="Google Shape;325;p5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Run-on sentences </a:t>
            </a:r>
            <a:r>
              <a:rPr b="0" i="0" lang="en-US" sz="2400" u="none">
                <a:solidFill>
                  <a:schemeClr val="dk1"/>
                </a:solidFill>
                <a:latin typeface="Arial"/>
                <a:ea typeface="Arial"/>
                <a:cs typeface="Arial"/>
                <a:sym typeface="Arial"/>
              </a:rPr>
              <a:t>(Comma Splices, Fused Sentences, General Run-ons)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use of passive voice - </a:t>
            </a:r>
            <a:r>
              <a:rPr b="0" i="0" lang="en-US" sz="2400" u="none">
                <a:solidFill>
                  <a:schemeClr val="dk1"/>
                </a:solidFill>
                <a:latin typeface="Arial"/>
                <a:ea typeface="Arial"/>
                <a:cs typeface="Arial"/>
                <a:sym typeface="Arial"/>
              </a:rPr>
              <a:t>Make sure that there is an actor or subject performing the action</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Exaggeration shows weakness in your argument - </a:t>
            </a:r>
            <a:r>
              <a:rPr b="0" i="0" lang="en-US" sz="2400" u="none">
                <a:solidFill>
                  <a:schemeClr val="dk1"/>
                </a:solidFill>
                <a:latin typeface="Arial"/>
                <a:ea typeface="Arial"/>
                <a:cs typeface="Arial"/>
                <a:sym typeface="Arial"/>
              </a:rPr>
              <a:t>stick to the facts</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Parentheticals should always be used sparingly - </a:t>
            </a:r>
            <a:r>
              <a:rPr b="0" i="0" lang="en-US" sz="2400" u="none">
                <a:solidFill>
                  <a:schemeClr val="dk1"/>
                </a:solidFill>
                <a:latin typeface="Arial"/>
                <a:ea typeface="Arial"/>
                <a:cs typeface="Arial"/>
                <a:sym typeface="Arial"/>
              </a:rPr>
              <a:t>they can be confusing to a reader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Types of Essays to Avoid Writing</a:t>
            </a:r>
            <a:endParaRPr/>
          </a:p>
        </p:txBody>
      </p:sp>
      <p:sp>
        <p:nvSpPr>
          <p:cNvPr id="331" name="Google Shape;331;p5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 The Getting Stuck in the Introduction Essay</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2) First Emotional Response Essay</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3) Missing the Mark Essay </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4) It’s the Reader’s Job</a:t>
            </a:r>
            <a:r>
              <a:rPr b="0" i="0" lang="en-US" sz="2800" u="none">
                <a:solidFill>
                  <a:schemeClr val="dk1"/>
                </a:solidFill>
                <a:latin typeface="Arial"/>
                <a:ea typeface="Arial"/>
                <a:cs typeface="Arial"/>
                <a:sym typeface="Arial"/>
              </a:rPr>
              <a:t> </a:t>
            </a:r>
            <a:endParaRPr/>
          </a:p>
          <a:p>
            <a:pPr indent="-342900" lvl="0" marL="342900" rtl="0" algn="l">
              <a:lnSpc>
                <a:spcPct val="90000"/>
              </a:lnSpc>
              <a:spcBef>
                <a:spcPts val="56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Don’t forget: </a:t>
            </a:r>
            <a:endParaRPr/>
          </a:p>
        </p:txBody>
      </p:sp>
      <p:sp>
        <p:nvSpPr>
          <p:cNvPr id="337" name="Google Shape;337;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Self-Serving Bias  </a:t>
            </a:r>
            <a:endParaRPr/>
          </a:p>
          <a:p>
            <a:pPr indent="-285750" lvl="1" marL="742950" rtl="0" algn="l">
              <a:lnSpc>
                <a:spcPct val="10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The idea that it is easy for individuals to come up with arguments to support what they want to be true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idx="1" type="body"/>
          </p:nvPr>
        </p:nvSpPr>
        <p:spPr>
          <a:xfrm>
            <a:off x="762000" y="838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t>
            </a:r>
            <a:r>
              <a:rPr b="0" i="0" lang="en-US" sz="3200" u="none">
                <a:solidFill>
                  <a:schemeClr val="dk1"/>
                </a:solidFill>
                <a:latin typeface="Arial"/>
                <a:ea typeface="Arial"/>
                <a:cs typeface="Arial"/>
                <a:sym typeface="Arial"/>
              </a:rPr>
              <a:t>As writers and as critical readers, we need to remind ourselves that it is unnatural for people to reach the truth by finding good reasons” (Dowden, 2013, p. 195).</a:t>
            </a:r>
            <a:endParaRPr b="0" i="0" sz="3200" u="none">
              <a:solidFill>
                <a:schemeClr val="dk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idx="1" type="body"/>
          </p:nvPr>
        </p:nvSpPr>
        <p:spPr>
          <a:xfrm>
            <a:off x="762000" y="838200"/>
            <a:ext cx="76962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None/>
            </a:pPr>
            <a:r>
              <a:t/>
            </a:r>
            <a:endParaRPr b="0" i="0" sz="2800" u="none">
              <a:solidFill>
                <a:srgbClr val="000000"/>
              </a:solidFill>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a:t>
            </a:r>
            <a:r>
              <a:rPr b="0" i="0" lang="en-US" sz="2800" u="none">
                <a:solidFill>
                  <a:schemeClr val="dk1"/>
                </a:solidFill>
                <a:latin typeface="Arial"/>
                <a:ea typeface="Arial"/>
                <a:cs typeface="Arial"/>
                <a:sym typeface="Arial"/>
              </a:rPr>
              <a:t>As writers and as critical readers, we need to remind ourselves that it is unnatural for people to reach the truth by finding good reasons” (Dowden, 2013, p. 195).</a:t>
            </a:r>
            <a:endParaRPr/>
          </a:p>
          <a:p>
            <a:pPr indent="-3429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“What is natural is making up our mind using our gut instincts, then going out to find reasons with which we can bombard our opponents while covering up any reasons that appear to threaten our own beliefs” (Dowden, 2013, p. 195).</a:t>
            </a:r>
            <a:endParaRPr/>
          </a:p>
          <a:p>
            <a:pPr indent="-3429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Know Your Audience </a:t>
            </a:r>
            <a:endParaRPr/>
          </a:p>
        </p:txBody>
      </p:sp>
      <p:sp>
        <p:nvSpPr>
          <p:cNvPr id="353" name="Google Shape;353;p5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How much information do you need to include?</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Know Your Audience </a:t>
            </a:r>
            <a:endParaRPr/>
          </a:p>
        </p:txBody>
      </p:sp>
      <p:sp>
        <p:nvSpPr>
          <p:cNvPr id="359" name="Google Shape;359;p59"/>
          <p:cNvSpPr txBox="1"/>
          <p:nvPr>
            <p:ph idx="1" type="body"/>
          </p:nvPr>
        </p:nvSpPr>
        <p:spPr>
          <a:xfrm>
            <a:off x="685800" y="12954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How much information do you need to include?</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Ask: "If my audience were right here in front of me and I were talking to them, should I say this now in order to get my idea across" (Dowden, 2013, p. 196)?</a:t>
            </a:r>
            <a:endParaRPr/>
          </a:p>
          <a:p>
            <a:pPr indent="-342900" lvl="0" marL="34290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In order to answer this, two things need to be understood: </a:t>
            </a:r>
            <a:endParaRPr/>
          </a:p>
          <a:p>
            <a:pPr indent="-285750" lvl="1" marL="74295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1) Know your subject material  </a:t>
            </a:r>
            <a:endParaRPr/>
          </a:p>
          <a:p>
            <a:pPr indent="-285750" lvl="1" marL="74295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2) You should not only know to whom you are writing (your audience) but what they are concerned with (as much as possible)</a:t>
            </a:r>
            <a:endParaRPr b="0" i="0" sz="2400" u="none">
              <a:solidFill>
                <a:schemeClr val="dk1"/>
              </a:solidFill>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Know Your Audience </a:t>
            </a:r>
            <a:endParaRPr/>
          </a:p>
        </p:txBody>
      </p:sp>
      <p:sp>
        <p:nvSpPr>
          <p:cNvPr id="365" name="Google Shape;365;p60"/>
          <p:cNvSpPr txBox="1"/>
          <p:nvPr>
            <p:ph idx="1" type="body"/>
          </p:nvPr>
        </p:nvSpPr>
        <p:spPr>
          <a:xfrm>
            <a:off x="685800" y="12954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What this means:</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1) Understand what your audience knows already</a:t>
            </a:r>
            <a:endParaRPr/>
          </a:p>
          <a:p>
            <a:pPr indent="-228600" lvl="3" marL="16002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there’s doubt, explain it </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2) Never pander to your audience – but if you make claims that there may be disagreement about you must: </a:t>
            </a:r>
            <a:endParaRPr/>
          </a:p>
          <a:p>
            <a:pPr indent="-228600" lvl="3" marL="16002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Defend claims by providing evidence </a:t>
            </a:r>
            <a:endParaRPr/>
          </a:p>
          <a:p>
            <a:pPr indent="-228600" lvl="3" marL="16002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Explain why you have chosen not to defend them (Note: This is rarely acceptable in an argument) </a:t>
            </a:r>
            <a:endParaRPr b="0" i="0" sz="1800" u="none">
              <a:solidFill>
                <a:schemeClr val="dk1"/>
              </a:solidFill>
              <a:latin typeface="Times New Roman"/>
              <a:ea typeface="Times New Roman"/>
              <a:cs typeface="Times New Roman"/>
              <a:sym typeface="Times New Roman"/>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It All Begins With Structure</a:t>
            </a:r>
            <a:endParaRPr/>
          </a:p>
        </p:txBody>
      </p:sp>
      <p:sp>
        <p:nvSpPr>
          <p:cNvPr id="371" name="Google Shape;371;p6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We discussed four sections: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What were they?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Write With Precision </a:t>
            </a:r>
            <a:endParaRPr/>
          </a:p>
        </p:txBody>
      </p:sp>
      <p:sp>
        <p:nvSpPr>
          <p:cNvPr id="109" name="Google Shape;109;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“He brushed his teeth on the carpet.”</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“He cleaned up the spilled water with his little sister.”</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Syntactically Ambiguous Claims - Issue with the structure of the claim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It All Begins With Structure</a:t>
            </a:r>
            <a:endParaRPr/>
          </a:p>
        </p:txBody>
      </p:sp>
      <p:sp>
        <p:nvSpPr>
          <p:cNvPr id="377" name="Google Shape;377;p62"/>
          <p:cNvSpPr txBox="1"/>
          <p:nvPr>
            <p:ph idx="1" type="body"/>
          </p:nvPr>
        </p:nvSpPr>
        <p:spPr>
          <a:xfrm>
            <a:off x="685800" y="1981200"/>
            <a:ext cx="4267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We discussed four sections: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1) Introduction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2) Exposition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3) Critique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4) Conclusion </a:t>
            </a:r>
            <a:endParaRPr/>
          </a:p>
        </p:txBody>
      </p:sp>
      <p:sp>
        <p:nvSpPr>
          <p:cNvPr id="378" name="Google Shape;378;p62"/>
          <p:cNvSpPr txBox="1"/>
          <p:nvPr/>
        </p:nvSpPr>
        <p:spPr>
          <a:xfrm>
            <a:off x="4876800" y="3810000"/>
            <a:ext cx="31242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Body or Middle</a:t>
            </a: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 </a:t>
            </a:r>
            <a:endParaRPr/>
          </a:p>
        </p:txBody>
      </p:sp>
      <p:sp>
        <p:nvSpPr>
          <p:cNvPr id="384" name="Google Shape;384;p6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Introduction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 </a:t>
            </a:r>
            <a:endParaRPr/>
          </a:p>
        </p:txBody>
      </p:sp>
      <p:sp>
        <p:nvSpPr>
          <p:cNvPr id="390" name="Google Shape;390;p6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Introduction - The topic and thesis are presented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introduction sets the parameters of the discussion to follow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 </a:t>
            </a:r>
            <a:endParaRPr/>
          </a:p>
        </p:txBody>
      </p:sp>
      <p:sp>
        <p:nvSpPr>
          <p:cNvPr id="396" name="Google Shape;396;p6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Introduction - The topic and thesis are presented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Exposition - A summary of all the relevant points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What not to do: Evaluate  </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 </a:t>
            </a:r>
            <a:endParaRPr/>
          </a:p>
        </p:txBody>
      </p:sp>
      <p:sp>
        <p:nvSpPr>
          <p:cNvPr id="402" name="Google Shape;402;p6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Introduction - The topic and thesis are presented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Exposition - A summary of all the relevant points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Critique - </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 </a:t>
            </a:r>
            <a:endParaRPr/>
          </a:p>
        </p:txBody>
      </p:sp>
      <p:sp>
        <p:nvSpPr>
          <p:cNvPr id="408" name="Google Shape;408;p67"/>
          <p:cNvSpPr txBox="1"/>
          <p:nvPr>
            <p:ph idx="1" type="body"/>
          </p:nvPr>
        </p:nvSpPr>
        <p:spPr>
          <a:xfrm>
            <a:off x="685800" y="1600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Introduction - The topic and thesis are presented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Exposition - A summary of all the relevant points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Critique - Evaluation of the argument you summarized </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 </a:t>
            </a:r>
            <a:endParaRPr/>
          </a:p>
        </p:txBody>
      </p:sp>
      <p:sp>
        <p:nvSpPr>
          <p:cNvPr id="414" name="Google Shape;414;p68"/>
          <p:cNvSpPr txBox="1"/>
          <p:nvPr>
            <p:ph idx="1" type="body"/>
          </p:nvPr>
        </p:nvSpPr>
        <p:spPr>
          <a:xfrm>
            <a:off x="685800" y="1600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Introduction - The topic and thesis are presented</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Exposition - A summary of all the relevant points</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Critique - Evaluation of the argument you summarized </a:t>
            </a:r>
            <a:endParaRPr/>
          </a:p>
          <a:p>
            <a:pPr indent="-285750" lvl="1" marL="74295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An important point to consider: “When arguing logically, you should concentrate on what ought to convince, not what will convince” (Dowden, 2013, p. 196)”</a:t>
            </a:r>
            <a:r>
              <a:rPr b="0" i="0" lang="en-US" sz="2400" u="none">
                <a:solidFill>
                  <a:srgbClr val="000000"/>
                </a:solidFill>
                <a:latin typeface="Book Antiqua"/>
                <a:ea typeface="Book Antiqua"/>
                <a:cs typeface="Book Antiqua"/>
                <a:sym typeface="Book Antiqua"/>
              </a:rPr>
              <a:t> </a:t>
            </a:r>
            <a:endParaRPr/>
          </a:p>
          <a:p>
            <a:pPr indent="-133350" lvl="1" marL="74295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 </a:t>
            </a:r>
            <a:endParaRPr/>
          </a:p>
        </p:txBody>
      </p:sp>
      <p:sp>
        <p:nvSpPr>
          <p:cNvPr id="420" name="Google Shape;420;p69"/>
          <p:cNvSpPr txBox="1"/>
          <p:nvPr>
            <p:ph idx="1" type="body"/>
          </p:nvPr>
        </p:nvSpPr>
        <p:spPr>
          <a:xfrm>
            <a:off x="6858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Introduction - The topic and thesis are presented</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Exposition - A summary of all the relevant points</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Critique - Evaluation of the argument you summarized </a:t>
            </a:r>
            <a:endParaRPr/>
          </a:p>
          <a:p>
            <a:pPr indent="-285750" lvl="1" marL="74295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As your text states, “When arguing logically, you should concentrate on what ought to convince, not what will convince” (Dowden, 2013, p. 196)” </a:t>
            </a:r>
            <a:endParaRPr/>
          </a:p>
          <a:p>
            <a:pPr indent="-285750" lvl="1" marL="74295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Your goal in persuasion:</a:t>
            </a:r>
            <a:endParaRPr/>
          </a:p>
          <a:p>
            <a:pPr indent="-228600" lvl="2" marL="114300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1) Convince your audience to be open to differing ideas </a:t>
            </a:r>
            <a:endParaRPr/>
          </a:p>
          <a:p>
            <a:pPr indent="-228600" lvl="2" marL="114300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2) Present a logical, rational argument that represents your position   </a:t>
            </a:r>
            <a:endParaRPr b="0" i="0" sz="2000" u="none">
              <a:solidFill>
                <a:srgbClr val="000000"/>
              </a:solidFill>
              <a:latin typeface="Book Antiqua"/>
              <a:ea typeface="Book Antiqua"/>
              <a:cs typeface="Book Antiqua"/>
              <a:sym typeface="Book Antiqua"/>
            </a:endParaRPr>
          </a:p>
          <a:p>
            <a:pPr indent="-228600" lvl="2" marL="1143000" rtl="0" algn="l">
              <a:lnSpc>
                <a:spcPct val="90000"/>
              </a:lnSpc>
              <a:spcBef>
                <a:spcPts val="360"/>
              </a:spcBef>
              <a:spcAft>
                <a:spcPts val="0"/>
              </a:spcAft>
              <a:buClr>
                <a:srgbClr val="000000"/>
              </a:buClr>
              <a:buSzPts val="1800"/>
              <a:buFont typeface="Book Antiqua"/>
              <a:buNone/>
            </a:pPr>
            <a:r>
              <a:rPr b="0" i="0" lang="en-US" sz="1800" u="none">
                <a:solidFill>
                  <a:srgbClr val="000000"/>
                </a:solidFill>
                <a:latin typeface="Book Antiqua"/>
                <a:ea typeface="Book Antiqua"/>
                <a:cs typeface="Book Antiqua"/>
                <a:sym typeface="Book Antiqua"/>
              </a:rPr>
              <a:t> </a:t>
            </a:r>
            <a:endParaRPr/>
          </a:p>
          <a:p>
            <a:pPr indent="-158750" lvl="1" marL="74295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Critique: Proceed Logically Not Chronologically </a:t>
            </a:r>
            <a:endParaRPr/>
          </a:p>
        </p:txBody>
      </p:sp>
      <p:sp>
        <p:nvSpPr>
          <p:cNvPr id="426" name="Google Shape;426;p7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Begin small and move on to larger points </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Critique: Proceed Logically Not Chronologically </a:t>
            </a:r>
            <a:endParaRPr/>
          </a:p>
        </p:txBody>
      </p:sp>
      <p:sp>
        <p:nvSpPr>
          <p:cNvPr id="432" name="Google Shape;432;p7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Begin small and move on to larger points </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Begin with less controversial points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One who writes well never overcomplicates things </a:t>
            </a:r>
            <a:r>
              <a:rPr b="0" i="1" lang="en-US" sz="2800" u="none">
                <a:solidFill>
                  <a:schemeClr val="dk1"/>
                </a:solidFill>
                <a:latin typeface="Arial"/>
                <a:ea typeface="Arial"/>
                <a:cs typeface="Arial"/>
                <a:sym typeface="Arial"/>
              </a:rPr>
              <a:t>unnecessarily</a:t>
            </a:r>
            <a:r>
              <a:rPr b="0" i="0" lang="en-US" sz="2800" u="none">
                <a:solidFill>
                  <a:schemeClr val="dk1"/>
                </a:solidFill>
                <a:latin typeface="Arial"/>
                <a:ea typeface="Arial"/>
                <a:cs typeface="Arial"/>
                <a:sym typeface="Arial"/>
              </a:rPr>
              <a:t>  </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Write With Precision</a:t>
            </a:r>
            <a:endParaRPr/>
          </a:p>
        </p:txBody>
      </p:sp>
      <p:sp>
        <p:nvSpPr>
          <p:cNvPr id="115" name="Google Shape;115;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What we must strive to avoid is an </a:t>
            </a:r>
            <a:r>
              <a:rPr b="0" i="0" lang="en-US" sz="3200" u="sng">
                <a:solidFill>
                  <a:schemeClr val="dk1"/>
                </a:solidFill>
                <a:latin typeface="Arial"/>
                <a:ea typeface="Arial"/>
                <a:cs typeface="Arial"/>
                <a:sym typeface="Arial"/>
              </a:rPr>
              <a:t>undesirable</a:t>
            </a:r>
            <a:r>
              <a:rPr b="0" i="0" lang="en-US" sz="3200" u="none">
                <a:solidFill>
                  <a:schemeClr val="dk1"/>
                </a:solidFill>
                <a:latin typeface="Arial"/>
                <a:ea typeface="Arial"/>
                <a:cs typeface="Arial"/>
                <a:sym typeface="Arial"/>
              </a:rPr>
              <a:t> amount of vagueness and ambiguity</a:t>
            </a:r>
            <a:endParaRPr/>
          </a:p>
          <a:p>
            <a:pPr indent="-139700" lvl="0" marL="34290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Rule of thumb: When proofreading your work, if you think that something </a:t>
            </a:r>
            <a:r>
              <a:rPr b="0" i="1" lang="en-US" sz="3200" u="none">
                <a:solidFill>
                  <a:schemeClr val="dk1"/>
                </a:solidFill>
                <a:latin typeface="Arial"/>
                <a:ea typeface="Arial"/>
                <a:cs typeface="Arial"/>
                <a:sym typeface="Arial"/>
              </a:rPr>
              <a:t>could be</a:t>
            </a:r>
            <a:r>
              <a:rPr b="0" i="0" lang="en-US" sz="3200" u="none">
                <a:solidFill>
                  <a:schemeClr val="dk1"/>
                </a:solidFill>
                <a:latin typeface="Arial"/>
                <a:ea typeface="Arial"/>
                <a:cs typeface="Arial"/>
                <a:sym typeface="Arial"/>
              </a:rPr>
              <a:t> unclear, it is unclear.</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Be Concise </a:t>
            </a:r>
            <a:endParaRPr/>
          </a:p>
        </p:txBody>
      </p:sp>
      <p:sp>
        <p:nvSpPr>
          <p:cNvPr id="438" name="Google Shape;438;p7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“Conciseness is close to Godliness”</a:t>
            </a:r>
            <a:endParaRPr/>
          </a:p>
          <a:p>
            <a:pPr indent="-342900" lvl="0" marL="342900" rtl="0" algn="l">
              <a:lnSpc>
                <a:spcPct val="100000"/>
              </a:lnSpc>
              <a:spcBef>
                <a:spcPts val="64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Prolixity </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rgbClr val="000000"/>
              </a:solidFill>
              <a:latin typeface="Book Antiqua"/>
              <a:ea typeface="Book Antiqua"/>
              <a:cs typeface="Book Antiqua"/>
              <a:sym typeface="Book Antiqua"/>
            </a:endParaRPr>
          </a:p>
          <a:p>
            <a:pPr indent="-139700" lvl="0" marL="342900" rtl="0" algn="l">
              <a:spcBef>
                <a:spcPts val="640"/>
              </a:spcBef>
              <a:spcAft>
                <a:spcPts val="0"/>
              </a:spcAft>
              <a:buClr>
                <a:schemeClr val="dk1"/>
              </a:buClr>
              <a:buSzPts val="3200"/>
              <a:buFont typeface="Arial"/>
              <a:buNone/>
            </a:pPr>
            <a:r>
              <a:t/>
            </a:r>
            <a:endParaRPr b="0" i="0" sz="3200" u="none">
              <a:solidFill>
                <a:srgbClr val="000000"/>
              </a:solidFill>
              <a:latin typeface="Book Antiqua"/>
              <a:ea typeface="Book Antiqua"/>
              <a:cs typeface="Book Antiqua"/>
              <a:sym typeface="Book Antiqu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Be Concise </a:t>
            </a:r>
            <a:endParaRPr/>
          </a:p>
        </p:txBody>
      </p:sp>
      <p:sp>
        <p:nvSpPr>
          <p:cNvPr id="444" name="Google Shape;444;p7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“Conciseness is close to Godliness”</a:t>
            </a:r>
            <a:endParaRPr/>
          </a:p>
          <a:p>
            <a:pPr indent="-342900" lvl="0" marL="342900" rtl="0" algn="l">
              <a:lnSpc>
                <a:spcPct val="100000"/>
              </a:lnSpc>
              <a:spcBef>
                <a:spcPts val="64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Prolixity - Long-windedness</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rgbClr val="000000"/>
              </a:solidFill>
              <a:latin typeface="Book Antiqua"/>
              <a:ea typeface="Book Antiqua"/>
              <a:cs typeface="Book Antiqua"/>
              <a:sym typeface="Book Antiqua"/>
            </a:endParaRPr>
          </a:p>
          <a:p>
            <a:pPr indent="-139700" lvl="0" marL="342900" rtl="0" algn="l">
              <a:spcBef>
                <a:spcPts val="640"/>
              </a:spcBef>
              <a:spcAft>
                <a:spcPts val="0"/>
              </a:spcAft>
              <a:buClr>
                <a:schemeClr val="dk1"/>
              </a:buClr>
              <a:buSzPts val="3200"/>
              <a:buFont typeface="Arial"/>
              <a:buNone/>
            </a:pPr>
            <a:r>
              <a:t/>
            </a:r>
            <a:endParaRPr b="0" i="0" sz="3200" u="none">
              <a:solidFill>
                <a:srgbClr val="000000"/>
              </a:solidFill>
              <a:latin typeface="Book Antiqua"/>
              <a:ea typeface="Book Antiqua"/>
              <a:cs typeface="Book Antiqua"/>
              <a:sym typeface="Book Antiqu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Be Concise </a:t>
            </a:r>
            <a:endParaRPr/>
          </a:p>
        </p:txBody>
      </p:sp>
      <p:sp>
        <p:nvSpPr>
          <p:cNvPr id="450" name="Google Shape;450;p7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“Conciseness is close to Godliness”</a:t>
            </a:r>
            <a:endParaRPr/>
          </a:p>
          <a:p>
            <a:pPr indent="-342900" lvl="0" marL="342900" rtl="0" algn="l">
              <a:lnSpc>
                <a:spcPct val="9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Prolixity - Long-windedness</a:t>
            </a:r>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285750" lvl="1" marL="742950" rtl="0" algn="l">
              <a:lnSpc>
                <a:spcPct val="9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For example: They expressed their belief that at that point in time it would accord with their desire not to delay their departure.  </a:t>
            </a:r>
            <a:endParaRPr/>
          </a:p>
          <a:p>
            <a:pPr indent="-228600" lvl="2" marL="114300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Explain what you think this means.</a:t>
            </a:r>
            <a:endParaRPr b="0" i="0" sz="2000" u="none">
              <a:solidFill>
                <a:srgbClr val="000000"/>
              </a:solidFill>
              <a:latin typeface="Arial"/>
              <a:ea typeface="Arial"/>
              <a:cs typeface="Arial"/>
              <a:sym typeface="Arial"/>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rgbClr val="000000"/>
              </a:solidFill>
              <a:latin typeface="Book Antiqua"/>
              <a:ea typeface="Book Antiqua"/>
              <a:cs typeface="Book Antiqua"/>
              <a:sym typeface="Book Antiqua"/>
            </a:endParaRPr>
          </a:p>
          <a:p>
            <a:pPr indent="-165100" lvl="0" marL="342900" rtl="0" algn="l">
              <a:spcBef>
                <a:spcPts val="560"/>
              </a:spcBef>
              <a:spcAft>
                <a:spcPts val="0"/>
              </a:spcAft>
              <a:buClr>
                <a:schemeClr val="dk1"/>
              </a:buClr>
              <a:buSzPts val="2800"/>
              <a:buFont typeface="Arial"/>
              <a:buNone/>
            </a:pPr>
            <a:r>
              <a:t/>
            </a:r>
            <a:endParaRPr b="0" i="0" sz="2800" u="none">
              <a:solidFill>
                <a:srgbClr val="000000"/>
              </a:solidFill>
              <a:latin typeface="Book Antiqua"/>
              <a:ea typeface="Book Antiqua"/>
              <a:cs typeface="Book Antiqua"/>
              <a:sym typeface="Book Antiqu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Be Concise </a:t>
            </a:r>
            <a:endParaRPr/>
          </a:p>
        </p:txBody>
      </p:sp>
      <p:sp>
        <p:nvSpPr>
          <p:cNvPr id="456" name="Google Shape;456;p7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“Conciseness is close to Godliness”</a:t>
            </a:r>
            <a:endParaRPr/>
          </a:p>
          <a:p>
            <a:pPr indent="-342900" lvl="0" marL="34290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Prolixity - Long-windedness</a:t>
            </a:r>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285750" lvl="1" marL="74295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For example: They expressed their belief that at that point in time it would accord with their desire not to delay their departure. </a:t>
            </a:r>
            <a:endParaRPr/>
          </a:p>
          <a:p>
            <a:pPr indent="-133350" lvl="1" marL="742950" rtl="0" algn="l">
              <a:lnSpc>
                <a:spcPct val="9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285750" lvl="1" marL="74295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They said they wanted to leave. </a:t>
            </a:r>
            <a:endParaRPr b="0" i="0" sz="2000" u="none">
              <a:solidFill>
                <a:srgbClr val="000000"/>
              </a:solidFill>
              <a:latin typeface="Arial"/>
              <a:ea typeface="Arial"/>
              <a:cs typeface="Arial"/>
              <a:sym typeface="Arial"/>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rgbClr val="000000"/>
              </a:solidFill>
              <a:latin typeface="Book Antiqua"/>
              <a:ea typeface="Book Antiqua"/>
              <a:cs typeface="Book Antiqua"/>
              <a:sym typeface="Book Antiqua"/>
            </a:endParaRPr>
          </a:p>
          <a:p>
            <a:pPr indent="-190500" lvl="0" marL="342900" rtl="0" algn="l">
              <a:spcBef>
                <a:spcPts val="480"/>
              </a:spcBef>
              <a:spcAft>
                <a:spcPts val="0"/>
              </a:spcAft>
              <a:buClr>
                <a:schemeClr val="dk1"/>
              </a:buClr>
              <a:buSzPts val="2400"/>
              <a:buFont typeface="Arial"/>
              <a:buNone/>
            </a:pPr>
            <a:r>
              <a:t/>
            </a:r>
            <a:endParaRPr b="0" i="0" sz="2400" u="none">
              <a:solidFill>
                <a:srgbClr val="000000"/>
              </a:solidFill>
              <a:latin typeface="Book Antiqua"/>
              <a:ea typeface="Book Antiqua"/>
              <a:cs typeface="Book Antiqua"/>
              <a:sym typeface="Book Antiqu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Critique: Be Straightforward</a:t>
            </a:r>
            <a:endParaRPr/>
          </a:p>
        </p:txBody>
      </p:sp>
      <p:sp>
        <p:nvSpPr>
          <p:cNvPr id="462" name="Google Shape;462;p7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Avoid the following: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Technical language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Jargon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Critique: Be Straightforward</a:t>
            </a:r>
            <a:endParaRPr/>
          </a:p>
        </p:txBody>
      </p:sp>
      <p:sp>
        <p:nvSpPr>
          <p:cNvPr id="468" name="Google Shape;468;p77"/>
          <p:cNvSpPr txBox="1"/>
          <p:nvPr>
            <p:ph idx="1" type="body"/>
          </p:nvPr>
        </p:nvSpPr>
        <p:spPr>
          <a:xfrm>
            <a:off x="685800" y="1600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For example: </a:t>
            </a:r>
            <a:endParaRPr/>
          </a:p>
          <a:p>
            <a:pPr indent="-285750" lvl="1" marL="742950" rtl="0" algn="l">
              <a:lnSpc>
                <a:spcPct val="10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a:t>
            </a:r>
            <a:r>
              <a:rPr b="0" i="0" lang="en-US" sz="2800" u="none">
                <a:solidFill>
                  <a:srgbClr val="000000"/>
                </a:solidFill>
                <a:latin typeface="Book Antiqua"/>
                <a:ea typeface="Book Antiqua"/>
                <a:cs typeface="Book Antiqua"/>
                <a:sym typeface="Book Antiqua"/>
              </a:rPr>
              <a:t>Most refractory coatings to date exhibit a lack of reliability when subject to the impingement of entrained particulate matter in the propellant stream under extended firing durations.</a:t>
            </a:r>
            <a:r>
              <a:rPr b="0" i="0" lang="en-US" sz="2800" u="none">
                <a:solidFill>
                  <a:srgbClr val="000000"/>
                </a:solidFill>
                <a:latin typeface="Arial"/>
                <a:ea typeface="Arial"/>
                <a:cs typeface="Arial"/>
                <a:sym typeface="Arial"/>
              </a:rPr>
              <a:t>”</a:t>
            </a:r>
            <a:endParaRPr/>
          </a:p>
        </p:txBody>
      </p:sp>
      <p:sp>
        <p:nvSpPr>
          <p:cNvPr id="469" name="Google Shape;469;p77"/>
          <p:cNvSpPr txBox="1"/>
          <p:nvPr/>
        </p:nvSpPr>
        <p:spPr>
          <a:xfrm>
            <a:off x="533400" y="6172200"/>
            <a:ext cx="7924800" cy="1081087"/>
          </a:xfrm>
          <a:prstGeom prst="rect">
            <a:avLst/>
          </a:prstGeom>
          <a:noFill/>
          <a:ln>
            <a:noFill/>
          </a:ln>
        </p:spPr>
        <p:txBody>
          <a:bodyPr anchorCtr="0" anchor="t" bIns="45700" lIns="91425" spcFirstLastPara="1" rIns="91425" wrap="square" tIns="45700">
            <a:noAutofit/>
          </a:bodyPr>
          <a:lstStyle/>
          <a:p>
            <a:pPr indent="0" lvl="3" marL="1371600" marR="0" rtl="0" algn="l">
              <a:lnSpc>
                <a:spcPct val="9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http://www.plainlanguage.gov/howto/guidelines/FederalPLGuidelines/writeNoJargon.cfm</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Critique: Be Straightforward</a:t>
            </a:r>
            <a:endParaRPr/>
          </a:p>
        </p:txBody>
      </p:sp>
      <p:sp>
        <p:nvSpPr>
          <p:cNvPr id="475" name="Google Shape;475;p78"/>
          <p:cNvSpPr txBox="1"/>
          <p:nvPr>
            <p:ph idx="1" type="body"/>
          </p:nvPr>
        </p:nvSpPr>
        <p:spPr>
          <a:xfrm>
            <a:off x="685800" y="1600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For example: </a:t>
            </a:r>
            <a:endParaRPr/>
          </a:p>
          <a:p>
            <a:pPr indent="-285750" lvl="1" marL="742950" rtl="0" algn="l">
              <a:lnSpc>
                <a:spcPct val="10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a:t>
            </a:r>
            <a:r>
              <a:rPr b="0" i="0" lang="en-US" sz="2800" u="none">
                <a:solidFill>
                  <a:srgbClr val="000000"/>
                </a:solidFill>
                <a:latin typeface="Book Antiqua"/>
                <a:ea typeface="Book Antiqua"/>
                <a:cs typeface="Book Antiqua"/>
                <a:sym typeface="Book Antiqua"/>
              </a:rPr>
              <a:t>Most refractory coatings to date exhibit a lack of reliability when subject to the impingement of entrained particulate matter in the propellant stream under extended firing durations.</a:t>
            </a:r>
            <a:r>
              <a:rPr b="0" i="0" lang="en-US" sz="2800" u="none">
                <a:solidFill>
                  <a:srgbClr val="000000"/>
                </a:solidFill>
                <a:latin typeface="Arial"/>
                <a:ea typeface="Arial"/>
                <a:cs typeface="Arial"/>
                <a:sym typeface="Arial"/>
              </a:rPr>
              <a:t>”</a:t>
            </a:r>
            <a:endParaRPr b="0" i="0" sz="2800" u="none">
              <a:solidFill>
                <a:srgbClr val="000000"/>
              </a:solidFill>
              <a:latin typeface="Merriweather Sans"/>
              <a:ea typeface="Merriweather Sans"/>
              <a:cs typeface="Merriweather Sans"/>
              <a:sym typeface="Merriweather Sans"/>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t>
            </a:r>
            <a:r>
              <a:rPr b="0" i="0" lang="en-US" sz="2800" u="none">
                <a:solidFill>
                  <a:schemeClr val="dk1"/>
                </a:solidFill>
                <a:latin typeface="Times New Roman"/>
                <a:ea typeface="Times New Roman"/>
                <a:cs typeface="Times New Roman"/>
                <a:sym typeface="Times New Roman"/>
              </a:rPr>
              <a:t>Exhaust gas eventually damages the coating of most existing ceramics.</a:t>
            </a:r>
            <a:r>
              <a:rPr b="0" i="0" lang="en-US" sz="2800" u="none">
                <a:solidFill>
                  <a:schemeClr val="dk1"/>
                </a:solidFill>
                <a:latin typeface="Arial"/>
                <a:ea typeface="Arial"/>
                <a:cs typeface="Arial"/>
                <a:sym typeface="Arial"/>
              </a:rPr>
              <a:t>”</a:t>
            </a:r>
            <a:endParaRPr/>
          </a:p>
        </p:txBody>
      </p:sp>
      <p:sp>
        <p:nvSpPr>
          <p:cNvPr id="476" name="Google Shape;476;p78"/>
          <p:cNvSpPr txBox="1"/>
          <p:nvPr/>
        </p:nvSpPr>
        <p:spPr>
          <a:xfrm>
            <a:off x="533400" y="6172200"/>
            <a:ext cx="7924800" cy="1081087"/>
          </a:xfrm>
          <a:prstGeom prst="rect">
            <a:avLst/>
          </a:prstGeom>
          <a:noFill/>
          <a:ln>
            <a:noFill/>
          </a:ln>
        </p:spPr>
        <p:txBody>
          <a:bodyPr anchorCtr="0" anchor="t" bIns="45700" lIns="91425" spcFirstLastPara="1" rIns="91425" wrap="square" tIns="45700">
            <a:noAutofit/>
          </a:bodyPr>
          <a:lstStyle/>
          <a:p>
            <a:pPr indent="0" lvl="3" marL="1371600" marR="0" rtl="0" algn="l">
              <a:lnSpc>
                <a:spcPct val="9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http://www.plainlanguage.gov/howto/guidelines/FederalPLGuidelines/writeNoJargon.cfm</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a:t>
            </a:r>
            <a:endParaRPr/>
          </a:p>
        </p:txBody>
      </p:sp>
      <p:sp>
        <p:nvSpPr>
          <p:cNvPr id="482" name="Google Shape;482;p7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Introduction - The topic and thesis are presented</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Exposition - A summary of all the relevant points</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Critique - Evaluation of the argument you summarized</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Conclusion -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a:t>
            </a:r>
            <a:endParaRPr/>
          </a:p>
        </p:txBody>
      </p:sp>
      <p:sp>
        <p:nvSpPr>
          <p:cNvPr id="488" name="Google Shape;488;p8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Introduction - The topic and thesis are presented</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Exposition - A summary of all the relevant points</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Critique - Evaluation of the argument you summarized</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Conclusion - A brief summary of your argument (you should also include a brief summary of the argument you are critiquing here)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Notes: </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 It will be short and to the point</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2) It is a good idea to begin with a re-statement of your thesis </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3) It will never contain _________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 A Brief Review</a:t>
            </a:r>
            <a:endParaRPr/>
          </a:p>
        </p:txBody>
      </p:sp>
      <p:sp>
        <p:nvSpPr>
          <p:cNvPr id="494" name="Google Shape;494;p8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Introduction - The topic and thesis are presented</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Exposition - A summary of all the relevant points</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Critique - Evaluation of the argument you summarized</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Conclusion - A brief summary of your argument (you should also include a brief summary of the argument you are critiquing here)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Notes: </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 It will be short and to the point</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2) It is a good idea to begin with a re-statement of your thesis </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3) It will never contain new information - information that you did not discuss in your argument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Write With Precision</a:t>
            </a:r>
            <a:endParaRPr/>
          </a:p>
        </p:txBody>
      </p:sp>
      <p:sp>
        <p:nvSpPr>
          <p:cNvPr id="121" name="Google Shape;121;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Equivocation means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Final Note About Structure</a:t>
            </a:r>
            <a:endParaRPr/>
          </a:p>
        </p:txBody>
      </p:sp>
      <p:sp>
        <p:nvSpPr>
          <p:cNvPr id="500" name="Google Shape;500;p8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t>
            </a:r>
            <a:r>
              <a:rPr b="0" i="0" lang="en-US" sz="2800" u="none">
                <a:solidFill>
                  <a:schemeClr val="dk1"/>
                </a:solidFill>
                <a:latin typeface="Times New Roman"/>
                <a:ea typeface="Times New Roman"/>
                <a:cs typeface="Times New Roman"/>
                <a:sym typeface="Times New Roman"/>
              </a:rPr>
              <a:t>Your structure is your road, and if readers cannot see where they are going, they will become confused and loose interest in what you have to say.  [However] In long or complex pieces it doesn</a:t>
            </a:r>
            <a:r>
              <a:rPr b="0" i="0" lang="en-US" sz="2800" u="none">
                <a:solidFill>
                  <a:schemeClr val="dk1"/>
                </a:solidFill>
                <a:latin typeface="Arial"/>
                <a:ea typeface="Arial"/>
                <a:cs typeface="Arial"/>
                <a:sym typeface="Arial"/>
              </a:rPr>
              <a:t>’</a:t>
            </a:r>
            <a:r>
              <a:rPr b="0" i="0" lang="en-US" sz="2800" u="none">
                <a:solidFill>
                  <a:schemeClr val="dk1"/>
                </a:solidFill>
                <a:latin typeface="Times New Roman"/>
                <a:ea typeface="Times New Roman"/>
                <a:cs typeface="Times New Roman"/>
                <a:sym typeface="Times New Roman"/>
              </a:rPr>
              <a:t>t hurt to occasionally remind readers of what the road is, how far you</a:t>
            </a:r>
            <a:r>
              <a:rPr b="0" i="0" lang="en-US" sz="2800" u="none">
                <a:solidFill>
                  <a:schemeClr val="dk1"/>
                </a:solidFill>
                <a:latin typeface="Arial"/>
                <a:ea typeface="Arial"/>
                <a:cs typeface="Arial"/>
                <a:sym typeface="Arial"/>
              </a:rPr>
              <a:t>’</a:t>
            </a:r>
            <a:r>
              <a:rPr b="0" i="0" lang="en-US" sz="2800" u="none">
                <a:solidFill>
                  <a:schemeClr val="dk1"/>
                </a:solidFill>
                <a:latin typeface="Times New Roman"/>
                <a:ea typeface="Times New Roman"/>
                <a:cs typeface="Times New Roman"/>
                <a:sym typeface="Times New Roman"/>
              </a:rPr>
              <a:t>ve gone, and what lies ahead</a:t>
            </a:r>
            <a:r>
              <a:rPr b="0" i="0" lang="en-US" sz="2800" u="none">
                <a:solidFill>
                  <a:schemeClr val="dk1"/>
                </a:solidFill>
                <a:latin typeface="Arial"/>
                <a:ea typeface="Arial"/>
                <a:cs typeface="Arial"/>
                <a:sym typeface="Arial"/>
              </a:rPr>
              <a:t>”</a:t>
            </a:r>
            <a:r>
              <a:rPr b="0" i="0" lang="en-US" sz="2800" u="none">
                <a:solidFill>
                  <a:schemeClr val="dk1"/>
                </a:solidFill>
                <a:latin typeface="Times New Roman"/>
                <a:ea typeface="Times New Roman"/>
                <a:cs typeface="Times New Roman"/>
                <a:sym typeface="Times New Roman"/>
              </a:rPr>
              <a:t> (Dowden, 2013, p. 200).  </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Notion of Proof</a:t>
            </a:r>
            <a:endParaRPr/>
          </a:p>
        </p:txBody>
      </p:sp>
      <p:sp>
        <p:nvSpPr>
          <p:cNvPr id="506" name="Google Shape;506;p8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Permanent vs.. Selective Skepticism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Proof </a:t>
            </a:r>
            <a:endParaRPr/>
          </a:p>
        </p:txBody>
      </p:sp>
      <p:sp>
        <p:nvSpPr>
          <p:cNvPr id="512" name="Google Shape;512;p8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Proof: Providing evidence that does support the truth of a conclusion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Proof </a:t>
            </a:r>
            <a:endParaRPr/>
          </a:p>
        </p:txBody>
      </p:sp>
      <p:sp>
        <p:nvSpPr>
          <p:cNvPr id="518" name="Google Shape;518;p8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Proof: Providing evidence that does support the truth of a conclusion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1) Mathematical Proof 🡺 Certainty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2) Proofs Representing Matters of degree 🡺 Probability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Reasoning</a:t>
            </a:r>
            <a:endParaRPr/>
          </a:p>
        </p:txBody>
      </p:sp>
      <p:sp>
        <p:nvSpPr>
          <p:cNvPr id="524" name="Google Shape;524;p8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Deductive Reasoning 🡺 Certainty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Valid/Invalid and Sound/Unsound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Inductive Reasoning 🡺 Probability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Strong or Weak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Life Is Often About Levels of Probability </a:t>
            </a:r>
            <a:endParaRPr/>
          </a:p>
        </p:txBody>
      </p:sp>
      <p:sp>
        <p:nvSpPr>
          <p:cNvPr id="530" name="Google Shape;530;p8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Take the following: </a:t>
            </a:r>
            <a:endParaRPr/>
          </a:p>
          <a:p>
            <a:pPr indent="-285750" lvl="1" marL="742950" rtl="0" algn="l">
              <a:lnSpc>
                <a:spcPct val="9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[Premise] John has washed 300 loads of clothes in his Whirlpool washing machine, and it has never once giving him a problem.  [Conclusion] Therefore, his Whirlpool washing machine will not give him a problem with the load that he is now washing.</a:t>
            </a:r>
            <a:endParaRPr/>
          </a:p>
          <a:p>
            <a:pPr indent="-165100" lvl="0" marL="342900" rtl="0" algn="l">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Evaluating the Evidence</a:t>
            </a:r>
            <a:endParaRPr/>
          </a:p>
        </p:txBody>
      </p:sp>
      <p:sp>
        <p:nvSpPr>
          <p:cNvPr id="536" name="Google Shape;536;p8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How do we know if the evidence is good evidence?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Evaluating the Evidence</a:t>
            </a:r>
            <a:endParaRPr/>
          </a:p>
        </p:txBody>
      </p:sp>
      <p:sp>
        <p:nvSpPr>
          <p:cNvPr id="542" name="Google Shape;542;p8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How do we know if the evidence is good evidence?</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Ask: Is the evidence reproducible?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Evaluating the Evidence</a:t>
            </a:r>
            <a:endParaRPr/>
          </a:p>
        </p:txBody>
      </p:sp>
      <p:sp>
        <p:nvSpPr>
          <p:cNvPr id="548" name="Google Shape;548;p9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How do we know if the evidence is good evidence?</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Ask: Is the evidence reproducible?</a:t>
            </a:r>
            <a:endParaRPr/>
          </a:p>
          <a:p>
            <a:pPr indent="-228600" lvl="2" marL="1143000" rtl="0" algn="l">
              <a:lnSpc>
                <a:spcPct val="10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That under the same conditions the evidence would suggest (or lead to) the same conclusion as it had previously suggested (or led to) </a:t>
            </a:r>
            <a:endParaRPr/>
          </a:p>
          <a:p>
            <a:pPr indent="-190500" lvl="0" marL="342900" rtl="0" algn="l">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Evaluating the Evidence</a:t>
            </a:r>
            <a:endParaRPr/>
          </a:p>
        </p:txBody>
      </p:sp>
      <p:sp>
        <p:nvSpPr>
          <p:cNvPr id="554" name="Google Shape;554;p9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[Premise] John has washed 300 loads of clothes in his Whirlpool washing machine, and it has never once giving him a problem.  [Conclusion] Therefore, his Whirlpool washing machine will not give him a problem with the load that he is now washing.</a:t>
            </a:r>
            <a:endParaRPr/>
          </a:p>
          <a:p>
            <a:pPr indent="-139700" lvl="0" marL="342900" rtl="0" algn="l">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Write With Precision</a:t>
            </a:r>
            <a:endParaRPr/>
          </a:p>
        </p:txBody>
      </p:sp>
      <p:sp>
        <p:nvSpPr>
          <p:cNvPr id="127" name="Google Shape;127;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Equivocation means …</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Fallacy of equivocation: To intentionally slip between multiple meanings of a term or phrase in order to create a valid argument.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Evaluating the Evidence  </a:t>
            </a:r>
            <a:endParaRPr/>
          </a:p>
        </p:txBody>
      </p:sp>
      <p:sp>
        <p:nvSpPr>
          <p:cNvPr id="560" name="Google Shape;560;p9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selective skeptic withholds concluding that a conclusion is true until there is good, reproducible evidence to support it </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Evaluating the Evidence  </a:t>
            </a:r>
            <a:endParaRPr/>
          </a:p>
        </p:txBody>
      </p:sp>
      <p:sp>
        <p:nvSpPr>
          <p:cNvPr id="566" name="Google Shape;566;p9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selective skeptic withholds concluding that a conclusion is true until there is good, reproducible evidence to support it </a:t>
            </a:r>
            <a:endParaRPr/>
          </a:p>
          <a:p>
            <a:pPr indent="-285750" lvl="1" marL="742950" rtl="0" algn="l">
              <a:lnSpc>
                <a:spcPct val="90000"/>
              </a:lnSpc>
              <a:spcBef>
                <a:spcPts val="48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As Prof. Dowden states, </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The truth will be able to stand up to repeated tests, but falsehood will eventually be exposed</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 (Dowden, 2013, p. 205).</a:t>
            </a:r>
            <a:endParaRPr/>
          </a:p>
          <a:p>
            <a:pPr indent="-285750" lvl="1" marL="742950" rtl="0" algn="l">
              <a:lnSpc>
                <a:spcPct val="90000"/>
              </a:lnSpc>
              <a:spcBef>
                <a:spcPts val="48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As Michael Shermer states, </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What I mean by a skeptic is </a:t>
            </a:r>
            <a:r>
              <a:rPr b="0" i="1" lang="en-US" sz="2400" u="none">
                <a:solidFill>
                  <a:srgbClr val="000000"/>
                </a:solidFill>
                <a:latin typeface="Times New Roman"/>
                <a:ea typeface="Times New Roman"/>
                <a:cs typeface="Times New Roman"/>
                <a:sym typeface="Times New Roman"/>
              </a:rPr>
              <a:t>one who questions the validity of a particular claim by calling for evidence to prove or disprove it</a:t>
            </a:r>
            <a:r>
              <a:rPr b="0" i="1" lang="en-US" sz="2400" u="none">
                <a:solidFill>
                  <a:srgbClr val="000000"/>
                </a:solidFill>
                <a:latin typeface="Arial"/>
                <a:ea typeface="Arial"/>
                <a:cs typeface="Arial"/>
                <a:sym typeface="Arial"/>
              </a:rPr>
              <a:t>”</a:t>
            </a:r>
            <a:r>
              <a:rPr b="0" i="1" lang="en-US" sz="2400" u="none">
                <a:solidFill>
                  <a:srgbClr val="000000"/>
                </a:solidFill>
                <a:latin typeface="Times New Roman"/>
                <a:ea typeface="Times New Roman"/>
                <a:cs typeface="Times New Roman"/>
                <a:sym typeface="Times New Roman"/>
              </a:rPr>
              <a:t> (</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Why people believe weird things</a:t>
            </a:r>
            <a:r>
              <a:rPr b="0" i="0" lang="en-US" sz="2400" u="none">
                <a:solidFill>
                  <a:srgbClr val="000000"/>
                </a:solidFill>
                <a:latin typeface="Arial"/>
                <a:ea typeface="Arial"/>
                <a:cs typeface="Arial"/>
                <a:sym typeface="Arial"/>
              </a:rPr>
              <a:t>…</a:t>
            </a:r>
            <a:r>
              <a:rPr b="0" i="0" lang="en-US" sz="2400" u="none">
                <a:solidFill>
                  <a:srgbClr val="000000"/>
                </a:solidFill>
                <a:latin typeface="Times New Roman"/>
                <a:ea typeface="Times New Roman"/>
                <a:cs typeface="Times New Roman"/>
                <a:sym typeface="Times New Roman"/>
              </a:rPr>
              <a:t>, 2002, p 41).    </a:t>
            </a:r>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Concept Check </a:t>
            </a:r>
            <a:endParaRPr/>
          </a:p>
        </p:txBody>
      </p:sp>
      <p:sp>
        <p:nvSpPr>
          <p:cNvPr id="572" name="Google Shape;572;p9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From your text: </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What is the error in the following sentence? </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 good scientific reasoning, the scientific reasoner should be cautious and never claim that something is known or proved unless it can be shown that from the evidence acquired that it would be absolutely impossible for the claim to be false.”</a:t>
            </a:r>
            <a:r>
              <a:rPr b="1" i="0" lang="en-US" sz="2800" u="none">
                <a:solidFill>
                  <a:schemeClr val="dk1"/>
                </a:solidFill>
                <a:latin typeface="Times New Roman"/>
                <a:ea typeface="Times New Roman"/>
                <a:cs typeface="Times New Roman"/>
                <a:sym typeface="Times New Roman"/>
              </a:rPr>
              <a:t> </a:t>
            </a:r>
            <a:endParaRPr/>
          </a:p>
          <a:p>
            <a:pPr indent="-165100" lvl="0" marL="342900" rtl="0" algn="l">
              <a:spcBef>
                <a:spcPts val="56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Equivocation</a:t>
            </a:r>
            <a:endParaRPr/>
          </a:p>
        </p:txBody>
      </p:sp>
      <p:sp>
        <p:nvSpPr>
          <p:cNvPr id="133" name="Google Shape;133;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P1: Loving one’s neighbor is a mark of altruism.</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P2: Don Juan was a great lover.</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Therefore, Don Juan was an altruist.</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