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68d61ecc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68d61ecc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4fa05205f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4fa05205f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6e6fe5c1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6e6fe5c1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57e3356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57e3356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57e3356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57e3356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57e33562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57e33562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3fa10039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3fa10039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3fa1003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3fa1003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3fa10039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3fa10039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596bdb8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596bdb8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4fa05205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4fa05205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593238a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593238a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4fa05205f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4fa05205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4fa05205f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4fa05205f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4fa05205f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4fa05205f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444444"/>
                </a:solidFill>
                <a:highlight>
                  <a:srgbClr val="FFFFFF"/>
                </a:highlight>
              </a:rPr>
              <a:t>Injection molding presses demonstrate this pattern. Manufacturers of plastic toys process plastic molding powder, and inject the plastic into molds of the desired shapes. The class of toy (car, action figure, etc.) is determined by the mold.</a:t>
            </a:r>
            <a:endParaRPr sz="1200">
              <a:solidFill>
                <a:srgbClr val="444444"/>
              </a:solidFill>
              <a:highlight>
                <a:srgbClr val="FFFFFF"/>
              </a:highlight>
            </a:endParaRPr>
          </a:p>
          <a:p>
            <a:pPr indent="0" lvl="0" marL="0" rtl="0" algn="l">
              <a:lnSpc>
                <a:spcPct val="100000"/>
              </a:lnSpc>
              <a:spcBef>
                <a:spcPts val="100"/>
              </a:spcBef>
              <a:spcAft>
                <a:spcPts val="0"/>
              </a:spcAft>
              <a:buNone/>
            </a:pPr>
            <a:r>
              <a:rPr lang="en" sz="1200">
                <a:solidFill>
                  <a:srgbClr val="444444"/>
                </a:solidFill>
                <a:highlight>
                  <a:srgbClr val="FFFFFF"/>
                </a:highlight>
              </a:rPr>
              <a:t>-Centralize class </a:t>
            </a:r>
            <a:r>
              <a:rPr lang="en" sz="1200">
                <a:solidFill>
                  <a:srgbClr val="444444"/>
                </a:solidFill>
                <a:highlight>
                  <a:srgbClr val="FFFFFF"/>
                </a:highlight>
              </a:rPr>
              <a:t>selection</a:t>
            </a:r>
            <a:r>
              <a:rPr lang="en" sz="1200">
                <a:solidFill>
                  <a:srgbClr val="444444"/>
                </a:solidFill>
                <a:highlight>
                  <a:srgbClr val="FFFFFF"/>
                </a:highlight>
              </a:rPr>
              <a:t> code.</a:t>
            </a:r>
            <a:endParaRPr sz="1200">
              <a:solidFill>
                <a:srgbClr val="444444"/>
              </a:solidFill>
              <a:highlight>
                <a:srgbClr val="FFFFFF"/>
              </a:highlight>
            </a:endParaRPr>
          </a:p>
          <a:p>
            <a:pPr indent="0" lvl="0" marL="0" rtl="0" algn="l">
              <a:lnSpc>
                <a:spcPct val="100000"/>
              </a:lnSpc>
              <a:spcBef>
                <a:spcPts val="100"/>
              </a:spcBef>
              <a:spcAft>
                <a:spcPts val="0"/>
              </a:spcAft>
              <a:buNone/>
            </a:pPr>
            <a:r>
              <a:rPr lang="en" sz="1200">
                <a:solidFill>
                  <a:srgbClr val="444444"/>
                </a:solidFill>
                <a:highlight>
                  <a:srgbClr val="FFFFFF"/>
                </a:highlight>
              </a:rPr>
              <a:t>-To encapsulate object creation.</a:t>
            </a:r>
            <a:endParaRPr sz="1200">
              <a:solidFill>
                <a:srgbClr val="444444"/>
              </a:solidFill>
              <a:highlight>
                <a:srgbClr val="FFFFFF"/>
              </a:highlight>
            </a:endParaRPr>
          </a:p>
          <a:p>
            <a:pPr indent="0" lvl="0" marL="0" rtl="0" algn="l">
              <a:lnSpc>
                <a:spcPct val="100000"/>
              </a:lnSpc>
              <a:spcBef>
                <a:spcPts val="100"/>
              </a:spcBef>
              <a:spcAft>
                <a:spcPts val="0"/>
              </a:spcAft>
              <a:buNone/>
            </a:pPr>
            <a:r>
              <a:rPr lang="en" sz="1200">
                <a:solidFill>
                  <a:srgbClr val="444444"/>
                </a:solidFill>
                <a:highlight>
                  <a:srgbClr val="FFFFFF"/>
                </a:highlight>
              </a:rPr>
              <a:t>-Don’t know ahead of time what class object you need.</a:t>
            </a:r>
            <a:endParaRPr sz="1200">
              <a:solidFill>
                <a:srgbClr val="444444"/>
              </a:solidFill>
              <a:highlight>
                <a:srgbClr val="FFFFFF"/>
              </a:highlight>
            </a:endParaRPr>
          </a:p>
          <a:p>
            <a:pPr indent="0" lvl="0" marL="0" rtl="0" algn="l">
              <a:lnSpc>
                <a:spcPct val="100000"/>
              </a:lnSpc>
              <a:spcBef>
                <a:spcPts val="100"/>
              </a:spcBef>
              <a:spcAft>
                <a:spcPts val="100"/>
              </a:spcAft>
              <a:buNone/>
            </a:pPr>
            <a:r>
              <a:rPr lang="en" sz="1200">
                <a:solidFill>
                  <a:srgbClr val="444444"/>
                </a:solidFill>
                <a:highlight>
                  <a:srgbClr val="FFFFFF"/>
                </a:highlight>
              </a:rPr>
              <a:t>-When all the potential classes are in the same class subclass hierarchy.</a:t>
            </a:r>
            <a:endParaRPr sz="1200">
              <a:solidFill>
                <a:srgbClr val="444444"/>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596bdb6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596bdb6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n" sz="1200">
                <a:highlight>
                  <a:srgbClr val="FFFFFF"/>
                </a:highlight>
              </a:rPr>
              <a:t>Define an interface for creating an object, but let subclasses decide which class to instantiate.</a:t>
            </a:r>
            <a:endParaRPr sz="1200">
              <a:highlight>
                <a:srgbClr val="FFFFFF"/>
              </a:highlight>
            </a:endParaRPr>
          </a:p>
          <a:p>
            <a:pPr indent="-304800" lvl="0" marL="457200" rtl="0" algn="l">
              <a:lnSpc>
                <a:spcPct val="115000"/>
              </a:lnSpc>
              <a:spcBef>
                <a:spcPts val="0"/>
              </a:spcBef>
              <a:spcAft>
                <a:spcPts val="0"/>
              </a:spcAft>
              <a:buClr>
                <a:srgbClr val="000000"/>
              </a:buClr>
              <a:buSzPts val="1200"/>
              <a:buChar char="●"/>
            </a:pPr>
            <a:r>
              <a:rPr lang="en" sz="1200"/>
              <a:t>In Factory pattern, we create object without exposing the creation logic to the client and refer to newly created object using a common interface.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68d61ecc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68d61ecc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5400" rtl="0" algn="just">
              <a:lnSpc>
                <a:spcPct val="115000"/>
              </a:lnSpc>
              <a:spcBef>
                <a:spcPts val="600"/>
              </a:spcBef>
              <a:spcAft>
                <a:spcPts val="700"/>
              </a:spcAft>
              <a:buNone/>
            </a:pPr>
            <a:r>
              <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68d61ecc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68d61ecc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Team Deliverable 2</a:t>
            </a:r>
            <a:endParaRPr/>
          </a:p>
          <a:p>
            <a:pPr indent="0" lvl="0" marL="0" rtl="0" algn="ctr">
              <a:spcBef>
                <a:spcPts val="0"/>
              </a:spcBef>
              <a:spcAft>
                <a:spcPts val="0"/>
              </a:spcAft>
              <a:buNone/>
            </a:pPr>
            <a:r>
              <a:rPr lang="en"/>
              <a:t>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Crazy Frog Incorporated.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Design Pattern 1 - </a:t>
            </a:r>
            <a:r>
              <a:rPr lang="en" sz="2400">
                <a:solidFill>
                  <a:srgbClr val="2D3B45"/>
                </a:solidFill>
              </a:rPr>
              <a:t>Factory Method: Santiago - Login.Java and other related classes</a:t>
            </a:r>
            <a:r>
              <a:rPr lang="en" sz="2400"/>
              <a:t>:</a:t>
            </a:r>
            <a:endParaRPr sz="2400"/>
          </a:p>
        </p:txBody>
      </p:sp>
      <p:pic>
        <p:nvPicPr>
          <p:cNvPr id="113" name="Google Shape;113;p22"/>
          <p:cNvPicPr preferRelativeResize="0"/>
          <p:nvPr/>
        </p:nvPicPr>
        <p:blipFill>
          <a:blip r:embed="rId3">
            <a:alphaModFix/>
          </a:blip>
          <a:stretch>
            <a:fillRect/>
          </a:stretch>
        </p:blipFill>
        <p:spPr>
          <a:xfrm>
            <a:off x="1600200" y="1418000"/>
            <a:ext cx="5943600" cy="334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Pattern 2: Observer</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Activity Diagram:</a:t>
            </a:r>
            <a:endParaRPr>
              <a:solidFill>
                <a:schemeClr val="dk1"/>
              </a:solidFill>
            </a:endParaRPr>
          </a:p>
        </p:txBody>
      </p:sp>
      <p:pic>
        <p:nvPicPr>
          <p:cNvPr id="120" name="Google Shape;120;p23"/>
          <p:cNvPicPr preferRelativeResize="0"/>
          <p:nvPr/>
        </p:nvPicPr>
        <p:blipFill>
          <a:blip r:embed="rId3">
            <a:alphaModFix/>
          </a:blip>
          <a:stretch>
            <a:fillRect/>
          </a:stretch>
        </p:blipFill>
        <p:spPr>
          <a:xfrm>
            <a:off x="2619725" y="980725"/>
            <a:ext cx="3027075" cy="3892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Pattern 2: Observer</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1221075" y="1268675"/>
            <a:ext cx="5348149" cy="309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Sign Up Page</a:t>
            </a:r>
            <a:endParaRPr/>
          </a:p>
        </p:txBody>
      </p:sp>
      <p:pic>
        <p:nvPicPr>
          <p:cNvPr id="133" name="Google Shape;133;p25"/>
          <p:cNvPicPr preferRelativeResize="0"/>
          <p:nvPr/>
        </p:nvPicPr>
        <p:blipFill>
          <a:blip r:embed="rId3">
            <a:alphaModFix/>
          </a:blip>
          <a:stretch>
            <a:fillRect/>
          </a:stretch>
        </p:blipFill>
        <p:spPr>
          <a:xfrm>
            <a:off x="1093100" y="1152475"/>
            <a:ext cx="5480426" cy="388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 Main Page</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6"/>
          <p:cNvPicPr preferRelativeResize="0"/>
          <p:nvPr/>
        </p:nvPicPr>
        <p:blipFill>
          <a:blip r:embed="rId3">
            <a:alphaModFix/>
          </a:blip>
          <a:stretch>
            <a:fillRect/>
          </a:stretch>
        </p:blipFill>
        <p:spPr>
          <a:xfrm>
            <a:off x="374325" y="1212875"/>
            <a:ext cx="7245849" cy="3451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Settings Page</a:t>
            </a:r>
            <a:endParaRPr/>
          </a:p>
        </p:txBody>
      </p:sp>
      <p:pic>
        <p:nvPicPr>
          <p:cNvPr id="146" name="Google Shape;146;p27"/>
          <p:cNvPicPr preferRelativeResize="0"/>
          <p:nvPr/>
        </p:nvPicPr>
        <p:blipFill>
          <a:blip r:embed="rId3">
            <a:alphaModFix/>
          </a:blip>
          <a:stretch>
            <a:fillRect/>
          </a:stretch>
        </p:blipFill>
        <p:spPr>
          <a:xfrm>
            <a:off x="693775" y="1174923"/>
            <a:ext cx="6858000" cy="3367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Scrum Burndown Chart</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8"/>
          <p:cNvPicPr preferRelativeResize="0"/>
          <p:nvPr/>
        </p:nvPicPr>
        <p:blipFill rotWithShape="1">
          <a:blip r:embed="rId3">
            <a:alphaModFix/>
          </a:blip>
          <a:srcRect b="32874" l="19230" r="6892" t="13515"/>
          <a:stretch/>
        </p:blipFill>
        <p:spPr>
          <a:xfrm>
            <a:off x="198025" y="1017725"/>
            <a:ext cx="8634276" cy="390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351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Scrum Meeting Notes</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9"/>
          <p:cNvPicPr preferRelativeResize="0"/>
          <p:nvPr/>
        </p:nvPicPr>
        <p:blipFill>
          <a:blip r:embed="rId3">
            <a:alphaModFix/>
          </a:blip>
          <a:stretch>
            <a:fillRect/>
          </a:stretch>
        </p:blipFill>
        <p:spPr>
          <a:xfrm>
            <a:off x="0" y="980400"/>
            <a:ext cx="4232400" cy="4163100"/>
          </a:xfrm>
          <a:prstGeom prst="rect">
            <a:avLst/>
          </a:prstGeom>
          <a:noFill/>
          <a:ln>
            <a:noFill/>
          </a:ln>
        </p:spPr>
      </p:pic>
      <p:pic>
        <p:nvPicPr>
          <p:cNvPr id="161" name="Google Shape;161;p29"/>
          <p:cNvPicPr preferRelativeResize="0"/>
          <p:nvPr/>
        </p:nvPicPr>
        <p:blipFill>
          <a:blip r:embed="rId4">
            <a:alphaModFix/>
          </a:blip>
          <a:stretch>
            <a:fillRect/>
          </a:stretch>
        </p:blipFill>
        <p:spPr>
          <a:xfrm>
            <a:off x="4232400" y="980400"/>
            <a:ext cx="4911601" cy="4163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Cohesion and Low Coupling</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30"/>
          <p:cNvPicPr preferRelativeResize="0"/>
          <p:nvPr/>
        </p:nvPicPr>
        <p:blipFill>
          <a:blip r:embed="rId3">
            <a:alphaModFix/>
          </a:blip>
          <a:stretch>
            <a:fillRect/>
          </a:stretch>
        </p:blipFill>
        <p:spPr>
          <a:xfrm>
            <a:off x="0" y="909100"/>
            <a:ext cx="4544825" cy="2123750"/>
          </a:xfrm>
          <a:prstGeom prst="rect">
            <a:avLst/>
          </a:prstGeom>
          <a:noFill/>
          <a:ln>
            <a:noFill/>
          </a:ln>
        </p:spPr>
      </p:pic>
      <p:pic>
        <p:nvPicPr>
          <p:cNvPr id="169" name="Google Shape;169;p30"/>
          <p:cNvPicPr preferRelativeResize="0"/>
          <p:nvPr/>
        </p:nvPicPr>
        <p:blipFill>
          <a:blip r:embed="rId4">
            <a:alphaModFix/>
          </a:blip>
          <a:stretch>
            <a:fillRect/>
          </a:stretch>
        </p:blipFill>
        <p:spPr>
          <a:xfrm>
            <a:off x="4544825" y="909100"/>
            <a:ext cx="4545197" cy="2123750"/>
          </a:xfrm>
          <a:prstGeom prst="rect">
            <a:avLst/>
          </a:prstGeom>
          <a:noFill/>
          <a:ln>
            <a:noFill/>
          </a:ln>
        </p:spPr>
      </p:pic>
      <p:pic>
        <p:nvPicPr>
          <p:cNvPr id="170" name="Google Shape;170;p30"/>
          <p:cNvPicPr preferRelativeResize="0"/>
          <p:nvPr/>
        </p:nvPicPr>
        <p:blipFill>
          <a:blip r:embed="rId5">
            <a:alphaModFix/>
          </a:blip>
          <a:stretch>
            <a:fillRect/>
          </a:stretch>
        </p:blipFill>
        <p:spPr>
          <a:xfrm>
            <a:off x="2430250" y="3065765"/>
            <a:ext cx="4240025" cy="19756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Link:</a:t>
            </a:r>
            <a:endParaRPr/>
          </a:p>
        </p:txBody>
      </p:sp>
      <p:sp>
        <p:nvSpPr>
          <p:cNvPr id="176" name="Google Shape;176;p31"/>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4500"/>
              <a:t>https://youtu.be/gY21wu7P2VU</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rgbClr val="2D3B45"/>
                </a:solidFill>
                <a:highlight>
                  <a:srgbClr val="FFFFFF"/>
                </a:highlight>
              </a:rPr>
              <a:t>UML Class Diagram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rotWithShape="1">
          <a:blip r:embed="rId3">
            <a:alphaModFix/>
          </a:blip>
          <a:srcRect b="36004" l="0" r="0" t="0"/>
          <a:stretch/>
        </p:blipFill>
        <p:spPr>
          <a:xfrm>
            <a:off x="0" y="0"/>
            <a:ext cx="914399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rotWithShape="1">
          <a:blip r:embed="rId3">
            <a:alphaModFix/>
          </a:blip>
          <a:srcRect b="25354" l="0" r="0" t="15100"/>
          <a:stretch/>
        </p:blipFill>
        <p:spPr>
          <a:xfrm>
            <a:off x="199825" y="248425"/>
            <a:ext cx="8744351" cy="4373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8425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rgbClr val="2D3B45"/>
                </a:solidFill>
                <a:highlight>
                  <a:srgbClr val="FFFFFF"/>
                </a:highlight>
              </a:rPr>
              <a:t>UML Use Case Diagram</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76" name="Google Shape;76;p16"/>
          <p:cNvPicPr preferRelativeResize="0"/>
          <p:nvPr/>
        </p:nvPicPr>
        <p:blipFill>
          <a:blip r:embed="rId3">
            <a:alphaModFix/>
          </a:blip>
          <a:stretch>
            <a:fillRect/>
          </a:stretch>
        </p:blipFill>
        <p:spPr>
          <a:xfrm>
            <a:off x="1930800" y="541775"/>
            <a:ext cx="7060025" cy="448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000">
                <a:solidFill>
                  <a:srgbClr val="2D3B45"/>
                </a:solidFill>
                <a:highlight>
                  <a:srgbClr val="FFFFFF"/>
                </a:highlight>
              </a:rPr>
              <a:t>UML Sequence Diagram</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3673550" y="270588"/>
            <a:ext cx="4414325" cy="4602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Design Pattern 1 - </a:t>
            </a:r>
            <a:r>
              <a:rPr lang="en" sz="2400">
                <a:solidFill>
                  <a:srgbClr val="2D3B45"/>
                </a:solidFill>
              </a:rPr>
              <a:t>Factory Method: Santiago - Login.Java and other related classes</a:t>
            </a:r>
            <a:r>
              <a:rPr lang="en" sz="2400"/>
              <a:t>:</a:t>
            </a:r>
            <a:endParaRPr sz="2400"/>
          </a:p>
        </p:txBody>
      </p:sp>
      <p:pic>
        <p:nvPicPr>
          <p:cNvPr id="89" name="Google Shape;89;p18"/>
          <p:cNvPicPr preferRelativeResize="0"/>
          <p:nvPr/>
        </p:nvPicPr>
        <p:blipFill rotWithShape="1">
          <a:blip r:embed="rId3">
            <a:alphaModFix/>
          </a:blip>
          <a:srcRect b="27475" l="28214" r="34966" t="38465"/>
          <a:stretch/>
        </p:blipFill>
        <p:spPr>
          <a:xfrm>
            <a:off x="1191491" y="1342150"/>
            <a:ext cx="6761024" cy="351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Design Pattern 1 - </a:t>
            </a:r>
            <a:r>
              <a:rPr lang="en" sz="2400">
                <a:solidFill>
                  <a:srgbClr val="2D3B45"/>
                </a:solidFill>
              </a:rPr>
              <a:t>Factory Method: Santiago - Login.Java and other related classes</a:t>
            </a:r>
            <a:r>
              <a:rPr lang="en" sz="2400"/>
              <a:t>:</a:t>
            </a:r>
            <a:endParaRPr sz="2400"/>
          </a:p>
        </p:txBody>
      </p:sp>
      <p:pic>
        <p:nvPicPr>
          <p:cNvPr id="95" name="Google Shape;95;p19"/>
          <p:cNvPicPr preferRelativeResize="0"/>
          <p:nvPr/>
        </p:nvPicPr>
        <p:blipFill>
          <a:blip r:embed="rId3">
            <a:alphaModFix/>
          </a:blip>
          <a:stretch>
            <a:fillRect/>
          </a:stretch>
        </p:blipFill>
        <p:spPr>
          <a:xfrm>
            <a:off x="1479013" y="1403625"/>
            <a:ext cx="6185976" cy="347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Design Pattern 1 - </a:t>
            </a:r>
            <a:r>
              <a:rPr lang="en" sz="2400">
                <a:solidFill>
                  <a:srgbClr val="2D3B45"/>
                </a:solidFill>
              </a:rPr>
              <a:t>Factory Method: Santiago - Login.Java and other related classes</a:t>
            </a:r>
            <a:r>
              <a:rPr lang="en" sz="2400"/>
              <a:t>:</a:t>
            </a:r>
            <a:endParaRPr sz="2400"/>
          </a:p>
        </p:txBody>
      </p:sp>
      <p:pic>
        <p:nvPicPr>
          <p:cNvPr id="101" name="Google Shape;101;p20"/>
          <p:cNvPicPr preferRelativeResize="0"/>
          <p:nvPr/>
        </p:nvPicPr>
        <p:blipFill>
          <a:blip r:embed="rId3">
            <a:alphaModFix/>
          </a:blip>
          <a:stretch>
            <a:fillRect/>
          </a:stretch>
        </p:blipFill>
        <p:spPr>
          <a:xfrm>
            <a:off x="1600200" y="1405625"/>
            <a:ext cx="5943600" cy="334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Design Pattern 1 - </a:t>
            </a:r>
            <a:r>
              <a:rPr lang="en" sz="2400">
                <a:solidFill>
                  <a:srgbClr val="2D3B45"/>
                </a:solidFill>
              </a:rPr>
              <a:t>Factory Method: Santiago - Login.Java and other related classes</a:t>
            </a:r>
            <a:r>
              <a:rPr lang="en" sz="2400"/>
              <a:t>:</a:t>
            </a:r>
            <a:endParaRPr sz="2400"/>
          </a:p>
        </p:txBody>
      </p:sp>
      <p:pic>
        <p:nvPicPr>
          <p:cNvPr id="107" name="Google Shape;107;p21"/>
          <p:cNvPicPr preferRelativeResize="0"/>
          <p:nvPr/>
        </p:nvPicPr>
        <p:blipFill>
          <a:blip r:embed="rId3">
            <a:alphaModFix/>
          </a:blip>
          <a:stretch>
            <a:fillRect/>
          </a:stretch>
        </p:blipFill>
        <p:spPr>
          <a:xfrm>
            <a:off x="1600200" y="1418000"/>
            <a:ext cx="5943600" cy="334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