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73" r:id="rId12"/>
    <p:sldId id="268" r:id="rId13"/>
    <p:sldId id="269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759F-4F5F-4412-AC4F-FA46495BAE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B63F-5F59-4503-ADA1-CFB0A3B9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gannadha.chidella@csus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CSC131 Fall 20</a:t>
            </a:r>
            <a:br>
              <a:rPr lang="en-US" dirty="0"/>
            </a:br>
            <a:r>
              <a:rPr lang="en-US" dirty="0"/>
              <a:t>Computer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568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Card Game</a:t>
            </a:r>
          </a:p>
        </p:txBody>
      </p:sp>
    </p:spTree>
    <p:extLst>
      <p:ext uri="{BB962C8B-B14F-4D97-AF65-F5344CB8AC3E}">
        <p14:creationId xmlns:p14="http://schemas.microsoft.com/office/powerpoint/2010/main" val="78919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your groups</a:t>
            </a:r>
          </a:p>
          <a:p>
            <a:pPr lvl="1"/>
            <a:r>
              <a:rPr lang="en-US" dirty="0"/>
              <a:t>Each group should have 5-6 members</a:t>
            </a:r>
          </a:p>
          <a:p>
            <a:r>
              <a:rPr lang="en-US" dirty="0"/>
              <a:t>Introduce yourself to your group mates</a:t>
            </a:r>
          </a:p>
          <a:p>
            <a:r>
              <a:rPr lang="en-US" dirty="0"/>
              <a:t>Shuffle your cards, and exchange with your adjacent groups</a:t>
            </a:r>
          </a:p>
          <a:p>
            <a:pPr lvl="1"/>
            <a:r>
              <a:rPr lang="en-US" dirty="0"/>
              <a:t>Try all means necessary to shuffle the cards. Your goal is to make it hard for the other group to sort the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91" y="4243475"/>
            <a:ext cx="3990109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26" y="1313411"/>
            <a:ext cx="9762074" cy="4056611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Understanding the Rules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16378" y="1825624"/>
            <a:ext cx="11237422" cy="4691553"/>
          </a:xfrm>
        </p:spPr>
        <p:txBody>
          <a:bodyPr>
            <a:normAutofit/>
          </a:bodyPr>
          <a:lstStyle/>
          <a:p>
            <a:r>
              <a:rPr lang="en-US" dirty="0"/>
              <a:t>Goal – to sort </a:t>
            </a:r>
          </a:p>
          <a:p>
            <a:pPr marL="0" indent="0">
              <a:buNone/>
            </a:pPr>
            <a:r>
              <a:rPr lang="en-US" dirty="0"/>
              <a:t>   the cards like</a:t>
            </a:r>
          </a:p>
          <a:p>
            <a:pPr marL="0" indent="0">
              <a:buNone/>
            </a:pPr>
            <a:r>
              <a:rPr lang="en-US" dirty="0"/>
              <a:t>  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any moment, only one person can touch one card with one hand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Assigning Roles &amp; Planning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8200" y="1539718"/>
            <a:ext cx="10515600" cy="4351338"/>
          </a:xfrm>
        </p:spPr>
        <p:txBody>
          <a:bodyPr/>
          <a:lstStyle/>
          <a:p>
            <a:r>
              <a:rPr lang="en-US" b="1" dirty="0"/>
              <a:t>Company Alpha			  Plans: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Company 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0" y="3520517"/>
            <a:ext cx="328453" cy="502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41" y="2185049"/>
            <a:ext cx="328453" cy="502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71" y="2182369"/>
            <a:ext cx="328453" cy="502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98" y="2573978"/>
            <a:ext cx="328453" cy="502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07" y="2498089"/>
            <a:ext cx="328453" cy="5029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72848" y="2749561"/>
            <a:ext cx="3043597" cy="1541913"/>
            <a:chOff x="892943" y="1110653"/>
            <a:chExt cx="3043597" cy="1541913"/>
          </a:xfrm>
        </p:grpSpPr>
        <p:sp>
          <p:nvSpPr>
            <p:cNvPr id="10" name="Oval 9"/>
            <p:cNvSpPr/>
            <p:nvPr/>
          </p:nvSpPr>
          <p:spPr>
            <a:xfrm>
              <a:off x="892943" y="1110653"/>
              <a:ext cx="3043597" cy="1541913"/>
            </a:xfrm>
            <a:prstGeom prst="ellipse">
              <a:avLst/>
            </a:prstGeom>
            <a:solidFill>
              <a:srgbClr val="043709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419" y="1314289"/>
              <a:ext cx="1552644" cy="102947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657840" y="1954401"/>
            <a:ext cx="629101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Player A can spread cards.</a:t>
            </a:r>
          </a:p>
          <a:p>
            <a:r>
              <a:rPr lang="en-US" sz="2400" dirty="0"/>
              <a:t>Player B can flip cards.</a:t>
            </a:r>
          </a:p>
          <a:p>
            <a:r>
              <a:rPr lang="en-US" sz="2400" dirty="0"/>
              <a:t>Player C can touch ”Club” only.</a:t>
            </a:r>
          </a:p>
          <a:p>
            <a:r>
              <a:rPr lang="en-US" sz="2400" dirty="0"/>
              <a:t>Player D can touch ”Spade” only.</a:t>
            </a:r>
          </a:p>
          <a:p>
            <a:r>
              <a:rPr lang="en-US" sz="2400" dirty="0"/>
              <a:t>Player E can touch “Heart” only.</a:t>
            </a:r>
          </a:p>
          <a:p>
            <a:r>
              <a:rPr lang="en-US" sz="2400" dirty="0"/>
              <a:t>Player G can touch “Diamond” only.</a:t>
            </a:r>
          </a:p>
          <a:p>
            <a:r>
              <a:rPr lang="en-US" sz="2400" dirty="0"/>
              <a:t>Order to touch cards: A </a:t>
            </a:r>
            <a:r>
              <a:rPr lang="mr-IN" sz="2400" dirty="0"/>
              <a:t>–</a:t>
            </a:r>
            <a:r>
              <a:rPr lang="en-US" sz="2400" dirty="0"/>
              <a:t>&gt; B </a:t>
            </a:r>
            <a:r>
              <a:rPr lang="mr-IN" sz="2400" dirty="0"/>
              <a:t>–</a:t>
            </a:r>
            <a:r>
              <a:rPr lang="en-US" sz="2400" dirty="0"/>
              <a:t>&gt; C </a:t>
            </a:r>
            <a:r>
              <a:rPr lang="mr-IN" sz="2400" dirty="0"/>
              <a:t>–</a:t>
            </a:r>
            <a:r>
              <a:rPr lang="en-US" sz="2400" dirty="0"/>
              <a:t>&gt; D </a:t>
            </a:r>
            <a:r>
              <a:rPr lang="mr-IN" sz="2400" dirty="0"/>
              <a:t>–</a:t>
            </a:r>
            <a:r>
              <a:rPr lang="en-US" sz="2400" dirty="0"/>
              <a:t>&gt; E -&gt; 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342204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6041" y="24480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2781" y="180718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530" y="1925987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7980" y="221783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33" y="6121599"/>
            <a:ext cx="328453" cy="5029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21" y="5054220"/>
            <a:ext cx="328453" cy="502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2" y="5341095"/>
            <a:ext cx="328453" cy="5029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56" y="6121599"/>
            <a:ext cx="328453" cy="5029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2" y="5341095"/>
            <a:ext cx="328453" cy="502944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998024" y="5573780"/>
            <a:ext cx="2163869" cy="118127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0254" y="600932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36748" y="600861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0721" y="5184397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?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64580" y="5195828"/>
            <a:ext cx="35137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77865" y="4906367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?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57840" y="5446007"/>
            <a:ext cx="28054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Form your own plan.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40" y="5045273"/>
            <a:ext cx="328453" cy="5029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29432" y="493228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1" y="3741919"/>
            <a:ext cx="328453" cy="5029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713813" y="3628934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640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Start!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have 2 mins to sort the cards!</a:t>
            </a:r>
          </a:p>
        </p:txBody>
      </p:sp>
    </p:spTree>
    <p:extLst>
      <p:ext uri="{BB962C8B-B14F-4D97-AF65-F5344CB8AC3E}">
        <p14:creationId xmlns:p14="http://schemas.microsoft.com/office/powerpoint/2010/main" val="286722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/>
              <a:t>Time is up.</a:t>
            </a:r>
          </a:p>
        </p:txBody>
      </p:sp>
    </p:spTree>
    <p:extLst>
      <p:ext uri="{BB962C8B-B14F-4D97-AF65-F5344CB8AC3E}">
        <p14:creationId xmlns:p14="http://schemas.microsoft.com/office/powerpoint/2010/main" val="154335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Alpha</a:t>
            </a:r>
          </a:p>
          <a:p>
            <a:pPr lvl="1"/>
            <a:r>
              <a:rPr lang="en-US" dirty="0"/>
              <a:t>What went well with the plan?</a:t>
            </a:r>
          </a:p>
          <a:p>
            <a:pPr lvl="1"/>
            <a:r>
              <a:rPr lang="en-US" dirty="0"/>
              <a:t>What went wrong?</a:t>
            </a:r>
          </a:p>
          <a:p>
            <a:pPr lvl="1"/>
            <a:r>
              <a:rPr lang="en-US" dirty="0"/>
              <a:t>What can you do better as an individual?</a:t>
            </a:r>
          </a:p>
          <a:p>
            <a:pPr lvl="1"/>
            <a:r>
              <a:rPr lang="en-US" dirty="0"/>
              <a:t>What can you do better as a team?</a:t>
            </a:r>
          </a:p>
          <a:p>
            <a:r>
              <a:rPr lang="en-US" dirty="0"/>
              <a:t>Company Beta</a:t>
            </a:r>
          </a:p>
          <a:p>
            <a:pPr lvl="1"/>
            <a:r>
              <a:rPr lang="en-US" dirty="0"/>
              <a:t>Did you like your plan?</a:t>
            </a:r>
          </a:p>
          <a:p>
            <a:pPr lvl="1"/>
            <a:r>
              <a:rPr lang="en-US" dirty="0"/>
              <a:t>What would you like to change? (It is OK if you think your plan is perfect.)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4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/>
              <a:t>Let’s rematch!</a:t>
            </a:r>
          </a:p>
        </p:txBody>
      </p:sp>
    </p:spTree>
    <p:extLst>
      <p:ext uri="{BB962C8B-B14F-4D97-AF65-F5344CB8AC3E}">
        <p14:creationId xmlns:p14="http://schemas.microsoft.com/office/powerpoint/2010/main" val="304633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70" y="2128603"/>
            <a:ext cx="6006059" cy="33784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Cards</a:t>
            </a:r>
          </a:p>
        </p:txBody>
      </p:sp>
    </p:spTree>
    <p:extLst>
      <p:ext uri="{BB962C8B-B14F-4D97-AF65-F5344CB8AC3E}">
        <p14:creationId xmlns:p14="http://schemas.microsoft.com/office/powerpoint/2010/main" val="407129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Start!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have 2 mins to sort the cards!</a:t>
            </a:r>
          </a:p>
        </p:txBody>
      </p:sp>
    </p:spTree>
    <p:extLst>
      <p:ext uri="{BB962C8B-B14F-4D97-AF65-F5344CB8AC3E}">
        <p14:creationId xmlns:p14="http://schemas.microsoft.com/office/powerpoint/2010/main" val="17755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time &amp; location</a:t>
            </a:r>
          </a:p>
          <a:p>
            <a:pPr lvl="1"/>
            <a:r>
              <a:rPr lang="en-US" dirty="0"/>
              <a:t>Section </a:t>
            </a:r>
            <a:r>
              <a:rPr lang="en-US" b="1" dirty="0"/>
              <a:t>6</a:t>
            </a:r>
            <a:r>
              <a:rPr lang="en-US" dirty="0"/>
              <a:t>: M/W, 4:00PM - 5:15PM</a:t>
            </a:r>
          </a:p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jagannadha.chidella@csus.edu</a:t>
            </a:r>
            <a:endParaRPr lang="en-US" dirty="0"/>
          </a:p>
          <a:p>
            <a:pPr lvl="1"/>
            <a:r>
              <a:rPr lang="en-US" dirty="0"/>
              <a:t>Office: WEBONLINE</a:t>
            </a:r>
          </a:p>
          <a:p>
            <a:pPr lvl="1"/>
            <a:r>
              <a:rPr lang="en-US" dirty="0"/>
              <a:t>Phone: (916) 316-8506</a:t>
            </a:r>
          </a:p>
          <a:p>
            <a:r>
              <a:rPr lang="en-US" dirty="0"/>
              <a:t>Tentative office hours: (subject to change)</a:t>
            </a:r>
          </a:p>
          <a:p>
            <a:pPr marL="0" indent="0">
              <a:buNone/>
            </a:pPr>
            <a:r>
              <a:rPr lang="en-US" dirty="0"/>
              <a:t>	T/W/TH/F :  By appointment after 6:45pm		</a:t>
            </a:r>
          </a:p>
        </p:txBody>
      </p:sp>
    </p:spTree>
    <p:extLst>
      <p:ext uri="{BB962C8B-B14F-4D97-AF65-F5344CB8AC3E}">
        <p14:creationId xmlns:p14="http://schemas.microsoft.com/office/powerpoint/2010/main" val="317347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9" y="1403927"/>
            <a:ext cx="9753600" cy="2387600"/>
          </a:xfrm>
        </p:spPr>
        <p:txBody>
          <a:bodyPr>
            <a:normAutofit/>
          </a:bodyPr>
          <a:lstStyle/>
          <a:p>
            <a:r>
              <a:rPr lang="en-US" dirty="0"/>
              <a:t>Time is up.</a:t>
            </a:r>
          </a:p>
        </p:txBody>
      </p:sp>
    </p:spTree>
    <p:extLst>
      <p:ext uri="{BB962C8B-B14F-4D97-AF65-F5344CB8AC3E}">
        <p14:creationId xmlns:p14="http://schemas.microsoft.com/office/powerpoint/2010/main" val="378945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Follow-up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feel like a team?</a:t>
            </a:r>
          </a:p>
          <a:p>
            <a:endParaRPr lang="en-US" dirty="0"/>
          </a:p>
          <a:p>
            <a:r>
              <a:rPr lang="en-US" dirty="0"/>
              <a:t>What would happen if something happened to kill the project 75% of the way through? (Considering a full suit of same rank is a feature)</a:t>
            </a:r>
          </a:p>
          <a:p>
            <a:endParaRPr lang="en-US" dirty="0"/>
          </a:p>
          <a:p>
            <a:r>
              <a:rPr lang="en-US" dirty="0"/>
              <a:t>For Company Alpha, what do you like/dislike about your plan?</a:t>
            </a:r>
          </a:p>
          <a:p>
            <a:endParaRPr lang="en-US" dirty="0"/>
          </a:p>
          <a:p>
            <a:r>
              <a:rPr lang="en-US" dirty="0"/>
              <a:t>For Company Beta, did you change your process after Game 1 at all? How would you change things next time to be even better? </a:t>
            </a:r>
          </a:p>
        </p:txBody>
      </p:sp>
    </p:spTree>
    <p:extLst>
      <p:ext uri="{BB962C8B-B14F-4D97-AF65-F5344CB8AC3E}">
        <p14:creationId xmlns:p14="http://schemas.microsoft.com/office/powerpoint/2010/main" val="541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strength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4381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survey in Canvas</a:t>
            </a:r>
          </a:p>
          <a:p>
            <a:r>
              <a:rPr lang="en-US" dirty="0"/>
              <a:t>Reading assignment in Week01 Module</a:t>
            </a:r>
          </a:p>
          <a:p>
            <a:r>
              <a:rPr lang="en-US" dirty="0"/>
              <a:t>Programming assignment on </a:t>
            </a:r>
            <a:r>
              <a:rPr lang="en-US" dirty="0" err="1"/>
              <a:t>CodingBat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5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1. Introduction to SE</a:t>
            </a:r>
          </a:p>
        </p:txBody>
      </p:sp>
    </p:spTree>
    <p:extLst>
      <p:ext uri="{BB962C8B-B14F-4D97-AF65-F5344CB8AC3E}">
        <p14:creationId xmlns:p14="http://schemas.microsoft.com/office/powerpoint/2010/main" val="367051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Hardware: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>
                <a:solidFill>
                  <a:srgbClr val="0070C0"/>
                </a:solidFill>
              </a:rPr>
              <a:t>instructions</a:t>
            </a:r>
            <a:r>
              <a:rPr lang="en-US" dirty="0"/>
              <a:t> to be executed by a computer/processor</a:t>
            </a:r>
          </a:p>
          <a:p>
            <a:r>
              <a:rPr lang="en-US" dirty="0"/>
              <a:t>To the Developer: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>
                <a:solidFill>
                  <a:srgbClr val="0070C0"/>
                </a:solidFill>
              </a:rPr>
              <a:t>human-readable statements </a:t>
            </a:r>
            <a:r>
              <a:rPr lang="en-US" dirty="0"/>
              <a:t>(in a language) that can be converted to a collection of instructions to be executed by a computer/processor</a:t>
            </a:r>
          </a:p>
          <a:p>
            <a:r>
              <a:rPr lang="en-US" dirty="0"/>
              <a:t>To the User?</a:t>
            </a:r>
          </a:p>
        </p:txBody>
      </p:sp>
    </p:spTree>
    <p:extLst>
      <p:ext uri="{BB962C8B-B14F-4D97-AF65-F5344CB8AC3E}">
        <p14:creationId xmlns:p14="http://schemas.microsoft.com/office/powerpoint/2010/main" val="22556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</a:t>
            </a:r>
          </a:p>
          <a:p>
            <a:pPr lvl="1"/>
            <a:r>
              <a:rPr lang="en-US" dirty="0"/>
              <a:t>Any piece of software that can "</a:t>
            </a:r>
            <a:r>
              <a:rPr lang="en-US" b="1" dirty="0">
                <a:solidFill>
                  <a:srgbClr val="0070C0"/>
                </a:solidFill>
              </a:rPr>
              <a:t>run on its own</a:t>
            </a:r>
            <a:r>
              <a:rPr lang="en-US" dirty="0"/>
              <a:t>" (including utilities, tools, scripts, apps, etc...)</a:t>
            </a:r>
          </a:p>
          <a:p>
            <a:r>
              <a:rPr lang="en-US" dirty="0"/>
              <a:t>Sub-Program:</a:t>
            </a:r>
          </a:p>
          <a:p>
            <a:pPr lvl="1"/>
            <a:r>
              <a:rPr lang="en-US" dirty="0"/>
              <a:t>A collection of instructions/statements that implement an </a:t>
            </a:r>
            <a:r>
              <a:rPr lang="en-US" b="1" dirty="0">
                <a:solidFill>
                  <a:srgbClr val="0070C0"/>
                </a:solidFill>
              </a:rPr>
              <a:t>algorithm</a:t>
            </a:r>
            <a:r>
              <a:rPr lang="en-US" dirty="0"/>
              <a:t> for accomplishing </a:t>
            </a:r>
            <a:r>
              <a:rPr lang="en-US" b="1" dirty="0">
                <a:solidFill>
                  <a:srgbClr val="0070C0"/>
                </a:solidFill>
              </a:rPr>
              <a:t>a specific task or tasks</a:t>
            </a:r>
          </a:p>
          <a:p>
            <a:r>
              <a:rPr lang="en-US" dirty="0"/>
              <a:t>Library:</a:t>
            </a:r>
          </a:p>
          <a:p>
            <a:pPr lvl="1"/>
            <a:r>
              <a:rPr lang="en-US" dirty="0"/>
              <a:t>A group of related sub-programs for accomplishing </a:t>
            </a:r>
            <a:r>
              <a:rPr lang="en-US" b="1" dirty="0">
                <a:solidFill>
                  <a:srgbClr val="0070C0"/>
                </a:solidFill>
              </a:rPr>
              <a:t>a specific collection of (usually related)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Software to Software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(Other than Us) Care About:</a:t>
            </a:r>
          </a:p>
          <a:p>
            <a:pPr lvl="1"/>
            <a:r>
              <a:rPr lang="en-US" dirty="0"/>
              <a:t>Having </a:t>
            </a:r>
            <a:r>
              <a:rPr lang="en-US" b="1" i="1" dirty="0">
                <a:solidFill>
                  <a:srgbClr val="0070C0"/>
                </a:solidFill>
              </a:rPr>
              <a:t>everything</a:t>
            </a:r>
            <a:r>
              <a:rPr lang="en-US" dirty="0"/>
              <a:t> they need to </a:t>
            </a:r>
            <a:r>
              <a:rPr lang="en-US" b="1" dirty="0">
                <a:solidFill>
                  <a:srgbClr val="0070C0"/>
                </a:solidFill>
              </a:rPr>
              <a:t>solve</a:t>
            </a:r>
            <a:r>
              <a:rPr lang="en-US" dirty="0"/>
              <a:t> one or more problems or achieve one or more goals (i.e., a complete means to one or more ends)</a:t>
            </a:r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software product</a:t>
            </a:r>
            <a:r>
              <a:rPr lang="en-US" dirty="0"/>
              <a:t> is one or more programs, sub-programs, or libraries, </a:t>
            </a:r>
            <a:r>
              <a:rPr lang="en-US" u="sng" dirty="0"/>
              <a:t>along with the data and supporting materials and services</a:t>
            </a:r>
            <a:r>
              <a:rPr lang="en-US" dirty="0"/>
              <a:t>, that a client can use to </a:t>
            </a:r>
            <a:r>
              <a:rPr lang="en-US" b="1" dirty="0">
                <a:solidFill>
                  <a:srgbClr val="0070C0"/>
                </a:solidFill>
              </a:rPr>
              <a:t>solve problems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achieve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Bespoke:</a:t>
            </a:r>
          </a:p>
          <a:p>
            <a:pPr lvl="1"/>
            <a:r>
              <a:rPr lang="en-US" dirty="0"/>
              <a:t>Software products that are developed (usually under contract) for </a:t>
            </a:r>
            <a:r>
              <a:rPr lang="en-US" b="1" dirty="0">
                <a:solidFill>
                  <a:srgbClr val="0070C0"/>
                </a:solidFill>
              </a:rPr>
              <a:t>a specific client</a:t>
            </a:r>
          </a:p>
          <a:p>
            <a:r>
              <a:rPr lang="en-US" dirty="0"/>
              <a:t>Generic:</a:t>
            </a:r>
          </a:p>
          <a:p>
            <a:pPr lvl="1"/>
            <a:r>
              <a:rPr lang="en-US" dirty="0"/>
              <a:t>Software products that are developed (usually speculatively) and then sold to </a:t>
            </a:r>
            <a:r>
              <a:rPr lang="en-US" b="1" dirty="0">
                <a:solidFill>
                  <a:srgbClr val="0070C0"/>
                </a:solidFill>
              </a:rPr>
              <a:t>market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clients (either a mass market or a niche market)</a:t>
            </a:r>
          </a:p>
          <a:p>
            <a:r>
              <a:rPr lang="en-US" dirty="0"/>
              <a:t>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6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The application of (scientific) theories, methods and tools to the specification, design, creation, verification/validation, deployment, operation, and maintenance of software products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From specification to maintenance</a:t>
            </a:r>
          </a:p>
          <a:p>
            <a:pPr lvl="1"/>
            <a:r>
              <a:rPr lang="en-US" dirty="0"/>
              <a:t>Involves technical and managerial concerns</a:t>
            </a:r>
          </a:p>
          <a:p>
            <a:pPr lvl="1"/>
            <a:r>
              <a:rPr lang="en-US" dirty="0"/>
              <a:t>Involves theories/methods from psychology, mathematics/statistics, computer science, and management (of people and resources)</a:t>
            </a:r>
          </a:p>
          <a:p>
            <a:pPr lvl="1"/>
            <a:r>
              <a:rPr lang="en-US" dirty="0"/>
              <a:t>Consists of science and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How to develop high-quality software systems that are delivered on time and within budget using modern development tools. </a:t>
            </a:r>
          </a:p>
          <a:p>
            <a:pPr lvl="1"/>
            <a:r>
              <a:rPr lang="en-US" dirty="0"/>
              <a:t>Two aspects:</a:t>
            </a:r>
          </a:p>
          <a:p>
            <a:pPr lvl="2"/>
            <a:r>
              <a:rPr lang="en-US" dirty="0"/>
              <a:t>Managing the effort and,</a:t>
            </a:r>
          </a:p>
          <a:p>
            <a:pPr lvl="2"/>
            <a:r>
              <a:rPr lang="en-US" dirty="0"/>
              <a:t>Applying effective tools and techniques.</a:t>
            </a:r>
          </a:p>
          <a:p>
            <a:pPr lvl="1"/>
            <a:r>
              <a:rPr lang="en-US" dirty="0"/>
              <a:t>We will survey both aspects and apply them by building a system in teams </a:t>
            </a:r>
            <a:r>
              <a:rPr lang="en-US"/>
              <a:t>of 6-8 </a:t>
            </a:r>
            <a:r>
              <a:rPr lang="en-US" dirty="0"/>
              <a:t>members during the semester.</a:t>
            </a:r>
          </a:p>
        </p:txBody>
      </p:sp>
    </p:spTree>
    <p:extLst>
      <p:ext uri="{BB962C8B-B14F-4D97-AF65-F5344CB8AC3E}">
        <p14:creationId xmlns:p14="http://schemas.microsoft.com/office/powerpoint/2010/main" val="287506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vs. Computer Science/Engineering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Engineering:</a:t>
            </a:r>
          </a:p>
          <a:p>
            <a:pPr lvl="1"/>
            <a:r>
              <a:rPr lang="en-US" dirty="0"/>
              <a:t>The application of theories (often from physics) to the creation of </a:t>
            </a:r>
            <a:r>
              <a:rPr lang="en-US" b="1" dirty="0">
                <a:solidFill>
                  <a:srgbClr val="0070C0"/>
                </a:solidFill>
              </a:rPr>
              <a:t>computational devices</a:t>
            </a:r>
          </a:p>
          <a:p>
            <a:pPr lvl="1"/>
            <a:r>
              <a:rPr lang="en-US" dirty="0"/>
              <a:t>Usually thought of as a subset of electrical and electronic engineering</a:t>
            </a:r>
          </a:p>
          <a:p>
            <a:r>
              <a:rPr lang="en-US" dirty="0"/>
              <a:t>Computer Science: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theories and methods </a:t>
            </a:r>
            <a:r>
              <a:rPr lang="en-US" dirty="0"/>
              <a:t>that underlie computation and the use of computational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2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11" y="2524726"/>
            <a:ext cx="5174735" cy="24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System</a:t>
            </a:r>
          </a:p>
        </p:txBody>
      </p:sp>
    </p:spTree>
    <p:extLst>
      <p:ext uri="{BB962C8B-B14F-4D97-AF65-F5344CB8AC3E}">
        <p14:creationId xmlns:p14="http://schemas.microsoft.com/office/powerpoint/2010/main" val="419680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Commonly Used Phrases:</a:t>
            </a:r>
          </a:p>
          <a:p>
            <a:pPr lvl="1"/>
            <a:r>
              <a:rPr lang="en-US" dirty="0"/>
              <a:t>The systems needs to... </a:t>
            </a:r>
          </a:p>
          <a:p>
            <a:pPr lvl="1"/>
            <a:r>
              <a:rPr lang="en-US" dirty="0"/>
              <a:t>... is a complex system... </a:t>
            </a:r>
          </a:p>
          <a:p>
            <a:r>
              <a:rPr lang="en-US" dirty="0"/>
              <a:t>An Interesting/Troubling Observation:</a:t>
            </a:r>
          </a:p>
          <a:p>
            <a:pPr lvl="1"/>
            <a:r>
              <a:rPr lang="en-US" dirty="0"/>
              <a:t>Most people can't define the word "system"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4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A set of entities, their attributes, and the relationships between them.</a:t>
            </a:r>
          </a:p>
          <a:p>
            <a:r>
              <a:rPr lang="en-US" i="1" dirty="0"/>
              <a:t>Entities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components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system that are </a:t>
            </a:r>
            <a:r>
              <a:rPr lang="en-US" b="1" dirty="0">
                <a:solidFill>
                  <a:srgbClr val="0070C0"/>
                </a:solidFill>
              </a:rPr>
              <a:t>known/observed</a:t>
            </a:r>
            <a:r>
              <a:rPr lang="en-US" dirty="0"/>
              <a:t>.</a:t>
            </a:r>
            <a:endParaRPr lang="en-US" i="1" dirty="0"/>
          </a:p>
          <a:p>
            <a:r>
              <a:rPr lang="en-US" i="1" dirty="0"/>
              <a:t>Attributes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properties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entities (i.e., the external manifestations of the way the objects are known or observed).</a:t>
            </a:r>
            <a:endParaRPr lang="en-US" i="1" dirty="0"/>
          </a:p>
          <a:p>
            <a:r>
              <a:rPr lang="en-US" i="1" dirty="0"/>
              <a:t>Relationships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bonds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link entities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8903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Definition:</a:t>
            </a:r>
          </a:p>
          <a:p>
            <a:pPr lvl="1"/>
            <a:r>
              <a:rPr lang="en-US" dirty="0"/>
              <a:t>Abstract (verb): To extract what is important</a:t>
            </a:r>
          </a:p>
          <a:p>
            <a:r>
              <a:rPr lang="en-US" dirty="0"/>
              <a:t>Two Observations:</a:t>
            </a:r>
          </a:p>
          <a:p>
            <a:pPr lvl="1"/>
            <a:r>
              <a:rPr lang="en-US" dirty="0"/>
              <a:t>An object/concept can be conceptualized in an enormous number of ways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level of detail</a:t>
            </a:r>
            <a:r>
              <a:rPr lang="en-US" dirty="0"/>
              <a:t> (which is the inverse of the </a:t>
            </a:r>
            <a:r>
              <a:rPr lang="en-US" i="1" dirty="0"/>
              <a:t>level of abstraction</a:t>
            </a:r>
            <a:r>
              <a:rPr lang="en-US" dirty="0"/>
              <a:t>) is a defining feature of the system</a:t>
            </a:r>
          </a:p>
          <a:p>
            <a:r>
              <a:rPr lang="en-US" dirty="0"/>
              <a:t>Example: A Car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gauge the level of detail/abstraction by viewing the system under consideration in relation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 Car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9603" y="3035649"/>
          <a:ext cx="1055880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i="1" dirty="0">
                          <a:solidFill>
                            <a:srgbClr val="0070C0"/>
                          </a:solidFill>
                          <a:effectLst/>
                        </a:rPr>
                        <a:t>Environment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The set of all other systems (also known as the context and the domain)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Subsystems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Parts of the whole which display a richness of interrelationships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Elements/Atoms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smallest parts of the system (i.e., the black boxes)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and Conceptual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Systems:</a:t>
            </a:r>
          </a:p>
          <a:p>
            <a:pPr lvl="1"/>
            <a:r>
              <a:rPr lang="en-US" dirty="0"/>
              <a:t>Can be "pointed to"</a:t>
            </a:r>
          </a:p>
          <a:p>
            <a:pPr lvl="1"/>
            <a:r>
              <a:rPr lang="en-US" dirty="0"/>
              <a:t>Include entities that exist in space and time</a:t>
            </a:r>
          </a:p>
          <a:p>
            <a:r>
              <a:rPr lang="en-US" dirty="0"/>
              <a:t>Conceptual Systems:</a:t>
            </a:r>
          </a:p>
          <a:p>
            <a:pPr lvl="1"/>
            <a:r>
              <a:rPr lang="en-US" dirty="0"/>
              <a:t>All other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16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An unvarying (over space, and/or time, and/or some other dimension) description or summary of that system</a:t>
            </a:r>
          </a:p>
          <a:p>
            <a:r>
              <a:rPr lang="en-US" dirty="0"/>
              <a:t>Specification:</a:t>
            </a:r>
          </a:p>
          <a:p>
            <a:pPr lvl="1"/>
            <a:r>
              <a:rPr lang="en-US" dirty="0"/>
              <a:t>All of the attributes (at an appropriate level of abstraction) of the entities that </a:t>
            </a:r>
            <a:r>
              <a:rPr lang="en-US" b="1" dirty="0">
                <a:solidFill>
                  <a:srgbClr val="0070C0"/>
                </a:solidFill>
              </a:rPr>
              <a:t>comprise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38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Modeling</a:t>
            </a:r>
          </a:p>
        </p:txBody>
      </p:sp>
    </p:spTree>
    <p:extLst>
      <p:ext uri="{BB962C8B-B14F-4D97-AF65-F5344CB8AC3E}">
        <p14:creationId xmlns:p14="http://schemas.microsoft.com/office/powerpoint/2010/main" val="37700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Text Book</a:t>
            </a:r>
          </a:p>
          <a:p>
            <a:pPr lvl="1"/>
            <a:r>
              <a:rPr lang="en-US" dirty="0"/>
              <a:t>Software Engineering: A Practitioner’s Approach, </a:t>
            </a:r>
          </a:p>
          <a:p>
            <a:pPr marL="457200" lvl="1" indent="0">
              <a:buNone/>
            </a:pPr>
            <a:r>
              <a:rPr lang="en-US" dirty="0"/>
              <a:t>   R. Pressman, 9</a:t>
            </a:r>
            <a:r>
              <a:rPr lang="en-US" baseline="30000" dirty="0"/>
              <a:t>th</a:t>
            </a:r>
            <a:r>
              <a:rPr lang="en-US" dirty="0"/>
              <a:t> edition, 2020, McGraw Hill</a:t>
            </a:r>
          </a:p>
          <a:p>
            <a:pPr lvl="1"/>
            <a:r>
              <a:rPr lang="en-US" dirty="0"/>
              <a:t>Safari books (free through library)</a:t>
            </a:r>
          </a:p>
          <a:p>
            <a:pPr lvl="1"/>
            <a:r>
              <a:rPr lang="en-US" dirty="0"/>
              <a:t>Text (to be posted in Canvas)</a:t>
            </a:r>
          </a:p>
          <a:p>
            <a:r>
              <a:rPr lang="en-US" dirty="0"/>
              <a:t>Attendance &amp; Participation</a:t>
            </a:r>
          </a:p>
          <a:p>
            <a:pPr lvl="1"/>
            <a:r>
              <a:rPr lang="en-US" dirty="0"/>
              <a:t>Lecture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In-class activities</a:t>
            </a:r>
          </a:p>
        </p:txBody>
      </p:sp>
      <p:pic>
        <p:nvPicPr>
          <p:cNvPr id="1028" name="Picture 4" descr="Software Engineering: A Practitioner's Approach">
            <a:extLst>
              <a:ext uri="{FF2B5EF4-FFF2-40B4-BE49-F238E27FC236}">
                <a16:creationId xmlns:a16="http://schemas.microsoft.com/office/drawing/2014/main" id="{FB266D3D-8581-4B95-8F84-D8D10652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00" y="1995488"/>
            <a:ext cx="3076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47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mini-activity: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model</a:t>
            </a:r>
            <a:r>
              <a:rPr lang="en-US" dirty="0"/>
              <a:t> is a </a:t>
            </a:r>
            <a:r>
              <a:rPr lang="en-US" b="1" dirty="0">
                <a:solidFill>
                  <a:srgbClr val="0070C0"/>
                </a:solidFill>
              </a:rPr>
              <a:t>description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 system (that is created to help understand the system)</a:t>
            </a:r>
          </a:p>
        </p:txBody>
      </p:sp>
    </p:spTree>
    <p:extLst>
      <p:ext uri="{BB962C8B-B14F-4D97-AF65-F5344CB8AC3E}">
        <p14:creationId xmlns:p14="http://schemas.microsoft.com/office/powerpoint/2010/main" val="1227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Models:</a:t>
            </a:r>
          </a:p>
          <a:p>
            <a:pPr lvl="1"/>
            <a:r>
              <a:rPr lang="en-US" dirty="0"/>
              <a:t>Paper, clay, plastic, wood, metal, etc...</a:t>
            </a:r>
          </a:p>
          <a:p>
            <a:r>
              <a:rPr lang="en-US" dirty="0"/>
              <a:t>Conceptual Models:</a:t>
            </a:r>
          </a:p>
          <a:p>
            <a:pPr lvl="1"/>
            <a:r>
              <a:rPr lang="en-US" dirty="0"/>
              <a:t>Mathematical, computational/numerical, diagrammatic/visual/graphical, textual, 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Static:</a:t>
            </a:r>
          </a:p>
          <a:p>
            <a:pPr lvl="1"/>
            <a:r>
              <a:rPr lang="en-US" dirty="0"/>
              <a:t>Models of the aspects of the system that </a:t>
            </a:r>
            <a:r>
              <a:rPr lang="en-US" b="1" dirty="0">
                <a:solidFill>
                  <a:srgbClr val="0070C0"/>
                </a:solidFill>
              </a:rPr>
              <a:t>do not change</a:t>
            </a:r>
            <a:r>
              <a:rPr lang="en-US" dirty="0"/>
              <a:t> (sometimes called </a:t>
            </a:r>
            <a:r>
              <a:rPr lang="en-US" i="1" dirty="0"/>
              <a:t>structural</a:t>
            </a:r>
            <a:r>
              <a:rPr lang="en-US" dirty="0"/>
              <a:t>)</a:t>
            </a:r>
          </a:p>
          <a:p>
            <a:r>
              <a:rPr lang="en-US" dirty="0"/>
              <a:t>Dynamic:</a:t>
            </a:r>
          </a:p>
          <a:p>
            <a:pPr lvl="1"/>
            <a:r>
              <a:rPr lang="en-US" dirty="0"/>
              <a:t>Models of how the system </a:t>
            </a:r>
            <a:r>
              <a:rPr lang="en-US" b="1" dirty="0">
                <a:solidFill>
                  <a:srgbClr val="0070C0"/>
                </a:solidFill>
              </a:rPr>
              <a:t>changes</a:t>
            </a:r>
            <a:r>
              <a:rPr lang="en-US" dirty="0"/>
              <a:t> over time (sometimes called </a:t>
            </a:r>
            <a:r>
              <a:rPr lang="en-US" i="1" dirty="0"/>
              <a:t>behavioral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4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Observations:</a:t>
            </a:r>
          </a:p>
          <a:p>
            <a:pPr lvl="1"/>
            <a:r>
              <a:rPr lang="en-US" dirty="0"/>
              <a:t>Complex systems are hard to understand</a:t>
            </a:r>
          </a:p>
          <a:p>
            <a:pPr lvl="1"/>
            <a:r>
              <a:rPr lang="en-US" dirty="0"/>
              <a:t>Models can be used to make them easier to understand</a:t>
            </a:r>
          </a:p>
          <a:p>
            <a:r>
              <a:rPr lang="en-US" dirty="0"/>
              <a:t>An Example:</a:t>
            </a:r>
          </a:p>
          <a:p>
            <a:pPr lvl="1"/>
            <a:r>
              <a:rPr lang="en-US" dirty="0"/>
              <a:t>You can probably build a doghouse without a model</a:t>
            </a:r>
          </a:p>
          <a:p>
            <a:pPr lvl="1"/>
            <a:r>
              <a:rPr lang="en-US" dirty="0"/>
              <a:t>A house would be very difficult to build without a model</a:t>
            </a:r>
          </a:p>
          <a:p>
            <a:pPr lvl="1"/>
            <a:r>
              <a:rPr lang="en-US" dirty="0"/>
              <a:t>A skyscraper would be impossible to build without 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1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Problem:</a:t>
            </a:r>
          </a:p>
          <a:p>
            <a:pPr lvl="1"/>
            <a:r>
              <a:rPr lang="en-US" dirty="0"/>
              <a:t>Start with a doghouse</a:t>
            </a:r>
          </a:p>
          <a:p>
            <a:pPr lvl="1"/>
            <a:r>
              <a:rPr lang="en-US" dirty="0"/>
              <a:t>Keep adding on until you have a skyscraper</a:t>
            </a:r>
          </a:p>
          <a:p>
            <a:r>
              <a:rPr lang="en-US" dirty="0"/>
              <a:t>What Models Provide:</a:t>
            </a:r>
          </a:p>
          <a:p>
            <a:pPr lvl="1"/>
            <a:r>
              <a:rPr lang="en-US" dirty="0"/>
              <a:t>An understanding of a system (as it is or should be)</a:t>
            </a:r>
          </a:p>
          <a:p>
            <a:pPr lvl="1"/>
            <a:r>
              <a:rPr lang="en-US" dirty="0"/>
              <a:t>A specification of a system</a:t>
            </a:r>
          </a:p>
          <a:p>
            <a:pPr lvl="1"/>
            <a:r>
              <a:rPr lang="en-US" dirty="0"/>
              <a:t>A template for construction</a:t>
            </a:r>
          </a:p>
          <a:p>
            <a:pPr lvl="1"/>
            <a:r>
              <a:rPr lang="en-US" dirty="0"/>
              <a:t>A record of the decisions that were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99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object/concept can be conceptualized at different levels of abstraction</a:t>
            </a:r>
          </a:p>
          <a:p>
            <a:r>
              <a:rPr lang="en-US" dirty="0"/>
              <a:t>A system that is conceptualized at a particular level of abstraction can be modeled at different levels of abstraction</a:t>
            </a:r>
          </a:p>
          <a:p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3206617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Revisited: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 a Car as a System:</a:t>
            </a:r>
          </a:p>
          <a:p>
            <a:pPr lvl="1"/>
            <a:r>
              <a:rPr lang="en-US" dirty="0"/>
              <a:t>Low Detail - A source of emissions</a:t>
            </a:r>
          </a:p>
          <a:p>
            <a:pPr lvl="1"/>
            <a:r>
              <a:rPr lang="en-US" dirty="0"/>
              <a:t>Medium Detail - A contributor to traffic congestion at an intersection</a:t>
            </a:r>
          </a:p>
          <a:p>
            <a:pPr lvl="1"/>
            <a:r>
              <a:rPr lang="en-US" dirty="0"/>
              <a:t>High Detail - A mechanical motive device</a:t>
            </a:r>
          </a:p>
          <a:p>
            <a:r>
              <a:rPr lang="en-US" dirty="0"/>
              <a:t>Modeling a Car as a Source of Emissions</a:t>
            </a:r>
          </a:p>
          <a:p>
            <a:pPr lvl="1"/>
            <a:r>
              <a:rPr lang="en-US" dirty="0"/>
              <a:t>Low Detail - Relate the number of cars to total emissions</a:t>
            </a:r>
          </a:p>
          <a:p>
            <a:pPr lvl="1"/>
            <a:r>
              <a:rPr lang="en-US" dirty="0"/>
              <a:t>Medium Detail - Consider the number of miles and driven and the average drive cycle (e.g., EPA estimates)</a:t>
            </a:r>
          </a:p>
          <a:p>
            <a:pPr lvl="1"/>
            <a:r>
              <a:rPr lang="en-US" dirty="0"/>
              <a:t>High Detail - Consider car following behavior and engine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35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1182"/>
          </a:xfrm>
        </p:spPr>
        <p:txBody>
          <a:bodyPr>
            <a:normAutofit/>
          </a:bodyPr>
          <a:lstStyle/>
          <a:p>
            <a:r>
              <a:rPr lang="en-US" dirty="0"/>
              <a:t>Grades</a:t>
            </a:r>
          </a:p>
          <a:p>
            <a:pPr lvl="1"/>
            <a:r>
              <a:rPr lang="en-US" dirty="0"/>
              <a:t>Criteria: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 curving</a:t>
            </a:r>
          </a:p>
          <a:p>
            <a:pPr lvl="1"/>
            <a:r>
              <a:rPr lang="en-US" dirty="0"/>
              <a:t>Note: Your overall grade in Canvas grade book will NOT be accurate until all grades (homework, labs, in-class activities, project, exams) are entered. However, it is a good indicator of your current performance.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68322"/>
              </p:ext>
            </p:extLst>
          </p:nvPr>
        </p:nvGraphicFramePr>
        <p:xfrm>
          <a:off x="3243695" y="2360814"/>
          <a:ext cx="5704609" cy="270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Assignments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Labs + In-class Activities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Homework Assignments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Project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 Exam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20%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Final Exam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0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Labs</a:t>
            </a:r>
          </a:p>
          <a:p>
            <a:pPr lvl="1"/>
            <a:r>
              <a:rPr lang="en-US" dirty="0"/>
              <a:t>Attendance is required.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Individual work unless advised otherwise</a:t>
            </a:r>
          </a:p>
          <a:p>
            <a:pPr lvl="1"/>
            <a:r>
              <a:rPr lang="en-US" dirty="0"/>
              <a:t>Late homework will be accepted within 2 days after due dates, with 25% penalty for each day.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30% of your grade</a:t>
            </a:r>
          </a:p>
          <a:p>
            <a:pPr lvl="1"/>
            <a:r>
              <a:rPr lang="en-US" dirty="0"/>
              <a:t>Work as teams</a:t>
            </a:r>
          </a:p>
          <a:p>
            <a:pPr lvl="2"/>
            <a:r>
              <a:rPr lang="en-US" dirty="0"/>
              <a:t>Be professional</a:t>
            </a:r>
          </a:p>
          <a:p>
            <a:pPr lvl="2"/>
            <a:r>
              <a:rPr lang="en-US" dirty="0"/>
              <a:t>Peer evaluation</a:t>
            </a:r>
          </a:p>
        </p:txBody>
      </p:sp>
    </p:spTree>
    <p:extLst>
      <p:ext uri="{BB962C8B-B14F-4D97-AF65-F5344CB8AC3E}">
        <p14:creationId xmlns:p14="http://schemas.microsoft.com/office/powerpoint/2010/main" val="418999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Dates (see syllabus)</a:t>
            </a:r>
          </a:p>
          <a:p>
            <a:pPr lvl="1"/>
            <a:r>
              <a:rPr lang="en-US" dirty="0"/>
              <a:t>Midterm – Week 8 </a:t>
            </a:r>
          </a:p>
          <a:p>
            <a:pPr lvl="1"/>
            <a:r>
              <a:rPr lang="en-US" dirty="0"/>
              <a:t>Last day to withdraw – Note online</a:t>
            </a:r>
          </a:p>
          <a:p>
            <a:pPr lvl="1"/>
            <a:r>
              <a:rPr lang="en-US" dirty="0"/>
              <a:t>Final – Week 16 </a:t>
            </a:r>
          </a:p>
          <a:p>
            <a:pPr lvl="1"/>
            <a:r>
              <a:rPr lang="en-US" dirty="0"/>
              <a:t>Academic Honesty</a:t>
            </a:r>
          </a:p>
          <a:p>
            <a:pPr lvl="1"/>
            <a:r>
              <a:rPr lang="en-US" dirty="0"/>
              <a:t>Reference to others’ work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Survey in Canvas</a:t>
            </a:r>
          </a:p>
        </p:txBody>
      </p:sp>
    </p:spTree>
    <p:extLst>
      <p:ext uri="{BB962C8B-B14F-4D97-AF65-F5344CB8AC3E}">
        <p14:creationId xmlns:p14="http://schemas.microsoft.com/office/powerpoint/2010/main" val="318531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take this class?</a:t>
            </a:r>
          </a:p>
          <a:p>
            <a:endParaRPr lang="en-US" dirty="0"/>
          </a:p>
          <a:p>
            <a:r>
              <a:rPr lang="en-US" dirty="0"/>
              <a:t>What is this class all about?</a:t>
            </a:r>
          </a:p>
          <a:p>
            <a:pPr lvl="1"/>
            <a:r>
              <a:rPr lang="en-US" dirty="0"/>
              <a:t>Programming skills?</a:t>
            </a:r>
          </a:p>
          <a:p>
            <a:pPr lvl="1"/>
            <a:r>
              <a:rPr lang="en-US" dirty="0"/>
              <a:t>Algorithm analysis?</a:t>
            </a:r>
          </a:p>
          <a:p>
            <a:pPr lvl="1"/>
            <a:r>
              <a:rPr lang="en-US" dirty="0"/>
              <a:t>Team building?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88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79556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1841</Words>
  <Application>Microsoft Office PowerPoint</Application>
  <PresentationFormat>Widescreen</PresentationFormat>
  <Paragraphs>302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CSC131 Fall 20 Computer Software Engineering</vt:lpstr>
      <vt:lpstr>Syllabus</vt:lpstr>
      <vt:lpstr>Syllabus (cont.)</vt:lpstr>
      <vt:lpstr>Syllabus (cont.)</vt:lpstr>
      <vt:lpstr>Syllabus (cont.)</vt:lpstr>
      <vt:lpstr>Syllabus (cont.)</vt:lpstr>
      <vt:lpstr>Syllabus (cont.)</vt:lpstr>
      <vt:lpstr>A Question for You</vt:lpstr>
      <vt:lpstr>The Process</vt:lpstr>
      <vt:lpstr>A Card Game</vt:lpstr>
      <vt:lpstr>Step 1 Preparation</vt:lpstr>
      <vt:lpstr>Step 2 Understanding the Rules</vt:lpstr>
      <vt:lpstr>Step 3: Assigning Roles &amp; Planning</vt:lpstr>
      <vt:lpstr>Game Start!  You have 2 mins to sort the cards!</vt:lpstr>
      <vt:lpstr>Time is up.</vt:lpstr>
      <vt:lpstr>Step 5 Reflection</vt:lpstr>
      <vt:lpstr>Let’s rematch!</vt:lpstr>
      <vt:lpstr>Shuffle Cards</vt:lpstr>
      <vt:lpstr>Game Start!  You have 2 mins to sort the cards!</vt:lpstr>
      <vt:lpstr>Time is up.</vt:lpstr>
      <vt:lpstr>A Follow-up Interview</vt:lpstr>
      <vt:lpstr>Factors influencing our process</vt:lpstr>
      <vt:lpstr>Before Wed Class</vt:lpstr>
      <vt:lpstr> 1. Introduction to SE</vt:lpstr>
      <vt:lpstr>What is Software?</vt:lpstr>
      <vt:lpstr>The Organization of Software</vt:lpstr>
      <vt:lpstr>From Software to Software Product</vt:lpstr>
      <vt:lpstr>Kinds of Software Products</vt:lpstr>
      <vt:lpstr>Software Engineering</vt:lpstr>
      <vt:lpstr>Software Engineering vs. Computer Science/Engineering</vt:lpstr>
      <vt:lpstr>Why Software Engineering?</vt:lpstr>
      <vt:lpstr>2. System</vt:lpstr>
      <vt:lpstr>Motivation</vt:lpstr>
      <vt:lpstr>Systems</vt:lpstr>
      <vt:lpstr>Abstraction</vt:lpstr>
      <vt:lpstr>Systems (cont.)</vt:lpstr>
      <vt:lpstr>Physical and Conceptual Systems</vt:lpstr>
      <vt:lpstr>System State</vt:lpstr>
      <vt:lpstr>3. Modeling</vt:lpstr>
      <vt:lpstr>A Definition</vt:lpstr>
      <vt:lpstr>Modeling Methods</vt:lpstr>
      <vt:lpstr>Model Types</vt:lpstr>
      <vt:lpstr>Importance of Modeling</vt:lpstr>
      <vt:lpstr>Modeling and Software</vt:lpstr>
      <vt:lpstr>Abstraction Revisited</vt:lpstr>
      <vt:lpstr>Abstraction Revisited: An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CSC131 Fall’18 Computer Software Engineering</dc:title>
  <dc:creator>Jingwei Yang</dc:creator>
  <cp:lastModifiedBy>Chidella, Jagannadha S</cp:lastModifiedBy>
  <cp:revision>67</cp:revision>
  <dcterms:created xsi:type="dcterms:W3CDTF">2018-08-27T18:54:22Z</dcterms:created>
  <dcterms:modified xsi:type="dcterms:W3CDTF">2020-09-02T22:41:49Z</dcterms:modified>
</cp:coreProperties>
</file>