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87" r:id="rId11"/>
    <p:sldId id="264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65" r:id="rId20"/>
    <p:sldId id="289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01"/>
    <p:restoredTop sz="81432"/>
  </p:normalViewPr>
  <p:slideViewPr>
    <p:cSldViewPr snapToGrid="0" snapToObjects="1" showGuides="1">
      <p:cViewPr varScale="1">
        <p:scale>
          <a:sx n="85" d="100"/>
          <a:sy n="85" d="100"/>
        </p:scale>
        <p:origin x="73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FA3A-B655-9740-A04C-038DD9D1B65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82AB-B9C1-4044-8AEC-8D68AC1E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 09132018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EA70-5B8A-5240-88D8-BE9E9F751CAE}" type="datetimeFigureOut">
              <a:rPr lang="en-US" smtClean="0"/>
              <a:t>9/17/2018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513" y="1129678"/>
            <a:ext cx="9916973" cy="2387600"/>
          </a:xfrm>
        </p:spPr>
        <p:txBody>
          <a:bodyPr/>
          <a:lstStyle/>
          <a:p>
            <a:r>
              <a:rPr lang="en-US"/>
              <a:t>Software </a:t>
            </a:r>
            <a:r>
              <a:rPr lang="en-US" smtClean="0"/>
              <a:t>Product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Agile </a:t>
            </a:r>
            <a:r>
              <a:rPr lang="en-US" dirty="0" smtClean="0"/>
              <a:t>Processes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smtClean="0"/>
              <a:t>can make </a:t>
            </a:r>
            <a:r>
              <a:rPr lang="en-US" dirty="0"/>
              <a:t>requirements specification and change as easy and cheap as </a:t>
            </a:r>
            <a:r>
              <a:rPr lang="en-US" dirty="0" smtClean="0"/>
              <a:t>possible, by</a:t>
            </a:r>
          </a:p>
          <a:p>
            <a:pPr lvl="1"/>
            <a:r>
              <a:rPr lang="en-US" i="1" dirty="0"/>
              <a:t>Delay </a:t>
            </a:r>
            <a:r>
              <a:rPr lang="en-US" b="1" i="1" dirty="0">
                <a:solidFill>
                  <a:srgbClr val="0070C0"/>
                </a:solidFill>
              </a:rPr>
              <a:t>choosing requirements </a:t>
            </a:r>
            <a:r>
              <a:rPr lang="en-US" i="1" dirty="0"/>
              <a:t>as long as </a:t>
            </a:r>
            <a:r>
              <a:rPr lang="en-US" i="1" dirty="0" smtClean="0"/>
              <a:t>possible</a:t>
            </a:r>
            <a:endParaRPr lang="en-US" dirty="0"/>
          </a:p>
          <a:p>
            <a:pPr lvl="1"/>
            <a:r>
              <a:rPr lang="en-US" i="1" dirty="0"/>
              <a:t>Delay</a:t>
            </a:r>
            <a:r>
              <a:rPr lang="en-US" b="1" i="1" dirty="0">
                <a:solidFill>
                  <a:srgbClr val="0070C0"/>
                </a:solidFill>
              </a:rPr>
              <a:t> refinement </a:t>
            </a:r>
            <a:r>
              <a:rPr lang="en-US" i="1" dirty="0"/>
              <a:t>as long as </a:t>
            </a:r>
            <a:r>
              <a:rPr lang="en-US" i="1" dirty="0" smtClean="0"/>
              <a:t>possible</a:t>
            </a:r>
            <a:endParaRPr lang="en-US" dirty="0"/>
          </a:p>
          <a:p>
            <a:pPr lvl="1"/>
            <a:r>
              <a:rPr lang="en-US" i="1" dirty="0"/>
              <a:t>Avoid writing requirements </a:t>
            </a:r>
            <a:r>
              <a:rPr lang="en-US" b="1" i="1" dirty="0">
                <a:solidFill>
                  <a:srgbClr val="0070C0"/>
                </a:solidFill>
              </a:rPr>
              <a:t>altogether</a:t>
            </a:r>
            <a:r>
              <a:rPr lang="en-US" i="1" dirty="0"/>
              <a:t> </a:t>
            </a:r>
            <a:endParaRPr lang="en-US" dirty="0"/>
          </a:p>
          <a:p>
            <a:pPr lvl="1"/>
            <a:r>
              <a:rPr lang="en-US" i="1" dirty="0"/>
              <a:t>Determine requirements in light of current product features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79" y="4226618"/>
            <a:ext cx="4686451" cy="26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Specifications in Traditional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specifications are stated in English (or other natural languages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English </a:t>
            </a:r>
            <a:r>
              <a:rPr lang="en-US" dirty="0"/>
              <a:t>specifications may be vague or ambiguous, and still hard to understand. 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Specifications in Traditional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to specification writing:</a:t>
            </a:r>
          </a:p>
          <a:p>
            <a:pPr lvl="1"/>
            <a:r>
              <a:rPr lang="en-US" dirty="0"/>
              <a:t>Write complete, simple sentences in the </a:t>
            </a:r>
            <a:r>
              <a:rPr lang="en-US" b="1" dirty="0">
                <a:solidFill>
                  <a:srgbClr val="0070C0"/>
                </a:solidFill>
              </a:rPr>
              <a:t>active voice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Define terms clearly and use them </a:t>
            </a:r>
            <a:r>
              <a:rPr lang="en-US" b="1" dirty="0">
                <a:solidFill>
                  <a:srgbClr val="0070C0"/>
                </a:solidFill>
              </a:rPr>
              <a:t>consistently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rgbClr val="0070C0"/>
                </a:solidFill>
              </a:rPr>
              <a:t>same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words for the same thing—avoid synonyms.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Group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related material into sections. </a:t>
            </a:r>
          </a:p>
          <a:p>
            <a:pPr lvl="1"/>
            <a:r>
              <a:rPr lang="en-US" dirty="0"/>
              <a:t>Use tables, lists, indentation, white space, and other formatting aids to present and organize material clearly and concisely. </a:t>
            </a:r>
          </a:p>
          <a:p>
            <a:pPr lvl="1"/>
            <a:r>
              <a:rPr lang="en-US" dirty="0" smtClean="0"/>
              <a:t>Expressing all </a:t>
            </a:r>
            <a:r>
              <a:rPr lang="en-US" dirty="0"/>
              <a:t>specifications using the words “</a:t>
            </a:r>
            <a:r>
              <a:rPr lang="en-US" b="1" dirty="0">
                <a:solidFill>
                  <a:srgbClr val="0070C0"/>
                </a:solidFill>
              </a:rPr>
              <a:t>must</a:t>
            </a:r>
            <a:r>
              <a:rPr lang="en-US" dirty="0"/>
              <a:t>” or “</a:t>
            </a:r>
            <a:r>
              <a:rPr lang="en-US" b="1" dirty="0">
                <a:solidFill>
                  <a:srgbClr val="0070C0"/>
                </a:solidFill>
              </a:rPr>
              <a:t>shall</a:t>
            </a:r>
            <a:r>
              <a:rPr lang="en-US" dirty="0"/>
              <a:t>.” </a:t>
            </a:r>
          </a:p>
          <a:p>
            <a:pPr lvl="1"/>
            <a:r>
              <a:rPr lang="en-US" dirty="0" smtClean="0"/>
              <a:t>Specifications should </a:t>
            </a:r>
            <a:r>
              <a:rPr lang="en-US" dirty="0"/>
              <a:t>be </a:t>
            </a:r>
            <a:r>
              <a:rPr lang="en-US" b="1" dirty="0">
                <a:solidFill>
                  <a:srgbClr val="0070C0"/>
                </a:solidFill>
              </a:rPr>
              <a:t>testable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verifiable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Specifications should be </a:t>
            </a:r>
            <a:r>
              <a:rPr lang="en-US" b="1" dirty="0">
                <a:solidFill>
                  <a:srgbClr val="0070C0"/>
                </a:solidFill>
              </a:rPr>
              <a:t>easy to understand and to change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specification should state only a single need or </a:t>
            </a:r>
            <a:r>
              <a:rPr lang="en-US" dirty="0" smtClean="0"/>
              <a:t>requirement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Atomic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one should have a unique </a:t>
            </a:r>
            <a:r>
              <a:rPr lang="en-US" b="1" dirty="0">
                <a:solidFill>
                  <a:srgbClr val="0070C0"/>
                </a:solidFill>
              </a:rPr>
              <a:t>identifier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Specifications in Traditional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Recording Requirements as Structured Text 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674" y="2360429"/>
            <a:ext cx="935665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Nonfunctional Requirements by Type</a:t>
            </a:r>
          </a:p>
          <a:p>
            <a:r>
              <a:rPr lang="en-US" dirty="0" smtClean="0"/>
              <a:t>1. The product must be accessible as a WWW page.</a:t>
            </a:r>
          </a:p>
          <a:p>
            <a:pPr lvl="1"/>
            <a:r>
              <a:rPr lang="en-US" dirty="0" smtClean="0"/>
              <a:t>1.1. The main file for the product must be written in HTML. (S1, S2, S3, S4, S5, S6, S7, S8, S9)</a:t>
            </a:r>
          </a:p>
          <a:p>
            <a:pPr lvl="1"/>
            <a:r>
              <a:rPr lang="en-US" dirty="0" smtClean="0"/>
              <a:t>1.2. The form/presentation of the user interface must be written in CSS.</a:t>
            </a:r>
          </a:p>
          <a:p>
            <a:pPr lvl="1"/>
            <a:r>
              <a:rPr lang="en-US" dirty="0" smtClean="0"/>
              <a:t>1.3. The algorithms required by the product must be written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Functional Requirements by Type</a:t>
            </a:r>
          </a:p>
          <a:p>
            <a:r>
              <a:rPr lang="en-US" dirty="0" smtClean="0"/>
              <a:t>1. Startup Requirements</a:t>
            </a:r>
            <a:endParaRPr lang="en-US" dirty="0"/>
          </a:p>
          <a:p>
            <a:pPr lvl="1"/>
            <a:r>
              <a:rPr lang="en-US" dirty="0" smtClean="0"/>
              <a:t>1.1. Startup Study Guide Requirements</a:t>
            </a:r>
          </a:p>
          <a:p>
            <a:pPr lvl="2"/>
            <a:r>
              <a:rPr lang="en-US" dirty="0" smtClean="0"/>
              <a:t>1.1.1. The product must be able to start with out a study guide.</a:t>
            </a:r>
          </a:p>
          <a:p>
            <a:pPr lvl="2"/>
            <a:r>
              <a:rPr lang="en-US" dirty="0" smtClean="0"/>
              <a:t>1.1.2. The product must be able to open a particular study guide at startup. (U3)</a:t>
            </a:r>
          </a:p>
          <a:p>
            <a:pPr lvl="3"/>
            <a:r>
              <a:rPr lang="en-US" dirty="0" smtClean="0"/>
              <a:t>1.1.2.1. It must be possible to identify the guide in the URL of the main file.</a:t>
            </a:r>
          </a:p>
          <a:p>
            <a:pPr>
              <a:tabLst>
                <a:tab pos="508000" algn="l"/>
              </a:tabLst>
            </a:pPr>
            <a:r>
              <a:rPr lang="en-US" dirty="0" smtClean="0"/>
              <a:t>	1.2 It must be possible to include start-up option the URL of the main file.</a:t>
            </a:r>
          </a:p>
          <a:p>
            <a:r>
              <a:rPr lang="en-US" dirty="0" smtClean="0"/>
              <a:t>	1.2.1. It must be possible to specify the default server as a start-up option.</a:t>
            </a:r>
          </a:p>
          <a:p>
            <a:r>
              <a:rPr lang="en-US" dirty="0" smtClean="0"/>
              <a:t>	1.2.2. It must be possible to specify the directory as a start-up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Specifications in Traditional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Recording Requirements as Use Cases</a:t>
            </a:r>
            <a:endParaRPr lang="en-US" dirty="0"/>
          </a:p>
          <a:p>
            <a:r>
              <a:rPr lang="en-US" dirty="0" smtClean="0"/>
              <a:t>What is a use case?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0070C0"/>
                </a:solidFill>
              </a:rPr>
              <a:t>abstract </a:t>
            </a:r>
            <a:r>
              <a:rPr lang="en-US" b="1" dirty="0" smtClean="0">
                <a:solidFill>
                  <a:srgbClr val="0070C0"/>
                </a:solidFill>
              </a:rPr>
              <a:t>episode </a:t>
            </a:r>
            <a:r>
              <a:rPr lang="en-US" b="1" dirty="0">
                <a:solidFill>
                  <a:srgbClr val="0070C0"/>
                </a:solidFill>
              </a:rPr>
              <a:t>or interaction </a:t>
            </a:r>
            <a:r>
              <a:rPr lang="en-US" dirty="0"/>
              <a:t>between a system and its </a:t>
            </a:r>
            <a:r>
              <a:rPr lang="en-US" dirty="0" smtClean="0"/>
              <a:t>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one or more </a:t>
            </a:r>
            <a:r>
              <a:rPr lang="en-US" b="1" dirty="0">
                <a:solidFill>
                  <a:srgbClr val="0070C0"/>
                </a:solidFill>
              </a:rPr>
              <a:t>sequences of actions </a:t>
            </a:r>
            <a:r>
              <a:rPr lang="en-US" dirty="0"/>
              <a:t>that a system performs to yield an observable </a:t>
            </a:r>
            <a:r>
              <a:rPr lang="en-US" dirty="0" smtClean="0"/>
              <a:t>result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dialog</a:t>
            </a:r>
            <a:r>
              <a:rPr lang="en-US" dirty="0"/>
              <a:t> that a system and its environment </a:t>
            </a:r>
            <a:r>
              <a:rPr lang="en-US" b="1" dirty="0">
                <a:solidFill>
                  <a:srgbClr val="0070C0"/>
                </a:solidFill>
              </a:rPr>
              <a:t>share</a:t>
            </a:r>
            <a:r>
              <a:rPr lang="en-US" dirty="0"/>
              <a:t> as they interact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way of </a:t>
            </a:r>
            <a:r>
              <a:rPr lang="en-US" b="1" dirty="0">
                <a:solidFill>
                  <a:srgbClr val="0070C0"/>
                </a:solidFill>
              </a:rPr>
              <a:t>using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 </a:t>
            </a:r>
            <a:r>
              <a:rPr lang="en-US" dirty="0" smtClean="0"/>
              <a:t>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Good Use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A use case should be an </a:t>
            </a:r>
            <a:r>
              <a:rPr lang="en-US" b="1" dirty="0">
                <a:solidFill>
                  <a:srgbClr val="0070C0"/>
                </a:solidFill>
              </a:rPr>
              <a:t>entire transaction</a:t>
            </a:r>
          </a:p>
          <a:p>
            <a:pPr lvl="2"/>
            <a:r>
              <a:rPr lang="en-US" dirty="0"/>
              <a:t>A withdrawal from an ATM machine</a:t>
            </a:r>
          </a:p>
          <a:p>
            <a:pPr lvl="2"/>
            <a:r>
              <a:rPr lang="en-US" dirty="0"/>
              <a:t>A telephone call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The collection of uses cases should </a:t>
            </a:r>
            <a:r>
              <a:rPr lang="en-US" b="1" dirty="0">
                <a:solidFill>
                  <a:srgbClr val="0070C0"/>
                </a:solidFill>
              </a:rPr>
              <a:t>entirely characterize </a:t>
            </a:r>
            <a:r>
              <a:rPr lang="en-US" dirty="0"/>
              <a:t>the functionality of the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22" y="1611628"/>
            <a:ext cx="4306776" cy="48270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Developing Use Cases</a:t>
            </a:r>
            <a:endParaRPr lang="en-US" dirty="0"/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Outside entities</a:t>
            </a:r>
          </a:p>
          <a:p>
            <a:pPr lvl="1"/>
            <a:r>
              <a:rPr lang="en-US" dirty="0" smtClean="0"/>
              <a:t>System behaviors</a:t>
            </a:r>
          </a:p>
          <a:p>
            <a:r>
              <a:rPr lang="en-US" dirty="0" smtClean="0"/>
              <a:t>Identifying the Actors</a:t>
            </a:r>
          </a:p>
          <a:p>
            <a:pPr lvl="1"/>
            <a:r>
              <a:rPr lang="en-US" dirty="0" smtClean="0"/>
              <a:t>Principal actors</a:t>
            </a:r>
          </a:p>
          <a:p>
            <a:pPr lvl="1"/>
            <a:r>
              <a:rPr lang="en-US" dirty="0" smtClean="0"/>
              <a:t>Secondary actors</a:t>
            </a:r>
          </a:p>
          <a:p>
            <a:pPr lvl="1"/>
            <a:r>
              <a:rPr lang="en-US" dirty="0" smtClean="0"/>
              <a:t>External hardware</a:t>
            </a:r>
          </a:p>
          <a:p>
            <a:pPr lvl="1"/>
            <a:r>
              <a:rPr lang="en-US" dirty="0" smtClean="0"/>
              <a:t>Other Systems</a:t>
            </a:r>
            <a:endParaRPr lang="en-US" dirty="0"/>
          </a:p>
          <a:p>
            <a:r>
              <a:rPr lang="en-US" dirty="0" smtClean="0"/>
              <a:t>Identifying the Flow</a:t>
            </a:r>
          </a:p>
          <a:p>
            <a:pPr lvl="1"/>
            <a:r>
              <a:rPr lang="en-US" dirty="0" smtClean="0"/>
              <a:t>The beginning of the use case</a:t>
            </a:r>
          </a:p>
          <a:p>
            <a:pPr lvl="1"/>
            <a:r>
              <a:rPr lang="en-US" dirty="0" smtClean="0"/>
              <a:t>The origin of information</a:t>
            </a:r>
          </a:p>
          <a:p>
            <a:pPr lvl="1"/>
            <a:r>
              <a:rPr lang="en-US" dirty="0" smtClean="0"/>
              <a:t>The exchange of information</a:t>
            </a:r>
          </a:p>
          <a:p>
            <a:pPr lvl="1"/>
            <a:r>
              <a:rPr lang="en-US" dirty="0" smtClean="0"/>
              <a:t>The end of the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87" y="960232"/>
            <a:ext cx="6980413" cy="5897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255" y="6455331"/>
            <a:ext cx="221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Credits to </a:t>
            </a:r>
            <a:r>
              <a:rPr lang="en-US" sz="1400" dirty="0" err="1" smtClean="0"/>
              <a:t>uml-diagrams.org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58270" y="253600"/>
            <a:ext cx="484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 example of use case diagram for Bank ATM subsystem - top level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50" y="2160790"/>
            <a:ext cx="98545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2247014" y="179145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Bank ATM Transactions and Customer Authentication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7014" y="1791458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Bank ATM Maintenance, Repair, Diagnostics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14" y="2160790"/>
            <a:ext cx="7566837" cy="4254487"/>
          </a:xfrm>
        </p:spPr>
      </p:pic>
      <p:sp>
        <p:nvSpPr>
          <p:cNvPr id="7" name="TextBox 6"/>
          <p:cNvSpPr txBox="1"/>
          <p:nvPr/>
        </p:nvSpPr>
        <p:spPr>
          <a:xfrm>
            <a:off x="7596769" y="5934334"/>
            <a:ext cx="221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Credits to </a:t>
            </a:r>
            <a:r>
              <a:rPr lang="en-US" sz="1400" dirty="0" err="1" smtClean="0"/>
              <a:t>uml-diagrams.org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47014" y="6347972"/>
            <a:ext cx="757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www.uml-diagrams.org</a:t>
            </a:r>
            <a:r>
              <a:rPr lang="en-US" sz="1400" dirty="0"/>
              <a:t>/</a:t>
            </a:r>
            <a:r>
              <a:rPr lang="en-US" sz="1400" dirty="0" err="1"/>
              <a:t>bank-atm-uml-use-case-diagram-example.html?context</a:t>
            </a:r>
            <a:r>
              <a:rPr lang="en-US" sz="1400" dirty="0"/>
              <a:t>=</a:t>
            </a:r>
            <a:r>
              <a:rPr lang="en-US" sz="1400" dirty="0" err="1"/>
              <a:t>uc</a:t>
            </a:r>
            <a:r>
              <a:rPr lang="en-US" sz="1400" dirty="0"/>
              <a:t>-examples</a:t>
            </a:r>
          </a:p>
        </p:txBody>
      </p:sp>
    </p:spTree>
    <p:extLst>
      <p:ext uri="{BB962C8B-B14F-4D97-AF65-F5344CB8AC3E}">
        <p14:creationId xmlns:p14="http://schemas.microsoft.com/office/powerpoint/2010/main" val="17913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Specifications in Agile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user story </a:t>
            </a:r>
            <a:r>
              <a:rPr lang="en-US" dirty="0"/>
              <a:t>is a description of a function a product must provide for a user. </a:t>
            </a:r>
          </a:p>
          <a:p>
            <a:r>
              <a:rPr lang="en-US" dirty="0"/>
              <a:t>User stories can be expressed at many levels of abstraction. </a:t>
            </a:r>
          </a:p>
          <a:p>
            <a:pPr lvl="1"/>
            <a:r>
              <a:rPr lang="en-US" dirty="0" smtClean="0"/>
              <a:t>Epics</a:t>
            </a:r>
          </a:p>
          <a:p>
            <a:pPr lvl="1"/>
            <a:r>
              <a:rPr lang="en-US" dirty="0" smtClean="0"/>
              <a:t>Features </a:t>
            </a:r>
          </a:p>
          <a:p>
            <a:pPr lvl="1"/>
            <a:r>
              <a:rPr lang="en-US" dirty="0" err="1" smtClean="0"/>
              <a:t>Sprintable</a:t>
            </a:r>
            <a:r>
              <a:rPr lang="en-US" dirty="0" smtClean="0"/>
              <a:t> (implementable) stories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requirement </a:t>
            </a:r>
            <a:r>
              <a:rPr lang="en-US" dirty="0"/>
              <a:t>is a property or </a:t>
            </a:r>
            <a:r>
              <a:rPr lang="en-US" b="1" dirty="0">
                <a:solidFill>
                  <a:srgbClr val="0070C0"/>
                </a:solidFill>
              </a:rPr>
              <a:t>behavior</a:t>
            </a:r>
            <a:r>
              <a:rPr lang="en-US" dirty="0"/>
              <a:t> that something must exhibit—it is something demanded or necessary. 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Specification</a:t>
            </a:r>
            <a:r>
              <a:rPr lang="en-US" dirty="0" smtClean="0"/>
              <a:t> is a precise </a:t>
            </a:r>
            <a:r>
              <a:rPr lang="en-US" b="1" dirty="0" smtClean="0">
                <a:solidFill>
                  <a:srgbClr val="0070C0"/>
                </a:solidFill>
              </a:rPr>
              <a:t>description</a:t>
            </a:r>
            <a:r>
              <a:rPr lang="en-US" dirty="0" smtClean="0"/>
              <a:t> of something.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/>
              <a:t>requirements specification </a:t>
            </a:r>
            <a:r>
              <a:rPr lang="en-US" dirty="0"/>
              <a:t>is a precise description of properties or behaviors that something must have.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9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Specifications in Agile </a:t>
            </a:r>
            <a:r>
              <a:rPr lang="en-US" dirty="0" smtClean="0"/>
              <a:t>Processes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stories are usually expressed in </a:t>
            </a:r>
            <a:r>
              <a:rPr lang="en-US" b="1" dirty="0" smtClean="0">
                <a:solidFill>
                  <a:srgbClr val="0070C0"/>
                </a:solidFill>
              </a:rPr>
              <a:t>user voice form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 a &lt;</a:t>
            </a:r>
            <a:r>
              <a:rPr lang="en-US" i="1" dirty="0"/>
              <a:t>role</a:t>
            </a:r>
            <a:r>
              <a:rPr lang="en-US" dirty="0"/>
              <a:t>&gt;, I want to &lt;</a:t>
            </a:r>
            <a:r>
              <a:rPr lang="en-US" i="1" dirty="0"/>
              <a:t>activity</a:t>
            </a:r>
            <a:r>
              <a:rPr lang="en-US" dirty="0"/>
              <a:t>&gt; so that &lt;</a:t>
            </a:r>
            <a:r>
              <a:rPr lang="en-US" i="1" dirty="0"/>
              <a:t>benefit</a:t>
            </a:r>
            <a:r>
              <a:rPr lang="en-US" dirty="0"/>
              <a:t>&gt;. </a:t>
            </a:r>
          </a:p>
          <a:p>
            <a:pPr lvl="1"/>
            <a:r>
              <a:rPr lang="en-US" dirty="0" smtClean="0"/>
              <a:t>E.g. - As </a:t>
            </a:r>
            <a:r>
              <a:rPr lang="en-US" dirty="0"/>
              <a:t>a bank teller, I want to see account balances so that I can answer customer inquiries. </a:t>
            </a:r>
          </a:p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stories, in particular </a:t>
            </a:r>
            <a:r>
              <a:rPr lang="en-US" dirty="0" err="1"/>
              <a:t>sprintable</a:t>
            </a:r>
            <a:r>
              <a:rPr lang="en-US" dirty="0"/>
              <a:t> user stories, also have </a:t>
            </a:r>
            <a:r>
              <a:rPr lang="en-US" b="1" dirty="0"/>
              <a:t>acceptance criteria </a:t>
            </a:r>
            <a:r>
              <a:rPr lang="en-US" dirty="0"/>
              <a:t>or </a:t>
            </a:r>
            <a:r>
              <a:rPr lang="en-US" b="1" dirty="0"/>
              <a:t>conditions of </a:t>
            </a:r>
            <a:r>
              <a:rPr lang="en-US" b="1" dirty="0" smtClean="0"/>
              <a:t>satisfaction.</a:t>
            </a:r>
          </a:p>
          <a:p>
            <a:r>
              <a:rPr lang="en-US" dirty="0" smtClean="0"/>
              <a:t>Three </a:t>
            </a:r>
            <a:r>
              <a:rPr lang="en-US" dirty="0"/>
              <a:t>Cs of user stories: </a:t>
            </a:r>
          </a:p>
          <a:p>
            <a:pPr lvl="1"/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Conversation</a:t>
            </a:r>
          </a:p>
          <a:p>
            <a:pPr lvl="1"/>
            <a:r>
              <a:rPr lang="en-US" dirty="0" smtClean="0"/>
              <a:t>Confirmation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8"/>
          <a:stretch/>
        </p:blipFill>
        <p:spPr>
          <a:xfrm>
            <a:off x="3961278" y="1481824"/>
            <a:ext cx="7227736" cy="50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Eliciting Stakeholder Needs in Traditional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techniques:</a:t>
            </a:r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Focus groups</a:t>
            </a:r>
          </a:p>
          <a:p>
            <a:pPr lvl="1"/>
            <a:r>
              <a:rPr lang="en-US" dirty="0" smtClean="0"/>
              <a:t>Workshops</a:t>
            </a:r>
          </a:p>
          <a:p>
            <a:pPr lvl="1"/>
            <a:r>
              <a:rPr lang="en-US" dirty="0" smtClean="0"/>
              <a:t>Prototypes</a:t>
            </a:r>
          </a:p>
          <a:p>
            <a:pPr lvl="1"/>
            <a:r>
              <a:rPr lang="en-US" dirty="0" smtClean="0"/>
              <a:t>Document studies</a:t>
            </a:r>
          </a:p>
          <a:p>
            <a:pPr lvl="1"/>
            <a:r>
              <a:rPr lang="en-US" dirty="0" smtClean="0"/>
              <a:t>Competitive product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Eliciting Stakeholder Needs in Agile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</a:t>
            </a:r>
            <a:r>
              <a:rPr lang="en-US" dirty="0"/>
              <a:t>are elicited </a:t>
            </a:r>
            <a:r>
              <a:rPr lang="en-US" b="1" dirty="0">
                <a:solidFill>
                  <a:srgbClr val="0070C0"/>
                </a:solidFill>
              </a:rPr>
              <a:t>continuously</a:t>
            </a:r>
            <a:r>
              <a:rPr lang="en-US" dirty="0"/>
              <a:t> during </a:t>
            </a:r>
            <a:r>
              <a:rPr lang="en-US" dirty="0" smtClean="0"/>
              <a:t>development. </a:t>
            </a:r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Stakeholders </a:t>
            </a:r>
            <a:r>
              <a:rPr lang="en-US" dirty="0"/>
              <a:t>can express needs that have only just arisen in response to the </a:t>
            </a:r>
            <a:r>
              <a:rPr lang="en-US" b="1" dirty="0">
                <a:solidFill>
                  <a:srgbClr val="0070C0"/>
                </a:solidFill>
              </a:rPr>
              <a:t>current</a:t>
            </a:r>
            <a:r>
              <a:rPr lang="en-US" dirty="0"/>
              <a:t> situation </a:t>
            </a:r>
          </a:p>
          <a:p>
            <a:pPr lvl="1"/>
            <a:r>
              <a:rPr lang="en-US" dirty="0" smtClean="0"/>
              <a:t>Stakeholders </a:t>
            </a:r>
            <a:r>
              <a:rPr lang="en-US" dirty="0"/>
              <a:t>can see the </a:t>
            </a:r>
            <a:r>
              <a:rPr lang="en-US" b="1" dirty="0">
                <a:solidFill>
                  <a:srgbClr val="0070C0"/>
                </a:solidFill>
              </a:rPr>
              <a:t>current</a:t>
            </a:r>
            <a:r>
              <a:rPr lang="en-US" dirty="0"/>
              <a:t> state of the product and react to it in formulating needs 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Stakeholders may </a:t>
            </a:r>
            <a:r>
              <a:rPr lang="en-US" b="1" dirty="0">
                <a:solidFill>
                  <a:srgbClr val="0070C0"/>
                </a:solidFill>
              </a:rPr>
              <a:t>over-react</a:t>
            </a:r>
            <a:r>
              <a:rPr lang="en-US" dirty="0"/>
              <a:t> to recent </a:t>
            </a:r>
            <a:r>
              <a:rPr lang="en-US" dirty="0" smtClean="0"/>
              <a:t>events, losing track of the big picture. </a:t>
            </a:r>
            <a:endParaRPr lang="en-US" dirty="0"/>
          </a:p>
          <a:p>
            <a:pPr lvl="1"/>
            <a:r>
              <a:rPr lang="en-US" dirty="0"/>
              <a:t>Agile methods usually place great trust in a </a:t>
            </a:r>
            <a:r>
              <a:rPr lang="en-US" dirty="0" smtClean="0"/>
              <a:t>few (</a:t>
            </a:r>
            <a:r>
              <a:rPr lang="en-US" b="1" dirty="0" smtClean="0">
                <a:solidFill>
                  <a:srgbClr val="0070C0"/>
                </a:solidFill>
              </a:rPr>
              <a:t>not all</a:t>
            </a:r>
            <a:r>
              <a:rPr lang="en-US" dirty="0" smtClean="0"/>
              <a:t>) </a:t>
            </a:r>
            <a:r>
              <a:rPr lang="en-US" dirty="0"/>
              <a:t>stakeholders or stakeholder representatives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Verifying and Validating Requirements in Traditional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ive </a:t>
            </a:r>
            <a:r>
              <a:rPr lang="en-US" dirty="0"/>
              <a:t>important </a:t>
            </a:r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Clarity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Well-formedness</a:t>
            </a:r>
            <a:endParaRPr lang="en-US" dirty="0"/>
          </a:p>
          <a:p>
            <a:r>
              <a:rPr lang="en-US" dirty="0" smtClean="0"/>
              <a:t>Main technique -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Validating Requirements in Agile Processes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careful check of </a:t>
            </a:r>
            <a:r>
              <a:rPr lang="en-US" dirty="0" smtClean="0"/>
              <a:t>requirements is </a:t>
            </a:r>
            <a:r>
              <a:rPr lang="en-US" dirty="0"/>
              <a:t>during the reviews at the </a:t>
            </a:r>
            <a:r>
              <a:rPr lang="en-US" b="1" dirty="0">
                <a:solidFill>
                  <a:srgbClr val="0070C0"/>
                </a:solidFill>
              </a:rPr>
              <a:t>conclusion </a:t>
            </a:r>
            <a:r>
              <a:rPr lang="en-US" dirty="0"/>
              <a:t>of each sprint. </a:t>
            </a:r>
          </a:p>
          <a:p>
            <a:endParaRPr lang="en-US" dirty="0" smtClean="0"/>
          </a:p>
          <a:p>
            <a:r>
              <a:rPr lang="en-US" dirty="0" smtClean="0"/>
              <a:t>Major threat to this approach</a:t>
            </a:r>
          </a:p>
          <a:p>
            <a:pPr lvl="1"/>
            <a:r>
              <a:rPr lang="en-US" dirty="0" smtClean="0"/>
              <a:t>Usually, </a:t>
            </a:r>
            <a:r>
              <a:rPr lang="en-US" b="1" dirty="0" smtClean="0">
                <a:solidFill>
                  <a:srgbClr val="0070C0"/>
                </a:solidFill>
              </a:rPr>
              <a:t>not all </a:t>
            </a:r>
            <a:r>
              <a:rPr lang="en-US" dirty="0" smtClean="0"/>
              <a:t>stakeholders can attend every sprint review.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Management in Traditional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project is launched with a </a:t>
            </a:r>
            <a:r>
              <a:rPr lang="en-US" b="1" dirty="0">
                <a:solidFill>
                  <a:srgbClr val="0070C0"/>
                </a:solidFill>
              </a:rPr>
              <a:t>product mission </a:t>
            </a:r>
            <a:r>
              <a:rPr lang="en-US" b="1" dirty="0" smtClean="0">
                <a:solidFill>
                  <a:srgbClr val="0070C0"/>
                </a:solidFill>
              </a:rPr>
              <a:t>statement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Then </a:t>
            </a:r>
            <a:r>
              <a:rPr lang="en-US" dirty="0"/>
              <a:t>One or more requirements specialists then conduct an extensive </a:t>
            </a:r>
            <a:r>
              <a:rPr lang="en-US" b="1" dirty="0">
                <a:solidFill>
                  <a:srgbClr val="0070C0"/>
                </a:solidFill>
              </a:rPr>
              <a:t>requirements analysis</a:t>
            </a:r>
            <a:r>
              <a:rPr lang="en-US" dirty="0"/>
              <a:t>. </a:t>
            </a:r>
          </a:p>
          <a:p>
            <a:pPr lvl="1"/>
            <a:r>
              <a:rPr lang="en-US" b="1" dirty="0" smtClean="0"/>
              <a:t>Requirements </a:t>
            </a:r>
            <a:r>
              <a:rPr lang="en-US" b="1" dirty="0"/>
              <a:t>analysis </a:t>
            </a:r>
            <a:r>
              <a:rPr lang="en-US" dirty="0"/>
              <a:t>is the activity of eliciting, examining, and understanding stakeholder needs, developing requirements specifications, and evaluating them to ensure that they are clear, complete, consistent, correct, and well formed. </a:t>
            </a:r>
          </a:p>
          <a:p>
            <a:pPr lvl="1"/>
            <a:r>
              <a:rPr lang="en-US" dirty="0" smtClean="0"/>
              <a:t>The output is a </a:t>
            </a:r>
            <a:r>
              <a:rPr lang="en-US" b="1" dirty="0"/>
              <a:t>software requirements specification (SRS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79" y="2416874"/>
            <a:ext cx="7182873" cy="44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Management in Agile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projects begin with some </a:t>
            </a:r>
            <a:r>
              <a:rPr lang="en-US" dirty="0" smtClean="0"/>
              <a:t>project </a:t>
            </a:r>
            <a:r>
              <a:rPr lang="en-US" dirty="0"/>
              <a:t>mission statement </a:t>
            </a:r>
            <a:r>
              <a:rPr lang="en-US" dirty="0" smtClean="0"/>
              <a:t>in </a:t>
            </a:r>
            <a:r>
              <a:rPr lang="en-US" dirty="0"/>
              <a:t>the form of </a:t>
            </a:r>
            <a:r>
              <a:rPr lang="en-US" b="1" dirty="0">
                <a:solidFill>
                  <a:srgbClr val="0070C0"/>
                </a:solidFill>
              </a:rPr>
              <a:t>epics</a:t>
            </a:r>
            <a:r>
              <a:rPr lang="en-US" dirty="0"/>
              <a:t> or </a:t>
            </a:r>
            <a:r>
              <a:rPr lang="en-US" b="1" dirty="0" smtClean="0">
                <a:solidFill>
                  <a:srgbClr val="0070C0"/>
                </a:solidFill>
              </a:rPr>
              <a:t>feature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The product </a:t>
            </a:r>
            <a:r>
              <a:rPr lang="en-US" dirty="0" smtClean="0"/>
              <a:t>owner </a:t>
            </a:r>
            <a:r>
              <a:rPr lang="en-US" dirty="0"/>
              <a:t>refines these high-level features into </a:t>
            </a:r>
            <a:r>
              <a:rPr lang="en-US" b="1" dirty="0">
                <a:solidFill>
                  <a:srgbClr val="0070C0"/>
                </a:solidFill>
              </a:rPr>
              <a:t>user </a:t>
            </a:r>
            <a:r>
              <a:rPr lang="en-US" b="1" dirty="0" smtClean="0">
                <a:solidFill>
                  <a:srgbClr val="0070C0"/>
                </a:solidFill>
              </a:rPr>
              <a:t>stories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During each sprint, </a:t>
            </a:r>
            <a:r>
              <a:rPr lang="en-US" dirty="0" smtClean="0"/>
              <a:t>user </a:t>
            </a:r>
            <a:r>
              <a:rPr lang="en-US" dirty="0"/>
              <a:t>stories are refined into </a:t>
            </a:r>
            <a:r>
              <a:rPr lang="en-US" b="1" dirty="0">
                <a:solidFill>
                  <a:srgbClr val="0070C0"/>
                </a:solidFill>
              </a:rPr>
              <a:t>physical-level </a:t>
            </a:r>
            <a:r>
              <a:rPr lang="en-US" dirty="0" smtClean="0"/>
              <a:t>requirements and </a:t>
            </a:r>
            <a:r>
              <a:rPr lang="en-US" dirty="0"/>
              <a:t>then </a:t>
            </a:r>
            <a:r>
              <a:rPr lang="en-US" dirty="0" smtClean="0"/>
              <a:t>implemented</a:t>
            </a:r>
            <a:r>
              <a:rPr lang="en-US" dirty="0"/>
              <a:t>. </a:t>
            </a:r>
          </a:p>
          <a:p>
            <a:r>
              <a:rPr lang="en-US" dirty="0"/>
              <a:t>At the conclusion of each sprint, stakeholders and the product owner validate </a:t>
            </a:r>
            <a:r>
              <a:rPr lang="en-US" dirty="0" smtClean="0"/>
              <a:t>requirements during sprint </a:t>
            </a:r>
            <a:r>
              <a:rPr lang="en-US" dirty="0"/>
              <a:t>review.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equirements </a:t>
            </a:r>
            <a:r>
              <a:rPr lang="en-US" dirty="0"/>
              <a:t>management is a </a:t>
            </a:r>
            <a:r>
              <a:rPr lang="en-US" b="1" dirty="0">
                <a:solidFill>
                  <a:srgbClr val="0070C0"/>
                </a:solidFill>
              </a:rPr>
              <a:t>core activity </a:t>
            </a:r>
            <a:r>
              <a:rPr lang="en-US" dirty="0"/>
              <a:t>of agile methods, but it is incorporated into the broader processes of backlog grooming and sprinting, and not distinguished as a separate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vs. Product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they the same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According to Whom?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product stakeholder</a:t>
            </a:r>
            <a:r>
              <a:rPr lang="en-US" dirty="0"/>
              <a:t>, or just a </a:t>
            </a:r>
            <a:r>
              <a:rPr lang="en-US" b="1" dirty="0"/>
              <a:t>stakeholder </a:t>
            </a:r>
            <a:r>
              <a:rPr lang="en-US" dirty="0"/>
              <a:t>for short, is anyone affected by a product or its development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Regulators</a:t>
            </a:r>
          </a:p>
          <a:p>
            <a:pPr lvl="1"/>
            <a:r>
              <a:rPr lang="en-US" dirty="0" smtClean="0"/>
              <a:t>Marketers</a:t>
            </a:r>
          </a:p>
        </p:txBody>
      </p:sp>
    </p:spTree>
    <p:extLst>
      <p:ext uri="{BB962C8B-B14F-4D97-AF65-F5344CB8AC3E}">
        <p14:creationId xmlns:p14="http://schemas.microsoft.com/office/powerpoint/2010/main" val="18816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According to Whom</a:t>
            </a:r>
            <a:r>
              <a:rPr lang="en-US" dirty="0" smtClean="0"/>
              <a:t>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 have a say in the requirements for a product, but they </a:t>
            </a:r>
            <a:r>
              <a:rPr lang="en-US" b="1" dirty="0">
                <a:solidFill>
                  <a:srgbClr val="0070C0"/>
                </a:solidFill>
              </a:rPr>
              <a:t>can’t</a:t>
            </a:r>
            <a:r>
              <a:rPr lang="en-US" dirty="0"/>
              <a:t> have the final word. </a:t>
            </a:r>
            <a:r>
              <a:rPr lang="en-US" b="1" dirty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lang="en-US" dirty="0" smtClean="0"/>
              <a:t>Conflicting desires and ideas;</a:t>
            </a:r>
          </a:p>
          <a:p>
            <a:pPr lvl="1"/>
            <a:r>
              <a:rPr lang="en-US" dirty="0" smtClean="0"/>
              <a:t>Incomplete and incorrect;</a:t>
            </a:r>
          </a:p>
          <a:p>
            <a:pPr lvl="1"/>
            <a:r>
              <a:rPr lang="en-US" dirty="0" smtClean="0"/>
              <a:t>Too abstract.</a:t>
            </a:r>
          </a:p>
          <a:p>
            <a:r>
              <a:rPr lang="en-US" dirty="0" smtClean="0"/>
              <a:t>Hence, we need to distinguish </a:t>
            </a:r>
            <a:r>
              <a:rPr lang="en-US" dirty="0"/>
              <a:t>between </a:t>
            </a:r>
            <a:r>
              <a:rPr lang="en-US" b="1" i="1" dirty="0">
                <a:solidFill>
                  <a:srgbClr val="0070C0"/>
                </a:solidFill>
              </a:rPr>
              <a:t>stakeholder needs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70C0"/>
                </a:solidFill>
              </a:rPr>
              <a:t>requirements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takeholder </a:t>
            </a:r>
            <a:r>
              <a:rPr lang="en-US" dirty="0"/>
              <a:t>needs are features or properties that </a:t>
            </a:r>
            <a:r>
              <a:rPr lang="en-US" b="1" dirty="0"/>
              <a:t>particular</a:t>
            </a:r>
            <a:r>
              <a:rPr lang="en-US" dirty="0"/>
              <a:t> stakeholders desire in a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are product features or properties agreed by </a:t>
            </a:r>
            <a:r>
              <a:rPr lang="en-US" b="1" dirty="0"/>
              <a:t>all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vs. Non-Functional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needs and requirements </a:t>
            </a:r>
            <a:r>
              <a:rPr lang="en-US" dirty="0"/>
              <a:t>are about how a software product must map inputs to outputs. </a:t>
            </a:r>
          </a:p>
          <a:p>
            <a:endParaRPr lang="en-US" dirty="0" smtClean="0"/>
          </a:p>
          <a:p>
            <a:r>
              <a:rPr lang="en-US" b="1" dirty="0"/>
              <a:t>Non-functional needs and requirements </a:t>
            </a:r>
            <a:r>
              <a:rPr lang="en-US" dirty="0"/>
              <a:t>are about </a:t>
            </a:r>
            <a:r>
              <a:rPr lang="en-US" i="1" dirty="0"/>
              <a:t>properties </a:t>
            </a:r>
            <a:r>
              <a:rPr lang="en-US" dirty="0"/>
              <a:t>that a software product must have.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 in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engineers have terms for specifications at various levels of abstraction. 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requirement </a:t>
            </a:r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User-level </a:t>
            </a:r>
            <a:r>
              <a:rPr lang="en-US" dirty="0"/>
              <a:t>needs and </a:t>
            </a:r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Operational-level </a:t>
            </a:r>
            <a:r>
              <a:rPr lang="en-US" dirty="0"/>
              <a:t>needs and requirements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hysical-level </a:t>
            </a:r>
            <a:r>
              <a:rPr lang="en-US" dirty="0"/>
              <a:t>needs and requirements.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Traditional Processes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waterfall model, </a:t>
            </a:r>
            <a:r>
              <a:rPr lang="en-US" i="1" dirty="0"/>
              <a:t>all </a:t>
            </a:r>
            <a:r>
              <a:rPr lang="en-US" dirty="0"/>
              <a:t>the requirements for the product (or as near as possible) are determined before almost anything else is done.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9" y="2607341"/>
            <a:ext cx="6885904" cy="37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Traditional Processes </a:t>
            </a:r>
            <a:r>
              <a:rPr lang="en-US" dirty="0" smtClean="0"/>
              <a:t>(cont.)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waterfall model, </a:t>
            </a:r>
            <a:r>
              <a:rPr lang="en-US" i="1" dirty="0"/>
              <a:t>all </a:t>
            </a:r>
            <a:r>
              <a:rPr lang="en-US" dirty="0"/>
              <a:t>the requirements for the product (or as near as possible) are determined before almost anything else is done. </a:t>
            </a:r>
          </a:p>
          <a:p>
            <a:r>
              <a:rPr lang="en-US" dirty="0" smtClean="0"/>
              <a:t>This has often not worked well.</a:t>
            </a:r>
          </a:p>
          <a:p>
            <a:pPr lvl="1"/>
            <a:r>
              <a:rPr lang="en-US" dirty="0"/>
              <a:t>It is very </a:t>
            </a:r>
            <a:r>
              <a:rPr lang="en-US" b="1" dirty="0">
                <a:solidFill>
                  <a:srgbClr val="0070C0"/>
                </a:solidFill>
              </a:rPr>
              <a:t>difficult (perhaps impossible) to determine all </a:t>
            </a:r>
            <a:r>
              <a:rPr lang="en-US" dirty="0"/>
              <a:t>requirements for non-trivial products before any implementation is done.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takeholder </a:t>
            </a:r>
            <a:r>
              <a:rPr lang="en-US" dirty="0"/>
              <a:t>needs and desires </a:t>
            </a:r>
            <a:r>
              <a:rPr lang="en-US" b="1" dirty="0" smtClean="0">
                <a:solidFill>
                  <a:srgbClr val="0070C0"/>
                </a:solidFill>
              </a:rPr>
              <a:t>changes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over time.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Documenting</a:t>
            </a:r>
            <a:r>
              <a:rPr lang="en-US" dirty="0" smtClean="0"/>
              <a:t> all the requirements is difficult.</a:t>
            </a:r>
          </a:p>
          <a:p>
            <a:pPr lvl="1"/>
            <a:r>
              <a:rPr lang="en-US" dirty="0" smtClean="0"/>
              <a:t>The whole process takes </a:t>
            </a:r>
            <a:r>
              <a:rPr lang="en-US" b="1" dirty="0" smtClean="0">
                <a:solidFill>
                  <a:srgbClr val="0070C0"/>
                </a:solidFill>
              </a:rPr>
              <a:t>too long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Agile Processes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3123" y="2149230"/>
            <a:ext cx="16236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Inputs from Stakeholders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67" y="1825625"/>
            <a:ext cx="77496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1369</Words>
  <Application>Microsoft Office PowerPoint</Application>
  <PresentationFormat>Widescreen</PresentationFormat>
  <Paragraphs>193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Mangal</vt:lpstr>
      <vt:lpstr>Office Theme</vt:lpstr>
      <vt:lpstr>Software Product Requirements</vt:lpstr>
      <vt:lpstr>Definition</vt:lpstr>
      <vt:lpstr>Required According to Whom?</vt:lpstr>
      <vt:lpstr>Required According to Whom? (cont.)</vt:lpstr>
      <vt:lpstr>Functional vs. Non-Functional</vt:lpstr>
      <vt:lpstr>Levels of Abstraction in Specifications</vt:lpstr>
      <vt:lpstr>Requirements in Traditional Processes </vt:lpstr>
      <vt:lpstr>Requirements in Traditional Processes (cont.)</vt:lpstr>
      <vt:lpstr>Requirements in Agile Processes </vt:lpstr>
      <vt:lpstr>Requirements in Agile Processes (cont.) </vt:lpstr>
      <vt:lpstr>Stating Specifications in Traditional Processes </vt:lpstr>
      <vt:lpstr>Stating Specifications in Traditional Processes </vt:lpstr>
      <vt:lpstr>Stating Specifications in Traditional Processes </vt:lpstr>
      <vt:lpstr>Stating Specifications in Traditional Processes </vt:lpstr>
      <vt:lpstr>Use Cases (cont.)</vt:lpstr>
      <vt:lpstr>Use Cases (cont.)</vt:lpstr>
      <vt:lpstr>Use Cases (cont.)</vt:lpstr>
      <vt:lpstr>Use Cases (cont.)</vt:lpstr>
      <vt:lpstr>Stating Specifications in Agile Processes </vt:lpstr>
      <vt:lpstr>Stating Specifications in Agile Processes (cont.) </vt:lpstr>
      <vt:lpstr>Eliciting Stakeholder Needs in Traditional Processes </vt:lpstr>
      <vt:lpstr>Eliciting Stakeholder Needs in Agile Processes </vt:lpstr>
      <vt:lpstr>Verifying and Validating Requirements in Traditional Processes</vt:lpstr>
      <vt:lpstr>Verifying and Validating Requirements in Agile Processes </vt:lpstr>
      <vt:lpstr>Requirements Management in Traditional Processes </vt:lpstr>
      <vt:lpstr>Requirements Management in Agile Processes</vt:lpstr>
      <vt:lpstr>Requirements vs. Product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Microsoft Office User</dc:creator>
  <cp:lastModifiedBy>Jingwei Yang</cp:lastModifiedBy>
  <cp:revision>141</cp:revision>
  <dcterms:created xsi:type="dcterms:W3CDTF">2018-01-10T22:17:10Z</dcterms:created>
  <dcterms:modified xsi:type="dcterms:W3CDTF">2018-09-18T15:55:44Z</dcterms:modified>
</cp:coreProperties>
</file>