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151"/>
    <p:restoredTop sz="81435"/>
  </p:normalViewPr>
  <p:slideViewPr>
    <p:cSldViewPr snapToGrid="0" snapToObjects="1" showGuides="1">
      <p:cViewPr varScale="1">
        <p:scale>
          <a:sx n="176" d="100"/>
          <a:sy n="176" d="100"/>
        </p:scale>
        <p:origin x="224" y="280"/>
      </p:cViewPr>
      <p:guideLst>
        <p:guide orient="horz" pos="2160"/>
        <p:guide pos="3840"/>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DFA3A-B655-9740-A04C-038DD9D1B65E}" type="datetimeFigureOut">
              <a:rPr lang="en-US" smtClean="0"/>
              <a:t>1/24/18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D82AB-B9C1-4044-8AEC-8D68AC1E117D}" type="slidenum">
              <a:rPr lang="en-US" smtClean="0"/>
              <a:t>‹#›</a:t>
            </a:fld>
            <a:endParaRPr lang="en-US"/>
          </a:p>
        </p:txBody>
      </p:sp>
    </p:spTree>
    <p:extLst>
      <p:ext uri="{BB962C8B-B14F-4D97-AF65-F5344CB8AC3E}">
        <p14:creationId xmlns:p14="http://schemas.microsoft.com/office/powerpoint/2010/main" val="2135773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mn-lt"/>
                <a:ea typeface="+mn-ea"/>
                <a:cs typeface="+mn-cs"/>
              </a:rPr>
              <a:t>At the </a:t>
            </a:r>
            <a:r>
              <a:rPr lang="en-US" sz="1600" b="0" i="1" kern="1200" dirty="0" smtClean="0">
                <a:solidFill>
                  <a:schemeClr val="tx1"/>
                </a:solidFill>
                <a:effectLst/>
                <a:latin typeface="+mn-lt"/>
                <a:ea typeface="+mn-ea"/>
                <a:cs typeface="+mn-cs"/>
              </a:rPr>
              <a:t>initial</a:t>
            </a:r>
            <a:r>
              <a:rPr lang="en-US" sz="1600" b="0" i="0" kern="1200" dirty="0" smtClean="0">
                <a:solidFill>
                  <a:schemeClr val="tx1"/>
                </a:solidFill>
                <a:effectLst/>
                <a:latin typeface="+mn-lt"/>
                <a:ea typeface="+mn-ea"/>
                <a:cs typeface="+mn-cs"/>
              </a:rPr>
              <a:t> level, processes are disorganized, even chaotic. Success is likely to depend on individual efforts, and is not considered to be repeatable, because processes would not be sufficiently defined and documented to allow them to be replicated.</a:t>
            </a:r>
          </a:p>
          <a:p>
            <a:r>
              <a:rPr lang="en-US" sz="1600" b="0" i="0" kern="1200" dirty="0" smtClean="0">
                <a:solidFill>
                  <a:schemeClr val="tx1"/>
                </a:solidFill>
                <a:effectLst/>
                <a:latin typeface="+mn-lt"/>
                <a:ea typeface="+mn-ea"/>
                <a:cs typeface="+mn-cs"/>
              </a:rPr>
              <a:t>At the </a:t>
            </a:r>
            <a:r>
              <a:rPr lang="en-US" sz="1600" b="0" i="1" kern="1200" dirty="0" smtClean="0">
                <a:solidFill>
                  <a:schemeClr val="tx1"/>
                </a:solidFill>
                <a:effectLst/>
                <a:latin typeface="+mn-lt"/>
                <a:ea typeface="+mn-ea"/>
                <a:cs typeface="+mn-cs"/>
              </a:rPr>
              <a:t>repeatable</a:t>
            </a:r>
            <a:r>
              <a:rPr lang="en-US" sz="1600" b="0" i="0" kern="1200" dirty="0" smtClean="0">
                <a:solidFill>
                  <a:schemeClr val="tx1"/>
                </a:solidFill>
                <a:effectLst/>
                <a:latin typeface="+mn-lt"/>
                <a:ea typeface="+mn-ea"/>
                <a:cs typeface="+mn-cs"/>
              </a:rPr>
              <a:t> level, basic project management techniques are established, and successes could be repeated, because the requisite processes would have been made established, defined, and documented.</a:t>
            </a:r>
          </a:p>
          <a:p>
            <a:r>
              <a:rPr lang="en-US" sz="1600" b="0" i="0" kern="1200" dirty="0" smtClean="0">
                <a:solidFill>
                  <a:schemeClr val="tx1"/>
                </a:solidFill>
                <a:effectLst/>
                <a:latin typeface="+mn-lt"/>
                <a:ea typeface="+mn-ea"/>
                <a:cs typeface="+mn-cs"/>
              </a:rPr>
              <a:t>At the </a:t>
            </a:r>
            <a:r>
              <a:rPr lang="en-US" sz="1600" b="0" i="1" kern="1200" dirty="0" smtClean="0">
                <a:solidFill>
                  <a:schemeClr val="tx1"/>
                </a:solidFill>
                <a:effectLst/>
                <a:latin typeface="+mn-lt"/>
                <a:ea typeface="+mn-ea"/>
                <a:cs typeface="+mn-cs"/>
              </a:rPr>
              <a:t>defined</a:t>
            </a:r>
            <a:r>
              <a:rPr lang="en-US" sz="1600" b="0" i="0" kern="1200" dirty="0" smtClean="0">
                <a:solidFill>
                  <a:schemeClr val="tx1"/>
                </a:solidFill>
                <a:effectLst/>
                <a:latin typeface="+mn-lt"/>
                <a:ea typeface="+mn-ea"/>
                <a:cs typeface="+mn-cs"/>
              </a:rPr>
              <a:t> level, an organization has developed its own standard software process through greater attention to documentation, standardization, and integration.</a:t>
            </a:r>
          </a:p>
          <a:p>
            <a:r>
              <a:rPr lang="en-US" sz="1600" b="0" i="0" kern="1200" dirty="0" smtClean="0">
                <a:solidFill>
                  <a:schemeClr val="tx1"/>
                </a:solidFill>
                <a:effectLst/>
                <a:latin typeface="+mn-lt"/>
                <a:ea typeface="+mn-ea"/>
                <a:cs typeface="+mn-cs"/>
              </a:rPr>
              <a:t>At the </a:t>
            </a:r>
            <a:r>
              <a:rPr lang="en-US" sz="1600" b="0" i="1" kern="1200" dirty="0" smtClean="0">
                <a:solidFill>
                  <a:schemeClr val="tx1"/>
                </a:solidFill>
                <a:effectLst/>
                <a:latin typeface="+mn-lt"/>
                <a:ea typeface="+mn-ea"/>
                <a:cs typeface="+mn-cs"/>
              </a:rPr>
              <a:t>managed</a:t>
            </a:r>
            <a:r>
              <a:rPr lang="en-US" sz="1600" b="0" i="0" kern="1200" dirty="0" smtClean="0">
                <a:solidFill>
                  <a:schemeClr val="tx1"/>
                </a:solidFill>
                <a:effectLst/>
                <a:latin typeface="+mn-lt"/>
                <a:ea typeface="+mn-ea"/>
                <a:cs typeface="+mn-cs"/>
              </a:rPr>
              <a:t> level, an organization monitors and controls its own processes through data collection and analysis.</a:t>
            </a:r>
          </a:p>
          <a:p>
            <a:r>
              <a:rPr lang="en-US" sz="1600" b="0" i="0" kern="1200" dirty="0" smtClean="0">
                <a:solidFill>
                  <a:schemeClr val="tx1"/>
                </a:solidFill>
                <a:effectLst/>
                <a:latin typeface="+mn-lt"/>
                <a:ea typeface="+mn-ea"/>
                <a:cs typeface="+mn-cs"/>
              </a:rPr>
              <a:t>At the </a:t>
            </a:r>
            <a:r>
              <a:rPr lang="en-US" sz="1600" b="0" i="1" kern="1200" dirty="0" smtClean="0">
                <a:solidFill>
                  <a:schemeClr val="tx1"/>
                </a:solidFill>
                <a:effectLst/>
                <a:latin typeface="+mn-lt"/>
                <a:ea typeface="+mn-ea"/>
                <a:cs typeface="+mn-cs"/>
              </a:rPr>
              <a:t>optimizing</a:t>
            </a:r>
            <a:r>
              <a:rPr lang="en-US" sz="1600" b="0" i="0" kern="1200" dirty="0" smtClean="0">
                <a:solidFill>
                  <a:schemeClr val="tx1"/>
                </a:solidFill>
                <a:effectLst/>
                <a:latin typeface="+mn-lt"/>
                <a:ea typeface="+mn-ea"/>
                <a:cs typeface="+mn-cs"/>
              </a:rPr>
              <a:t> level, processes are constantly being improved through monitoring feedback from current processes and introducing innovative processes to better serve the organization's particular needs.</a:t>
            </a:r>
          </a:p>
          <a:p>
            <a:endParaRPr lang="en-US" dirty="0"/>
          </a:p>
        </p:txBody>
      </p:sp>
      <p:sp>
        <p:nvSpPr>
          <p:cNvPr id="4" name="Slide Number Placeholder 3"/>
          <p:cNvSpPr>
            <a:spLocks noGrp="1"/>
          </p:cNvSpPr>
          <p:nvPr>
            <p:ph type="sldNum" sz="quarter" idx="10"/>
          </p:nvPr>
        </p:nvSpPr>
        <p:spPr/>
        <p:txBody>
          <a:bodyPr/>
          <a:lstStyle/>
          <a:p>
            <a:fld id="{F00D82AB-B9C1-4044-8AEC-8D68AC1E117D}" type="slidenum">
              <a:rPr lang="en-US" smtClean="0"/>
              <a:t>20</a:t>
            </a:fld>
            <a:endParaRPr lang="en-US"/>
          </a:p>
        </p:txBody>
      </p:sp>
    </p:spTree>
    <p:extLst>
      <p:ext uri="{BB962C8B-B14F-4D97-AF65-F5344CB8AC3E}">
        <p14:creationId xmlns:p14="http://schemas.microsoft.com/office/powerpoint/2010/main" val="26363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4EEA70-5B8A-5240-88D8-BE9E9F751CAE}"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3F771-1BE3-5846-9EC4-890961C0EE94}" type="slidenum">
              <a:rPr lang="en-US" smtClean="0"/>
              <a:t>‹#›</a:t>
            </a:fld>
            <a:endParaRPr lang="en-US"/>
          </a:p>
        </p:txBody>
      </p:sp>
    </p:spTree>
    <p:extLst>
      <p:ext uri="{BB962C8B-B14F-4D97-AF65-F5344CB8AC3E}">
        <p14:creationId xmlns:p14="http://schemas.microsoft.com/office/powerpoint/2010/main" val="859890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EEA70-5B8A-5240-88D8-BE9E9F751CAE}"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3F771-1BE3-5846-9EC4-890961C0EE94}" type="slidenum">
              <a:rPr lang="en-US" smtClean="0"/>
              <a:t>‹#›</a:t>
            </a:fld>
            <a:endParaRPr lang="en-US"/>
          </a:p>
        </p:txBody>
      </p:sp>
    </p:spTree>
    <p:extLst>
      <p:ext uri="{BB962C8B-B14F-4D97-AF65-F5344CB8AC3E}">
        <p14:creationId xmlns:p14="http://schemas.microsoft.com/office/powerpoint/2010/main" val="73109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EEA70-5B8A-5240-88D8-BE9E9F751CAE}"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3F771-1BE3-5846-9EC4-890961C0EE94}" type="slidenum">
              <a:rPr lang="en-US" smtClean="0"/>
              <a:t>‹#›</a:t>
            </a:fld>
            <a:endParaRPr lang="en-US"/>
          </a:p>
        </p:txBody>
      </p:sp>
    </p:spTree>
    <p:extLst>
      <p:ext uri="{BB962C8B-B14F-4D97-AF65-F5344CB8AC3E}">
        <p14:creationId xmlns:p14="http://schemas.microsoft.com/office/powerpoint/2010/main" val="1762628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EEA70-5B8A-5240-88D8-BE9E9F751CAE}"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3F771-1BE3-5846-9EC4-890961C0EE94}" type="slidenum">
              <a:rPr lang="en-US" smtClean="0"/>
              <a:t>‹#›</a:t>
            </a:fld>
            <a:endParaRPr lang="en-US"/>
          </a:p>
        </p:txBody>
      </p:sp>
    </p:spTree>
    <p:extLst>
      <p:ext uri="{BB962C8B-B14F-4D97-AF65-F5344CB8AC3E}">
        <p14:creationId xmlns:p14="http://schemas.microsoft.com/office/powerpoint/2010/main" val="1760324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4EEA70-5B8A-5240-88D8-BE9E9F751CAE}"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3F771-1BE3-5846-9EC4-890961C0EE94}" type="slidenum">
              <a:rPr lang="en-US" smtClean="0"/>
              <a:t>‹#›</a:t>
            </a:fld>
            <a:endParaRPr lang="en-US"/>
          </a:p>
        </p:txBody>
      </p:sp>
    </p:spTree>
    <p:extLst>
      <p:ext uri="{BB962C8B-B14F-4D97-AF65-F5344CB8AC3E}">
        <p14:creationId xmlns:p14="http://schemas.microsoft.com/office/powerpoint/2010/main" val="203187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4EEA70-5B8A-5240-88D8-BE9E9F751CAE}" type="datetimeFigureOut">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3F771-1BE3-5846-9EC4-890961C0EE94}" type="slidenum">
              <a:rPr lang="en-US" smtClean="0"/>
              <a:t>‹#›</a:t>
            </a:fld>
            <a:endParaRPr lang="en-US"/>
          </a:p>
        </p:txBody>
      </p:sp>
    </p:spTree>
    <p:extLst>
      <p:ext uri="{BB962C8B-B14F-4D97-AF65-F5344CB8AC3E}">
        <p14:creationId xmlns:p14="http://schemas.microsoft.com/office/powerpoint/2010/main" val="40450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4EEA70-5B8A-5240-88D8-BE9E9F751CAE}" type="datetimeFigureOut">
              <a:rPr lang="en-US" smtClean="0"/>
              <a:t>1/24/18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E3F771-1BE3-5846-9EC4-890961C0EE94}" type="slidenum">
              <a:rPr lang="en-US" smtClean="0"/>
              <a:t>‹#›</a:t>
            </a:fld>
            <a:endParaRPr lang="en-US"/>
          </a:p>
        </p:txBody>
      </p:sp>
    </p:spTree>
    <p:extLst>
      <p:ext uri="{BB962C8B-B14F-4D97-AF65-F5344CB8AC3E}">
        <p14:creationId xmlns:p14="http://schemas.microsoft.com/office/powerpoint/2010/main" val="1746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4EEA70-5B8A-5240-88D8-BE9E9F751CAE}" type="datetimeFigureOut">
              <a:rPr lang="en-US" smtClean="0"/>
              <a:t>1/24/18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E3F771-1BE3-5846-9EC4-890961C0EE94}" type="slidenum">
              <a:rPr lang="en-US" smtClean="0"/>
              <a:t>‹#›</a:t>
            </a:fld>
            <a:endParaRPr lang="en-US"/>
          </a:p>
        </p:txBody>
      </p:sp>
    </p:spTree>
    <p:extLst>
      <p:ext uri="{BB962C8B-B14F-4D97-AF65-F5344CB8AC3E}">
        <p14:creationId xmlns:p14="http://schemas.microsoft.com/office/powerpoint/2010/main" val="119737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EEA70-5B8A-5240-88D8-BE9E9F751CAE}" type="datetimeFigureOut">
              <a:rPr lang="en-US" smtClean="0"/>
              <a:t>1/24/18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E3F771-1BE3-5846-9EC4-890961C0EE94}" type="slidenum">
              <a:rPr lang="en-US" smtClean="0"/>
              <a:t>‹#›</a:t>
            </a:fld>
            <a:endParaRPr lang="en-US"/>
          </a:p>
        </p:txBody>
      </p:sp>
    </p:spTree>
    <p:extLst>
      <p:ext uri="{BB962C8B-B14F-4D97-AF65-F5344CB8AC3E}">
        <p14:creationId xmlns:p14="http://schemas.microsoft.com/office/powerpoint/2010/main" val="27003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EEA70-5B8A-5240-88D8-BE9E9F751CAE}" type="datetimeFigureOut">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3F771-1BE3-5846-9EC4-890961C0EE94}" type="slidenum">
              <a:rPr lang="en-US" smtClean="0"/>
              <a:t>‹#›</a:t>
            </a:fld>
            <a:endParaRPr lang="en-US"/>
          </a:p>
        </p:txBody>
      </p:sp>
    </p:spTree>
    <p:extLst>
      <p:ext uri="{BB962C8B-B14F-4D97-AF65-F5344CB8AC3E}">
        <p14:creationId xmlns:p14="http://schemas.microsoft.com/office/powerpoint/2010/main" val="82479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EEA70-5B8A-5240-88D8-BE9E9F751CAE}" type="datetimeFigureOut">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3F771-1BE3-5846-9EC4-890961C0EE94}" type="slidenum">
              <a:rPr lang="en-US" smtClean="0"/>
              <a:t>‹#›</a:t>
            </a:fld>
            <a:endParaRPr lang="en-US"/>
          </a:p>
        </p:txBody>
      </p:sp>
    </p:spTree>
    <p:extLst>
      <p:ext uri="{BB962C8B-B14F-4D97-AF65-F5344CB8AC3E}">
        <p14:creationId xmlns:p14="http://schemas.microsoft.com/office/powerpoint/2010/main" val="311682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EEA70-5B8A-5240-88D8-BE9E9F751CAE}" type="datetimeFigureOut">
              <a:rPr lang="en-US" smtClean="0"/>
              <a:t>1/24/18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3F771-1BE3-5846-9EC4-890961C0EE94}" type="slidenum">
              <a:rPr lang="en-US" smtClean="0"/>
              <a:t>‹#›</a:t>
            </a:fld>
            <a:endParaRPr lang="en-US"/>
          </a:p>
        </p:txBody>
      </p:sp>
    </p:spTree>
    <p:extLst>
      <p:ext uri="{BB962C8B-B14F-4D97-AF65-F5344CB8AC3E}">
        <p14:creationId xmlns:p14="http://schemas.microsoft.com/office/powerpoint/2010/main" val="32888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Quality Assurance</a:t>
            </a:r>
          </a:p>
        </p:txBody>
      </p:sp>
    </p:spTree>
    <p:extLst>
      <p:ext uri="{BB962C8B-B14F-4D97-AF65-F5344CB8AC3E}">
        <p14:creationId xmlns:p14="http://schemas.microsoft.com/office/powerpoint/2010/main" val="2101453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 vs. Manufactured Products</a:t>
            </a:r>
          </a:p>
        </p:txBody>
      </p:sp>
      <p:sp>
        <p:nvSpPr>
          <p:cNvPr id="3" name="Content Placeholder 2"/>
          <p:cNvSpPr>
            <a:spLocks noGrp="1"/>
          </p:cNvSpPr>
          <p:nvPr>
            <p:ph idx="1"/>
          </p:nvPr>
        </p:nvSpPr>
        <p:spPr/>
        <p:txBody>
          <a:bodyPr/>
          <a:lstStyle/>
          <a:p>
            <a:r>
              <a:rPr lang="en-US" dirty="0"/>
              <a:t>Other Products:</a:t>
            </a:r>
          </a:p>
          <a:p>
            <a:pPr lvl="1"/>
            <a:r>
              <a:rPr lang="en-US" dirty="0"/>
              <a:t>After the product is designed and engineered it must be produced/manufactured and each instance is different</a:t>
            </a:r>
          </a:p>
          <a:p>
            <a:pPr lvl="1"/>
            <a:r>
              <a:rPr lang="en-US" dirty="0"/>
              <a:t>The concern is often with the quality of the instances of the product (sometimes called "quality control")</a:t>
            </a:r>
          </a:p>
          <a:p>
            <a:r>
              <a:rPr lang="en-US" dirty="0"/>
              <a:t>Software Products:</a:t>
            </a:r>
          </a:p>
          <a:p>
            <a:pPr lvl="1"/>
            <a:r>
              <a:rPr lang="en-US" dirty="0"/>
              <a:t>After the product is designed and engineered each instance is identical</a:t>
            </a:r>
          </a:p>
          <a:p>
            <a:pPr lvl="1"/>
            <a:r>
              <a:rPr lang="en-US" dirty="0"/>
              <a:t>The concern is with the quality of the product</a:t>
            </a:r>
          </a:p>
          <a:p>
            <a:endParaRPr lang="en-US" dirty="0"/>
          </a:p>
        </p:txBody>
      </p:sp>
    </p:spTree>
    <p:extLst>
      <p:ext uri="{BB962C8B-B14F-4D97-AF65-F5344CB8AC3E}">
        <p14:creationId xmlns:p14="http://schemas.microsoft.com/office/powerpoint/2010/main" val="101581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Elimination:</a:t>
            </a:r>
          </a:p>
        </p:txBody>
      </p:sp>
      <p:sp>
        <p:nvSpPr>
          <p:cNvPr id="3" name="Content Placeholder 2"/>
          <p:cNvSpPr>
            <a:spLocks noGrp="1"/>
          </p:cNvSpPr>
          <p:nvPr>
            <p:ph idx="1"/>
          </p:nvPr>
        </p:nvSpPr>
        <p:spPr/>
        <p:txBody>
          <a:bodyPr/>
          <a:lstStyle/>
          <a:p>
            <a:r>
              <a:rPr lang="en-US" dirty="0"/>
              <a:t>Defects:</a:t>
            </a:r>
          </a:p>
          <a:p>
            <a:pPr lvl="1"/>
            <a:r>
              <a:rPr lang="en-US" dirty="0"/>
              <a:t>Any undesirable aspect of a product</a:t>
            </a:r>
          </a:p>
          <a:p>
            <a:r>
              <a:rPr lang="en-US" dirty="0"/>
              <a:t>Defect Elimination Activities:</a:t>
            </a:r>
          </a:p>
          <a:p>
            <a:pPr lvl="1"/>
            <a:r>
              <a:rPr lang="en-US" dirty="0"/>
              <a:t>Detection and Removal</a:t>
            </a:r>
          </a:p>
          <a:p>
            <a:pPr lvl="1"/>
            <a:r>
              <a:rPr lang="en-US" dirty="0"/>
              <a:t>Prevention</a:t>
            </a:r>
          </a:p>
          <a:p>
            <a:endParaRPr lang="en-US" dirty="0"/>
          </a:p>
        </p:txBody>
      </p:sp>
    </p:spTree>
    <p:extLst>
      <p:ext uri="{BB962C8B-B14F-4D97-AF65-F5344CB8AC3E}">
        <p14:creationId xmlns:p14="http://schemas.microsoft.com/office/powerpoint/2010/main" val="272836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Elimination: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73740"/>
            <a:ext cx="12241314" cy="5925671"/>
          </a:xfrm>
        </p:spPr>
      </p:pic>
    </p:spTree>
    <p:extLst>
      <p:ext uri="{BB962C8B-B14F-4D97-AF65-F5344CB8AC3E}">
        <p14:creationId xmlns:p14="http://schemas.microsoft.com/office/powerpoint/2010/main" val="750794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Prevention</a:t>
            </a:r>
          </a:p>
        </p:txBody>
      </p:sp>
      <p:sp>
        <p:nvSpPr>
          <p:cNvPr id="3" name="Content Placeholder 2"/>
          <p:cNvSpPr>
            <a:spLocks noGrp="1"/>
          </p:cNvSpPr>
          <p:nvPr>
            <p:ph idx="1"/>
          </p:nvPr>
        </p:nvSpPr>
        <p:spPr/>
        <p:txBody>
          <a:bodyPr/>
          <a:lstStyle/>
          <a:p>
            <a:r>
              <a:rPr lang="en-US" b="1" dirty="0">
                <a:solidFill>
                  <a:srgbClr val="0070C0"/>
                </a:solidFill>
              </a:rPr>
              <a:t>Process Guides</a:t>
            </a:r>
            <a:r>
              <a:rPr lang="en-US" dirty="0"/>
              <a:t>:</a:t>
            </a:r>
          </a:p>
          <a:p>
            <a:pPr lvl="1"/>
            <a:r>
              <a:rPr lang="en-US" dirty="0"/>
              <a:t>Standards and guidelines that describe the way everyone in the organization should behave</a:t>
            </a:r>
          </a:p>
          <a:p>
            <a:pPr lvl="1"/>
            <a:r>
              <a:rPr lang="en-US" dirty="0"/>
              <a:t>Templates and checklists that make it easier to do so</a:t>
            </a:r>
          </a:p>
          <a:p>
            <a:r>
              <a:rPr lang="en-US" dirty="0"/>
              <a:t>Analysis and Design Methodologies:</a:t>
            </a:r>
          </a:p>
          <a:p>
            <a:pPr lvl="1"/>
            <a:r>
              <a:rPr lang="en-US" b="1" dirty="0">
                <a:solidFill>
                  <a:srgbClr val="0070C0"/>
                </a:solidFill>
              </a:rPr>
              <a:t>Well-codified approaches </a:t>
            </a:r>
            <a:r>
              <a:rPr lang="en-US" dirty="0"/>
              <a:t>to understanding and solving software-related problems (e.g., OO)</a:t>
            </a:r>
          </a:p>
          <a:p>
            <a:r>
              <a:rPr lang="en-US" b="1" dirty="0">
                <a:solidFill>
                  <a:srgbClr val="0070C0"/>
                </a:solidFill>
              </a:rPr>
              <a:t>Well-Studied Solutions</a:t>
            </a:r>
            <a:r>
              <a:rPr lang="en-US" dirty="0"/>
              <a:t>:</a:t>
            </a:r>
          </a:p>
          <a:p>
            <a:pPr lvl="1"/>
            <a:r>
              <a:rPr lang="en-US" dirty="0"/>
              <a:t>Reference architecture</a:t>
            </a:r>
          </a:p>
          <a:p>
            <a:pPr lvl="1"/>
            <a:r>
              <a:rPr lang="en-US" dirty="0"/>
              <a:t>Design patterns</a:t>
            </a:r>
          </a:p>
          <a:p>
            <a:endParaRPr lang="en-US" dirty="0"/>
          </a:p>
        </p:txBody>
      </p:sp>
    </p:spTree>
    <p:extLst>
      <p:ext uri="{BB962C8B-B14F-4D97-AF65-F5344CB8AC3E}">
        <p14:creationId xmlns:p14="http://schemas.microsoft.com/office/powerpoint/2010/main" val="1686865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Prevention (cont.)</a:t>
            </a:r>
          </a:p>
        </p:txBody>
      </p:sp>
      <p:sp>
        <p:nvSpPr>
          <p:cNvPr id="3" name="Content Placeholder 2"/>
          <p:cNvSpPr>
            <a:spLocks noGrp="1"/>
          </p:cNvSpPr>
          <p:nvPr>
            <p:ph idx="1"/>
          </p:nvPr>
        </p:nvSpPr>
        <p:spPr/>
        <p:txBody>
          <a:bodyPr/>
          <a:lstStyle/>
          <a:p>
            <a:r>
              <a:rPr lang="en-US" dirty="0"/>
              <a:t>Prototypes:</a:t>
            </a:r>
          </a:p>
          <a:p>
            <a:pPr lvl="1"/>
            <a:r>
              <a:rPr lang="en-US" dirty="0" smtClean="0"/>
              <a:t>Throwaway/Exploratory</a:t>
            </a:r>
            <a:endParaRPr lang="en-US" dirty="0"/>
          </a:p>
          <a:p>
            <a:pPr lvl="1"/>
            <a:r>
              <a:rPr lang="en-US" dirty="0"/>
              <a:t>Evolutionary</a:t>
            </a:r>
          </a:p>
          <a:p>
            <a:r>
              <a:rPr lang="en-US" dirty="0"/>
              <a:t>Tools:</a:t>
            </a:r>
          </a:p>
          <a:p>
            <a:pPr lvl="1"/>
            <a:r>
              <a:rPr lang="en-US" dirty="0"/>
              <a:t>Version/configuration management</a:t>
            </a:r>
          </a:p>
          <a:p>
            <a:pPr lvl="1"/>
            <a:r>
              <a:rPr lang="en-US" dirty="0"/>
              <a:t>Computer-aided software engineering (CASE)</a:t>
            </a:r>
          </a:p>
          <a:p>
            <a:endParaRPr lang="en-US" dirty="0"/>
          </a:p>
        </p:txBody>
      </p:sp>
    </p:spTree>
    <p:extLst>
      <p:ext uri="{BB962C8B-B14F-4D97-AF65-F5344CB8AC3E}">
        <p14:creationId xmlns:p14="http://schemas.microsoft.com/office/powerpoint/2010/main" val="436448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Detection and Removal</a:t>
            </a:r>
          </a:p>
        </p:txBody>
      </p:sp>
      <p:sp>
        <p:nvSpPr>
          <p:cNvPr id="3" name="Content Placeholder 2"/>
          <p:cNvSpPr>
            <a:spLocks noGrp="1"/>
          </p:cNvSpPr>
          <p:nvPr>
            <p:ph idx="1"/>
          </p:nvPr>
        </p:nvSpPr>
        <p:spPr/>
        <p:txBody>
          <a:bodyPr/>
          <a:lstStyle/>
          <a:p>
            <a:r>
              <a:rPr lang="en-US" dirty="0"/>
              <a:t>Review and Correct:</a:t>
            </a:r>
          </a:p>
          <a:p>
            <a:pPr lvl="1"/>
            <a:r>
              <a:rPr lang="en-US" dirty="0"/>
              <a:t>Automated tools</a:t>
            </a:r>
          </a:p>
          <a:p>
            <a:pPr lvl="1"/>
            <a:r>
              <a:rPr lang="en-US" dirty="0"/>
              <a:t>Manual techniques (e.g., desk-checks, walk-throughs, inspections)</a:t>
            </a:r>
          </a:p>
          <a:p>
            <a:r>
              <a:rPr lang="en-US" dirty="0"/>
              <a:t>Test and Debug:</a:t>
            </a:r>
          </a:p>
          <a:p>
            <a:pPr lvl="1"/>
            <a:r>
              <a:rPr lang="en-US" i="1" dirty="0"/>
              <a:t>Testing</a:t>
            </a:r>
            <a:r>
              <a:rPr lang="en-US" dirty="0"/>
              <a:t> is a validation and verification process that makes use of the system/product (including prototypes) while it is in operation or being operated on</a:t>
            </a:r>
          </a:p>
          <a:p>
            <a:endParaRPr lang="en-US" dirty="0"/>
          </a:p>
        </p:txBody>
      </p:sp>
    </p:spTree>
    <p:extLst>
      <p:ext uri="{BB962C8B-B14F-4D97-AF65-F5344CB8AC3E}">
        <p14:creationId xmlns:p14="http://schemas.microsoft.com/office/powerpoint/2010/main" val="17352514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Abstract View of Testing</a:t>
            </a:r>
          </a:p>
        </p:txBody>
      </p:sp>
      <p:pic>
        <p:nvPicPr>
          <p:cNvPr id="4" name="Content Placeholder 3"/>
          <p:cNvPicPr>
            <a:picLocks noGrp="1" noChangeAspect="1"/>
          </p:cNvPicPr>
          <p:nvPr>
            <p:ph idx="1"/>
          </p:nvPr>
        </p:nvPicPr>
        <p:blipFill>
          <a:blip r:embed="rId2"/>
          <a:stretch>
            <a:fillRect/>
          </a:stretch>
        </p:blipFill>
        <p:spPr>
          <a:xfrm>
            <a:off x="4310008" y="1269402"/>
            <a:ext cx="3571983" cy="5588598"/>
          </a:xfrm>
        </p:spPr>
      </p:pic>
    </p:spTree>
    <p:extLst>
      <p:ext uri="{BB962C8B-B14F-4D97-AF65-F5344CB8AC3E}">
        <p14:creationId xmlns:p14="http://schemas.microsoft.com/office/powerpoint/2010/main" val="1542588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the Process</a:t>
            </a:r>
          </a:p>
        </p:txBody>
      </p:sp>
      <p:sp>
        <p:nvSpPr>
          <p:cNvPr id="3" name="Content Placeholder 2"/>
          <p:cNvSpPr>
            <a:spLocks noGrp="1"/>
          </p:cNvSpPr>
          <p:nvPr>
            <p:ph idx="1"/>
          </p:nvPr>
        </p:nvSpPr>
        <p:spPr/>
        <p:txBody>
          <a:bodyPr/>
          <a:lstStyle/>
          <a:p>
            <a:r>
              <a:rPr lang="en-US" dirty="0"/>
              <a:t>An Observation:</a:t>
            </a:r>
          </a:p>
          <a:p>
            <a:pPr lvl="1"/>
            <a:r>
              <a:rPr lang="en-US" dirty="0"/>
              <a:t>Many activities affect product quality</a:t>
            </a:r>
          </a:p>
          <a:p>
            <a:r>
              <a:rPr lang="en-US" dirty="0"/>
              <a:t>Questions One Might Ask:</a:t>
            </a:r>
          </a:p>
          <a:p>
            <a:pPr lvl="1"/>
            <a:r>
              <a:rPr lang="en-US" dirty="0"/>
              <a:t>When are we finding particular validation problems and can we find them earlier? </a:t>
            </a:r>
          </a:p>
          <a:p>
            <a:pPr lvl="1"/>
            <a:r>
              <a:rPr lang="en-US" dirty="0"/>
              <a:t>When are we finding particular verification problems and can we find them earlier?</a:t>
            </a:r>
          </a:p>
          <a:p>
            <a:r>
              <a:rPr lang="en-US" dirty="0"/>
              <a:t>Implications:</a:t>
            </a:r>
          </a:p>
          <a:p>
            <a:pPr lvl="1"/>
            <a:r>
              <a:rPr lang="en-US" dirty="0"/>
              <a:t>The quality of the process can be an important determiner of the quality of the product</a:t>
            </a:r>
          </a:p>
          <a:p>
            <a:endParaRPr lang="en-US" dirty="0"/>
          </a:p>
        </p:txBody>
      </p:sp>
    </p:spTree>
    <p:extLst>
      <p:ext uri="{BB962C8B-B14F-4D97-AF65-F5344CB8AC3E}">
        <p14:creationId xmlns:p14="http://schemas.microsoft.com/office/powerpoint/2010/main" val="18680136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for Quality</a:t>
            </a:r>
          </a:p>
        </p:txBody>
      </p:sp>
      <p:sp>
        <p:nvSpPr>
          <p:cNvPr id="3" name="Content Placeholder 2"/>
          <p:cNvSpPr>
            <a:spLocks noGrp="1"/>
          </p:cNvSpPr>
          <p:nvPr>
            <p:ph idx="1"/>
          </p:nvPr>
        </p:nvSpPr>
        <p:spPr/>
        <p:txBody>
          <a:bodyPr/>
          <a:lstStyle/>
          <a:p>
            <a:r>
              <a:rPr lang="en-US" dirty="0"/>
              <a:t>Root Causes of Quality Problems:</a:t>
            </a:r>
          </a:p>
          <a:p>
            <a:pPr lvl="1"/>
            <a:r>
              <a:rPr lang="en-US" dirty="0"/>
              <a:t>Management tends to blame workers</a:t>
            </a:r>
          </a:p>
          <a:p>
            <a:pPr lvl="1"/>
            <a:r>
              <a:rPr lang="en-US" dirty="0"/>
              <a:t>Workers tend to blame managers</a:t>
            </a:r>
          </a:p>
          <a:p>
            <a:r>
              <a:rPr lang="en-US" dirty="0"/>
              <a:t>Implications (</a:t>
            </a:r>
            <a:r>
              <a:rPr lang="en-US" dirty="0" err="1"/>
              <a:t>Feigenbaum</a:t>
            </a:r>
            <a:r>
              <a:rPr lang="en-US" dirty="0"/>
              <a:t>, 1983):</a:t>
            </a:r>
          </a:p>
          <a:p>
            <a:pPr lvl="1"/>
            <a:r>
              <a:rPr lang="en-US" dirty="0"/>
              <a:t>Quality shouldn't be the responsibility of a single department</a:t>
            </a:r>
          </a:p>
          <a:p>
            <a:pPr lvl="1"/>
            <a:r>
              <a:rPr lang="en-US" dirty="0"/>
              <a:t>Quality must be part of the entire process</a:t>
            </a:r>
          </a:p>
          <a:p>
            <a:endParaRPr lang="en-US" dirty="0"/>
          </a:p>
        </p:txBody>
      </p:sp>
    </p:spTree>
    <p:extLst>
      <p:ext uri="{BB962C8B-B14F-4D97-AF65-F5344CB8AC3E}">
        <p14:creationId xmlns:p14="http://schemas.microsoft.com/office/powerpoint/2010/main" val="16425178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Approaches/Methodologies/Standards</a:t>
            </a:r>
          </a:p>
        </p:txBody>
      </p:sp>
      <p:sp>
        <p:nvSpPr>
          <p:cNvPr id="3" name="Content Placeholder 2"/>
          <p:cNvSpPr>
            <a:spLocks noGrp="1"/>
          </p:cNvSpPr>
          <p:nvPr>
            <p:ph idx="1"/>
          </p:nvPr>
        </p:nvSpPr>
        <p:spPr/>
        <p:txBody>
          <a:bodyPr>
            <a:normAutofit fontScale="85000" lnSpcReduction="10000"/>
          </a:bodyPr>
          <a:lstStyle/>
          <a:p>
            <a:r>
              <a:rPr lang="en-US" dirty="0"/>
              <a:t>Quality Circles:</a:t>
            </a:r>
          </a:p>
          <a:p>
            <a:pPr lvl="1"/>
            <a:r>
              <a:rPr lang="en-US" dirty="0"/>
              <a:t>A small group that meets on a regular basis to consider quality issues for its "department" and make recommendations to management</a:t>
            </a:r>
          </a:p>
          <a:p>
            <a:r>
              <a:rPr lang="en-US" dirty="0"/>
              <a:t>Six Sigma (ISO 13053:2011):</a:t>
            </a:r>
          </a:p>
          <a:p>
            <a:pPr lvl="1"/>
            <a:r>
              <a:rPr lang="en-US" dirty="0"/>
              <a:t>Plan-Do-Check-Act (</a:t>
            </a:r>
            <a:r>
              <a:rPr lang="en-US" dirty="0" smtClean="0"/>
              <a:t>Deming</a:t>
            </a:r>
            <a:r>
              <a:rPr lang="en-US" dirty="0"/>
              <a:t>)</a:t>
            </a:r>
          </a:p>
          <a:p>
            <a:pPr lvl="1"/>
            <a:r>
              <a:rPr lang="en-US" dirty="0"/>
              <a:t>Continuously monitor products and processes (engineering and management processes)</a:t>
            </a:r>
          </a:p>
          <a:p>
            <a:pPr lvl="1"/>
            <a:r>
              <a:rPr lang="en-US" dirty="0"/>
              <a:t>Focus on </a:t>
            </a:r>
            <a:r>
              <a:rPr lang="en-US" dirty="0" smtClean="0"/>
              <a:t>achieving </a:t>
            </a:r>
            <a:r>
              <a:rPr lang="en-US" b="1" dirty="0">
                <a:solidFill>
                  <a:srgbClr val="0070C0"/>
                </a:solidFill>
              </a:rPr>
              <a:t>measurable</a:t>
            </a:r>
            <a:r>
              <a:rPr lang="en-US" dirty="0"/>
              <a:t> improvements and confirming them with statistical analyses</a:t>
            </a:r>
          </a:p>
          <a:p>
            <a:pPr lvl="1"/>
            <a:r>
              <a:rPr lang="en-US" dirty="0"/>
              <a:t>Well-Defined Rolls (Executives, Champions, Master Black Belts, Black Belts, Green Belts)</a:t>
            </a:r>
          </a:p>
          <a:p>
            <a:r>
              <a:rPr lang="en-US" dirty="0"/>
              <a:t>ISO 9001:</a:t>
            </a:r>
          </a:p>
          <a:p>
            <a:pPr lvl="1"/>
            <a:r>
              <a:rPr lang="en-US" dirty="0"/>
              <a:t>Must have a formal statement of a quality policy that is understood and applied at all levels</a:t>
            </a:r>
          </a:p>
          <a:p>
            <a:pPr lvl="1"/>
            <a:r>
              <a:rPr lang="en-US" dirty="0"/>
              <a:t>Must make decisions based on </a:t>
            </a:r>
            <a:r>
              <a:rPr lang="en-US" b="1" dirty="0">
                <a:solidFill>
                  <a:srgbClr val="0070C0"/>
                </a:solidFill>
              </a:rPr>
              <a:t>audited</a:t>
            </a:r>
            <a:r>
              <a:rPr lang="en-US" dirty="0"/>
              <a:t> data</a:t>
            </a:r>
          </a:p>
          <a:p>
            <a:pPr lvl="1"/>
            <a:r>
              <a:rPr lang="en-US" dirty="0"/>
              <a:t>Must communicate with the customer and obtain feedback from the customer</a:t>
            </a:r>
          </a:p>
          <a:p>
            <a:endParaRPr lang="en-US" dirty="0"/>
          </a:p>
        </p:txBody>
      </p:sp>
    </p:spTree>
    <p:extLst>
      <p:ext uri="{BB962C8B-B14F-4D97-AF65-F5344CB8AC3E}">
        <p14:creationId xmlns:p14="http://schemas.microsoft.com/office/powerpoint/2010/main" val="20432274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lstStyle/>
          <a:p>
            <a:r>
              <a:rPr lang="en-US" dirty="0"/>
              <a:t>Definition:</a:t>
            </a:r>
          </a:p>
          <a:p>
            <a:pPr lvl="1"/>
            <a:r>
              <a:rPr lang="en-US" i="1" dirty="0"/>
              <a:t>Quality assurance</a:t>
            </a:r>
            <a:r>
              <a:rPr lang="en-US" dirty="0"/>
              <a:t> (QA) is </a:t>
            </a:r>
            <a:r>
              <a:rPr lang="en-US" b="1" dirty="0">
                <a:solidFill>
                  <a:srgbClr val="0070C0"/>
                </a:solidFill>
              </a:rPr>
              <a:t>a systematic pattern </a:t>
            </a:r>
            <a:r>
              <a:rPr lang="en-US" dirty="0"/>
              <a:t>of activities intended to ensure that a product properly satisfies the needs and desires of its stakeholders.</a:t>
            </a:r>
          </a:p>
          <a:p>
            <a:r>
              <a:rPr lang="en-US" dirty="0"/>
              <a:t>Activities:</a:t>
            </a:r>
          </a:p>
          <a:p>
            <a:pPr lvl="1"/>
            <a:r>
              <a:rPr lang="en-US" b="1" i="1" dirty="0">
                <a:solidFill>
                  <a:srgbClr val="0070C0"/>
                </a:solidFill>
              </a:rPr>
              <a:t>Validation</a:t>
            </a:r>
            <a:r>
              <a:rPr lang="en-US" dirty="0"/>
              <a:t> is the process of determining if a product (or its specification) satisfies stakeholders’ needs and desires ("</a:t>
            </a:r>
            <a:r>
              <a:rPr lang="en-US" b="1" dirty="0">
                <a:solidFill>
                  <a:srgbClr val="0070C0"/>
                </a:solidFill>
              </a:rPr>
              <a:t>Are we building the right product?</a:t>
            </a:r>
            <a:r>
              <a:rPr lang="en-US" dirty="0"/>
              <a:t>")</a:t>
            </a:r>
          </a:p>
          <a:p>
            <a:pPr lvl="1"/>
            <a:r>
              <a:rPr lang="en-US" b="1" i="1" dirty="0">
                <a:solidFill>
                  <a:srgbClr val="0070C0"/>
                </a:solidFill>
              </a:rPr>
              <a:t>Verification</a:t>
            </a:r>
            <a:r>
              <a:rPr lang="en-US" dirty="0"/>
              <a:t> is the process of determining if a product (or its specification) satisfies those needs and desires properly ("</a:t>
            </a:r>
            <a:r>
              <a:rPr lang="en-US" b="1" dirty="0">
                <a:solidFill>
                  <a:srgbClr val="0070C0"/>
                </a:solidFill>
              </a:rPr>
              <a:t>Are we building the product right?</a:t>
            </a:r>
            <a:r>
              <a:rPr lang="en-US" dirty="0"/>
              <a:t>")</a:t>
            </a:r>
          </a:p>
          <a:p>
            <a:endParaRPr lang="en-US" dirty="0"/>
          </a:p>
        </p:txBody>
      </p:sp>
    </p:spTree>
    <p:extLst>
      <p:ext uri="{BB962C8B-B14F-4D97-AF65-F5344CB8AC3E}">
        <p14:creationId xmlns:p14="http://schemas.microsoft.com/office/powerpoint/2010/main" val="1298329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Approaches/Methodologies/Standards (cont.)</a:t>
            </a:r>
          </a:p>
        </p:txBody>
      </p:sp>
      <p:sp>
        <p:nvSpPr>
          <p:cNvPr id="3" name="Content Placeholder 2"/>
          <p:cNvSpPr>
            <a:spLocks noGrp="1"/>
          </p:cNvSpPr>
          <p:nvPr>
            <p:ph idx="1"/>
          </p:nvPr>
        </p:nvSpPr>
        <p:spPr/>
        <p:txBody>
          <a:bodyPr>
            <a:normAutofit fontScale="85000" lnSpcReduction="20000"/>
          </a:bodyPr>
          <a:lstStyle/>
          <a:p>
            <a:r>
              <a:rPr lang="en-US" dirty="0"/>
              <a:t>Capability Maturity Model (CMM):</a:t>
            </a:r>
          </a:p>
          <a:p>
            <a:pPr lvl="1"/>
            <a:r>
              <a:rPr lang="en-US" dirty="0"/>
              <a:t>Initial</a:t>
            </a:r>
          </a:p>
          <a:p>
            <a:pPr lvl="1"/>
            <a:r>
              <a:rPr lang="en-US" dirty="0"/>
              <a:t>Repeatable (requirements management, project planning, project tracking)</a:t>
            </a:r>
          </a:p>
          <a:p>
            <a:pPr lvl="1"/>
            <a:r>
              <a:rPr lang="en-US" dirty="0"/>
              <a:t>Defined (process focused, integrated management, peer reviews, coordination)</a:t>
            </a:r>
          </a:p>
          <a:p>
            <a:pPr lvl="1"/>
            <a:r>
              <a:rPr lang="en-US" dirty="0"/>
              <a:t>Managed (quantitative)</a:t>
            </a:r>
          </a:p>
          <a:p>
            <a:pPr lvl="1"/>
            <a:r>
              <a:rPr lang="en-US" dirty="0"/>
              <a:t>Optimizing (fault prevention, change management</a:t>
            </a:r>
            <a:r>
              <a:rPr lang="en-US" dirty="0" smtClean="0"/>
              <a:t>)</a:t>
            </a:r>
          </a:p>
          <a:p>
            <a:pPr lvl="1"/>
            <a:r>
              <a:rPr lang="en-US" dirty="0"/>
              <a:t>http://</a:t>
            </a:r>
            <a:r>
              <a:rPr lang="en-US" dirty="0" err="1"/>
              <a:t>searchsoftwarequality.techtarget.com</a:t>
            </a:r>
            <a:r>
              <a:rPr lang="en-US" dirty="0"/>
              <a:t>/definition/Capability-Maturity-Model</a:t>
            </a:r>
          </a:p>
          <a:p>
            <a:r>
              <a:rPr lang="en-US" dirty="0"/>
              <a:t>Software Process Improvement and Capability Determination (SPICE) - ISO15504:</a:t>
            </a:r>
          </a:p>
          <a:p>
            <a:pPr lvl="1"/>
            <a:r>
              <a:rPr lang="en-US" dirty="0"/>
              <a:t>Performed informally</a:t>
            </a:r>
          </a:p>
          <a:p>
            <a:pPr lvl="1"/>
            <a:r>
              <a:rPr lang="en-US" dirty="0"/>
              <a:t>Planned and tracked</a:t>
            </a:r>
          </a:p>
          <a:p>
            <a:pPr lvl="1"/>
            <a:r>
              <a:rPr lang="en-US" dirty="0"/>
              <a:t>Well-defined</a:t>
            </a:r>
          </a:p>
          <a:p>
            <a:pPr lvl="1"/>
            <a:r>
              <a:rPr lang="en-US" dirty="0"/>
              <a:t>Quantitatively controlled</a:t>
            </a:r>
          </a:p>
          <a:p>
            <a:pPr lvl="1"/>
            <a:r>
              <a:rPr lang="en-US" dirty="0"/>
              <a:t>Continuously </a:t>
            </a:r>
            <a:r>
              <a:rPr lang="en-US" dirty="0" smtClean="0"/>
              <a:t>improving</a:t>
            </a:r>
          </a:p>
          <a:p>
            <a:pPr lvl="1"/>
            <a:r>
              <a:rPr lang="en-US" dirty="0"/>
              <a:t>http://</a:t>
            </a:r>
            <a:r>
              <a:rPr lang="en-US" dirty="0" err="1"/>
              <a:t>searchsoftwarequality.techtarget.com</a:t>
            </a:r>
            <a:r>
              <a:rPr lang="en-US" dirty="0"/>
              <a:t>/definition/Software-Process-Improvement-and-Capability-</a:t>
            </a:r>
            <a:r>
              <a:rPr lang="en-US" dirty="0" err="1"/>
              <a:t>dEtermination</a:t>
            </a:r>
            <a:endParaRPr lang="en-US" dirty="0"/>
          </a:p>
        </p:txBody>
      </p:sp>
    </p:spTree>
    <p:extLst>
      <p:ext uri="{BB962C8B-B14F-4D97-AF65-F5344CB8AC3E}">
        <p14:creationId xmlns:p14="http://schemas.microsoft.com/office/powerpoint/2010/main" val="1124000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Quality Tradeoff</a:t>
            </a:r>
          </a:p>
        </p:txBody>
      </p:sp>
      <p:sp>
        <p:nvSpPr>
          <p:cNvPr id="3" name="Content Placeholder 2"/>
          <p:cNvSpPr>
            <a:spLocks noGrp="1"/>
          </p:cNvSpPr>
          <p:nvPr>
            <p:ph idx="1"/>
          </p:nvPr>
        </p:nvSpPr>
        <p:spPr/>
        <p:txBody>
          <a:bodyPr/>
          <a:lstStyle/>
          <a:p>
            <a:r>
              <a:rPr lang="en-US" dirty="0"/>
              <a:t>Costs of Low Quality Software:</a:t>
            </a:r>
          </a:p>
          <a:p>
            <a:pPr lvl="1"/>
            <a:r>
              <a:rPr lang="en-US" dirty="0"/>
              <a:t>Negligence and liability costs</a:t>
            </a:r>
          </a:p>
          <a:p>
            <a:pPr lvl="1"/>
            <a:r>
              <a:rPr lang="en-US" dirty="0"/>
              <a:t>Security costs</a:t>
            </a:r>
          </a:p>
          <a:p>
            <a:pPr lvl="1"/>
            <a:r>
              <a:rPr lang="en-US" dirty="0"/>
              <a:t>Disgruntled customers (hence lost sales)</a:t>
            </a:r>
          </a:p>
          <a:p>
            <a:r>
              <a:rPr lang="en-US" dirty="0"/>
              <a:t>Costs of High Quality Software:</a:t>
            </a:r>
          </a:p>
          <a:p>
            <a:pPr lvl="1"/>
            <a:r>
              <a:rPr lang="en-US" dirty="0"/>
              <a:t>Prevention costs</a:t>
            </a:r>
          </a:p>
          <a:p>
            <a:pPr lvl="1"/>
            <a:r>
              <a:rPr lang="en-US" dirty="0"/>
              <a:t>Appraisal costs</a:t>
            </a:r>
          </a:p>
          <a:p>
            <a:pPr lvl="1"/>
            <a:r>
              <a:rPr lang="en-US" dirty="0"/>
              <a:t>Delays to market (hence lost sales)</a:t>
            </a:r>
          </a:p>
          <a:p>
            <a:endParaRPr lang="en-US" dirty="0"/>
          </a:p>
        </p:txBody>
      </p:sp>
    </p:spTree>
    <p:extLst>
      <p:ext uri="{BB962C8B-B14F-4D97-AF65-F5344CB8AC3E}">
        <p14:creationId xmlns:p14="http://schemas.microsoft.com/office/powerpoint/2010/main" val="1469111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33608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a:t>
            </a:r>
          </a:p>
        </p:txBody>
      </p:sp>
      <p:sp>
        <p:nvSpPr>
          <p:cNvPr id="3" name="Content Placeholder 2"/>
          <p:cNvSpPr>
            <a:spLocks noGrp="1"/>
          </p:cNvSpPr>
          <p:nvPr>
            <p:ph idx="1"/>
          </p:nvPr>
        </p:nvSpPr>
        <p:spPr/>
        <p:txBody>
          <a:bodyPr>
            <a:normAutofit lnSpcReduction="10000"/>
          </a:bodyPr>
          <a:lstStyle/>
          <a:p>
            <a:r>
              <a:rPr lang="en-US" dirty="0"/>
              <a:t>The Setting:</a:t>
            </a:r>
          </a:p>
          <a:p>
            <a:pPr lvl="1"/>
            <a:r>
              <a:rPr lang="en-US" dirty="0"/>
              <a:t>You are a newspaper reporter and you are told to write an article about homelessness (the product)</a:t>
            </a:r>
          </a:p>
          <a:p>
            <a:r>
              <a:rPr lang="en-US" dirty="0"/>
              <a:t>Validation:</a:t>
            </a:r>
          </a:p>
          <a:p>
            <a:pPr lvl="1"/>
            <a:r>
              <a:rPr lang="en-US" dirty="0"/>
              <a:t>You must write about homelessness</a:t>
            </a:r>
          </a:p>
          <a:p>
            <a:pPr lvl="1"/>
            <a:r>
              <a:rPr lang="en-US" dirty="0"/>
              <a:t>Note: </a:t>
            </a:r>
            <a:r>
              <a:rPr lang="en-US" b="1" dirty="0">
                <a:solidFill>
                  <a:srgbClr val="0070C0"/>
                </a:solidFill>
              </a:rPr>
              <a:t>All validation activities are product specific</a:t>
            </a:r>
          </a:p>
          <a:p>
            <a:r>
              <a:rPr lang="en-US" dirty="0"/>
              <a:t>Verification:</a:t>
            </a:r>
          </a:p>
          <a:p>
            <a:pPr lvl="1"/>
            <a:r>
              <a:rPr lang="en-US" dirty="0"/>
              <a:t>You must write properly (e.g., use proper grammar, follow the newspaper's style guide, make a compelling argument)</a:t>
            </a:r>
          </a:p>
          <a:p>
            <a:pPr lvl="1"/>
            <a:r>
              <a:rPr lang="en-US" dirty="0"/>
              <a:t>Note: Some verification activities are product-specific (e.g., the quality of the argument) and </a:t>
            </a:r>
            <a:r>
              <a:rPr lang="en-US" b="1" dirty="0">
                <a:solidFill>
                  <a:srgbClr val="0070C0"/>
                </a:solidFill>
              </a:rPr>
              <a:t>some are not </a:t>
            </a:r>
            <a:r>
              <a:rPr lang="en-US" dirty="0"/>
              <a:t>(e.g., proper grammar)</a:t>
            </a:r>
          </a:p>
          <a:p>
            <a:endParaRPr lang="en-US" dirty="0"/>
          </a:p>
        </p:txBody>
      </p:sp>
    </p:spTree>
    <p:extLst>
      <p:ext uri="{BB962C8B-B14F-4D97-AF65-F5344CB8AC3E}">
        <p14:creationId xmlns:p14="http://schemas.microsoft.com/office/powerpoint/2010/main" val="44769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 History</a:t>
            </a:r>
          </a:p>
        </p:txBody>
      </p:sp>
      <p:sp>
        <p:nvSpPr>
          <p:cNvPr id="3" name="Content Placeholder 2"/>
          <p:cNvSpPr>
            <a:spLocks noGrp="1"/>
          </p:cNvSpPr>
          <p:nvPr>
            <p:ph idx="1"/>
          </p:nvPr>
        </p:nvSpPr>
        <p:spPr/>
        <p:txBody>
          <a:bodyPr/>
          <a:lstStyle/>
          <a:p>
            <a:r>
              <a:rPr lang="en-US" dirty="0"/>
              <a:t>Conformance to Specifications (Crosby, 1979):</a:t>
            </a:r>
          </a:p>
          <a:p>
            <a:pPr lvl="1"/>
            <a:r>
              <a:rPr lang="en-US" dirty="0"/>
              <a:t>Items that are verified (i.e., the reliability, robustness, and safety of the product)</a:t>
            </a:r>
          </a:p>
          <a:p>
            <a:r>
              <a:rPr lang="en-US" dirty="0"/>
              <a:t>Customer Satisfaction (</a:t>
            </a:r>
            <a:r>
              <a:rPr lang="en-US" dirty="0" err="1"/>
              <a:t>Feigenbaum</a:t>
            </a:r>
            <a:r>
              <a:rPr lang="en-US" dirty="0"/>
              <a:t>, 1983):</a:t>
            </a:r>
          </a:p>
          <a:p>
            <a:pPr lvl="1"/>
            <a:r>
              <a:rPr lang="en-US" dirty="0"/>
              <a:t>Items that are validated (i.e., the adequacy of the product)</a:t>
            </a:r>
          </a:p>
          <a:p>
            <a:endParaRPr lang="en-US" dirty="0"/>
          </a:p>
        </p:txBody>
      </p:sp>
    </p:spTree>
    <p:extLst>
      <p:ext uri="{BB962C8B-B14F-4D97-AF65-F5344CB8AC3E}">
        <p14:creationId xmlns:p14="http://schemas.microsoft.com/office/powerpoint/2010/main" val="1782515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(cont.) - Boehm et al. (1978)</a:t>
            </a:r>
          </a:p>
        </p:txBody>
      </p:sp>
      <p:sp>
        <p:nvSpPr>
          <p:cNvPr id="3" name="Content Placeholder 2"/>
          <p:cNvSpPr>
            <a:spLocks noGrp="1"/>
          </p:cNvSpPr>
          <p:nvPr>
            <p:ph idx="1"/>
          </p:nvPr>
        </p:nvSpPr>
        <p:spPr/>
        <p:txBody>
          <a:bodyPr/>
          <a:lstStyle/>
          <a:p>
            <a:r>
              <a:rPr lang="en-US" dirty="0"/>
              <a:t>As-Is Utility:</a:t>
            </a:r>
          </a:p>
          <a:p>
            <a:pPr lvl="1"/>
            <a:r>
              <a:rPr lang="en-US" dirty="0"/>
              <a:t>Portability</a:t>
            </a:r>
          </a:p>
          <a:p>
            <a:pPr lvl="1"/>
            <a:r>
              <a:rPr lang="en-US" dirty="0"/>
              <a:t>Reliability</a:t>
            </a:r>
          </a:p>
          <a:p>
            <a:pPr lvl="1"/>
            <a:r>
              <a:rPr lang="en-US" dirty="0"/>
              <a:t>Efficiency</a:t>
            </a:r>
          </a:p>
          <a:p>
            <a:pPr lvl="1"/>
            <a:r>
              <a:rPr lang="en-US" dirty="0"/>
              <a:t>Human Engineering</a:t>
            </a:r>
          </a:p>
          <a:p>
            <a:r>
              <a:rPr lang="en-US" dirty="0"/>
              <a:t>Maintainability:</a:t>
            </a:r>
          </a:p>
          <a:p>
            <a:pPr lvl="1"/>
            <a:r>
              <a:rPr lang="en-US" dirty="0"/>
              <a:t>Testability</a:t>
            </a:r>
          </a:p>
          <a:p>
            <a:pPr lvl="1"/>
            <a:r>
              <a:rPr lang="en-US" dirty="0"/>
              <a:t>Understandability</a:t>
            </a:r>
          </a:p>
          <a:p>
            <a:pPr lvl="1"/>
            <a:r>
              <a:rPr lang="en-US" dirty="0"/>
              <a:t>Modifiability</a:t>
            </a:r>
          </a:p>
          <a:p>
            <a:endParaRPr lang="en-US" dirty="0"/>
          </a:p>
        </p:txBody>
      </p:sp>
    </p:spTree>
    <p:extLst>
      <p:ext uri="{BB962C8B-B14F-4D97-AF65-F5344CB8AC3E}">
        <p14:creationId xmlns:p14="http://schemas.microsoft.com/office/powerpoint/2010/main" val="1336678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(cont.)</a:t>
            </a:r>
          </a:p>
        </p:txBody>
      </p:sp>
      <p:sp>
        <p:nvSpPr>
          <p:cNvPr id="3" name="Content Placeholder 2"/>
          <p:cNvSpPr>
            <a:spLocks noGrp="1"/>
          </p:cNvSpPr>
          <p:nvPr>
            <p:ph idx="1"/>
          </p:nvPr>
        </p:nvSpPr>
        <p:spPr/>
        <p:txBody>
          <a:bodyPr>
            <a:normAutofit fontScale="92500" lnSpcReduction="10000"/>
          </a:bodyPr>
          <a:lstStyle/>
          <a:p>
            <a:r>
              <a:rPr lang="en-US" dirty="0" smtClean="0"/>
              <a:t>Garvin </a:t>
            </a:r>
            <a:r>
              <a:rPr lang="en-US" dirty="0"/>
              <a:t>(1984):</a:t>
            </a:r>
          </a:p>
          <a:p>
            <a:pPr lvl="1"/>
            <a:r>
              <a:rPr lang="en-US" dirty="0"/>
              <a:t>Transcendental View - I know it when I see it</a:t>
            </a:r>
          </a:p>
          <a:p>
            <a:pPr lvl="1"/>
            <a:r>
              <a:rPr lang="en-US" dirty="0"/>
              <a:t>User View - fitness for purpose</a:t>
            </a:r>
          </a:p>
          <a:p>
            <a:pPr lvl="1"/>
            <a:r>
              <a:rPr lang="en-US" dirty="0"/>
              <a:t>Manufacturing View - conformance to specifications</a:t>
            </a:r>
          </a:p>
          <a:p>
            <a:pPr lvl="1"/>
            <a:r>
              <a:rPr lang="en-US" dirty="0"/>
              <a:t>Product View - tied to inherent product characteristics</a:t>
            </a:r>
          </a:p>
          <a:p>
            <a:pPr lvl="1"/>
            <a:r>
              <a:rPr lang="en-US" dirty="0"/>
              <a:t>Value-Based View - tied to what the customer is willing to pay</a:t>
            </a:r>
          </a:p>
          <a:p>
            <a:r>
              <a:rPr lang="en-US" dirty="0"/>
              <a:t>Garvin (1988):</a:t>
            </a:r>
          </a:p>
          <a:p>
            <a:pPr lvl="1"/>
            <a:r>
              <a:rPr lang="en-US" dirty="0"/>
              <a:t>Performance</a:t>
            </a:r>
          </a:p>
          <a:p>
            <a:pPr lvl="1"/>
            <a:r>
              <a:rPr lang="en-US" dirty="0"/>
              <a:t>Features</a:t>
            </a:r>
          </a:p>
          <a:p>
            <a:pPr lvl="1"/>
            <a:r>
              <a:rPr lang="en-US" dirty="0"/>
              <a:t>Reliability</a:t>
            </a:r>
          </a:p>
          <a:p>
            <a:pPr lvl="1"/>
            <a:r>
              <a:rPr lang="en-US" dirty="0" smtClean="0"/>
              <a:t>Conformance</a:t>
            </a:r>
            <a:r>
              <a:rPr lang="en-US" dirty="0"/>
              <a:t/>
            </a:r>
            <a:br>
              <a:rPr lang="en-US" dirty="0"/>
            </a:br>
            <a:endParaRPr lang="en-US" dirty="0"/>
          </a:p>
          <a:p>
            <a:endParaRPr lang="en-US" dirty="0"/>
          </a:p>
        </p:txBody>
      </p:sp>
    </p:spTree>
    <p:extLst>
      <p:ext uri="{BB962C8B-B14F-4D97-AF65-F5344CB8AC3E}">
        <p14:creationId xmlns:p14="http://schemas.microsoft.com/office/powerpoint/2010/main" val="7374376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 </a:t>
            </a:r>
            <a:r>
              <a:rPr lang="en-US" dirty="0"/>
              <a:t>ISO/IEC 25010</a:t>
            </a:r>
          </a:p>
        </p:txBody>
      </p:sp>
      <p:sp>
        <p:nvSpPr>
          <p:cNvPr id="3" name="Content Placeholder 2"/>
          <p:cNvSpPr>
            <a:spLocks noGrp="1"/>
          </p:cNvSpPr>
          <p:nvPr>
            <p:ph idx="1"/>
          </p:nvPr>
        </p:nvSpPr>
        <p:spPr/>
        <p:txBody>
          <a:bodyPr/>
          <a:lstStyle/>
          <a:p>
            <a:r>
              <a:rPr lang="en-US" dirty="0"/>
              <a:t>Functional Suitability:</a:t>
            </a:r>
          </a:p>
          <a:p>
            <a:pPr lvl="1"/>
            <a:r>
              <a:rPr lang="en-US" dirty="0"/>
              <a:t>Functional completeness, correctness, and appropriateness</a:t>
            </a:r>
          </a:p>
          <a:p>
            <a:r>
              <a:rPr lang="en-US" dirty="0"/>
              <a:t>Performance </a:t>
            </a:r>
            <a:r>
              <a:rPr lang="en-US" dirty="0" smtClean="0"/>
              <a:t>Efficiency:</a:t>
            </a:r>
            <a:endParaRPr lang="en-US" dirty="0"/>
          </a:p>
          <a:p>
            <a:pPr lvl="1"/>
            <a:r>
              <a:rPr lang="en-US" dirty="0"/>
              <a:t>Processing times and throughput rates, resources used, capacity</a:t>
            </a:r>
          </a:p>
          <a:p>
            <a:r>
              <a:rPr lang="en-US" dirty="0" smtClean="0"/>
              <a:t>Compatibility:</a:t>
            </a:r>
            <a:endParaRPr lang="en-US" dirty="0"/>
          </a:p>
          <a:p>
            <a:pPr lvl="1"/>
            <a:r>
              <a:rPr lang="en-US" dirty="0"/>
              <a:t>The degree to which the product can co-exist with and interoperate with other products</a:t>
            </a:r>
          </a:p>
          <a:p>
            <a:endParaRPr lang="en-US" dirty="0"/>
          </a:p>
        </p:txBody>
      </p:sp>
    </p:spTree>
    <p:extLst>
      <p:ext uri="{BB962C8B-B14F-4D97-AF65-F5344CB8AC3E}">
        <p14:creationId xmlns:p14="http://schemas.microsoft.com/office/powerpoint/2010/main" val="987263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 ISO/IEC 25010 (cont.)</a:t>
            </a:r>
          </a:p>
        </p:txBody>
      </p:sp>
      <p:sp>
        <p:nvSpPr>
          <p:cNvPr id="3" name="Content Placeholder 2"/>
          <p:cNvSpPr>
            <a:spLocks noGrp="1"/>
          </p:cNvSpPr>
          <p:nvPr>
            <p:ph idx="1"/>
          </p:nvPr>
        </p:nvSpPr>
        <p:spPr/>
        <p:txBody>
          <a:bodyPr/>
          <a:lstStyle/>
          <a:p>
            <a:r>
              <a:rPr lang="en-US" dirty="0"/>
              <a:t>Usability:</a:t>
            </a:r>
          </a:p>
          <a:p>
            <a:pPr lvl="1"/>
            <a:r>
              <a:rPr lang="en-US" dirty="0"/>
              <a:t>Understandability, learnability, and operability</a:t>
            </a:r>
          </a:p>
          <a:p>
            <a:r>
              <a:rPr lang="en-US" dirty="0"/>
              <a:t>Security:</a:t>
            </a:r>
          </a:p>
          <a:p>
            <a:pPr lvl="1"/>
            <a:r>
              <a:rPr lang="en-US" dirty="0"/>
              <a:t>Confidentiality, integrity, authentication, and accountability</a:t>
            </a:r>
          </a:p>
          <a:p>
            <a:r>
              <a:rPr lang="en-US" dirty="0"/>
              <a:t>Maintainability:</a:t>
            </a:r>
          </a:p>
          <a:p>
            <a:pPr lvl="1"/>
            <a:r>
              <a:rPr lang="en-US" dirty="0"/>
              <a:t>Modifiability/Adaptability and reusability</a:t>
            </a:r>
          </a:p>
          <a:p>
            <a:endParaRPr lang="en-US" dirty="0"/>
          </a:p>
        </p:txBody>
      </p:sp>
    </p:spTree>
    <p:extLst>
      <p:ext uri="{BB962C8B-B14F-4D97-AF65-F5344CB8AC3E}">
        <p14:creationId xmlns:p14="http://schemas.microsoft.com/office/powerpoint/2010/main" val="147813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 vs. Large-Scale Engineering Products</a:t>
            </a:r>
          </a:p>
        </p:txBody>
      </p:sp>
      <p:sp>
        <p:nvSpPr>
          <p:cNvPr id="3" name="Content Placeholder 2"/>
          <p:cNvSpPr>
            <a:spLocks noGrp="1"/>
          </p:cNvSpPr>
          <p:nvPr>
            <p:ph idx="1"/>
          </p:nvPr>
        </p:nvSpPr>
        <p:spPr/>
        <p:txBody>
          <a:bodyPr/>
          <a:lstStyle/>
          <a:p>
            <a:r>
              <a:rPr lang="en-US" dirty="0"/>
              <a:t>Examples:</a:t>
            </a:r>
          </a:p>
          <a:p>
            <a:pPr lvl="1"/>
            <a:r>
              <a:rPr lang="en-US" dirty="0"/>
              <a:t>Structures (bridges, buildings, dams)</a:t>
            </a:r>
          </a:p>
          <a:p>
            <a:pPr lvl="1"/>
            <a:r>
              <a:rPr lang="en-US" dirty="0"/>
              <a:t>Networks (e.g., roads, water, electrical, communication)</a:t>
            </a:r>
          </a:p>
          <a:p>
            <a:r>
              <a:rPr lang="en-US" dirty="0"/>
              <a:t>How is Quality Defined?</a:t>
            </a:r>
          </a:p>
          <a:p>
            <a:pPr lvl="1"/>
            <a:r>
              <a:rPr lang="en-US" dirty="0"/>
              <a:t>In very similar </a:t>
            </a:r>
            <a:r>
              <a:rPr lang="en-US" dirty="0" smtClean="0"/>
              <a:t>ways</a:t>
            </a:r>
          </a:p>
          <a:p>
            <a:pPr lvl="2"/>
            <a:r>
              <a:rPr lang="en-US" dirty="0"/>
              <a:t>Functional </a:t>
            </a:r>
            <a:r>
              <a:rPr lang="en-US" dirty="0" smtClean="0"/>
              <a:t>Suitability</a:t>
            </a:r>
          </a:p>
          <a:p>
            <a:pPr lvl="2"/>
            <a:r>
              <a:rPr lang="en-US" dirty="0"/>
              <a:t>Performance </a:t>
            </a:r>
            <a:r>
              <a:rPr lang="en-US" dirty="0" smtClean="0"/>
              <a:t>Efficiency</a:t>
            </a:r>
          </a:p>
          <a:p>
            <a:pPr lvl="2"/>
            <a:r>
              <a:rPr lang="en-US" dirty="0" smtClean="0"/>
              <a:t>Compatibility</a:t>
            </a:r>
            <a:r>
              <a:rPr lang="en-US" dirty="0"/>
              <a:t> </a:t>
            </a:r>
            <a:endParaRPr lang="en-US" dirty="0" smtClean="0"/>
          </a:p>
          <a:p>
            <a:pPr lvl="2"/>
            <a:r>
              <a:rPr lang="en-US" dirty="0" smtClean="0"/>
              <a:t>Usability</a:t>
            </a:r>
          </a:p>
          <a:p>
            <a:pPr lvl="2"/>
            <a:r>
              <a:rPr lang="en-US" dirty="0" smtClean="0"/>
              <a:t>Security</a:t>
            </a:r>
          </a:p>
          <a:p>
            <a:pPr lvl="2"/>
            <a:r>
              <a:rPr lang="en-US" dirty="0"/>
              <a:t>Maintainability</a:t>
            </a:r>
          </a:p>
        </p:txBody>
      </p:sp>
    </p:spTree>
    <p:extLst>
      <p:ext uri="{BB962C8B-B14F-4D97-AF65-F5344CB8AC3E}">
        <p14:creationId xmlns:p14="http://schemas.microsoft.com/office/powerpoint/2010/main" val="850518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850</Words>
  <Application>Microsoft Macintosh PowerPoint</Application>
  <PresentationFormat>Widescreen</PresentationFormat>
  <Paragraphs>163</Paragraphs>
  <Slides>22</Slides>
  <Notes>1</Notes>
  <HiddenSlides>11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Calibri Light</vt:lpstr>
      <vt:lpstr>Arial</vt:lpstr>
      <vt:lpstr>Office Theme</vt:lpstr>
      <vt:lpstr>Software Quality Assurance</vt:lpstr>
      <vt:lpstr>Getting Started</vt:lpstr>
      <vt:lpstr>An Example</vt:lpstr>
      <vt:lpstr>Software Quality - History</vt:lpstr>
      <vt:lpstr>History (cont.) - Boehm et al. (1978)</vt:lpstr>
      <vt:lpstr>History (cont.)</vt:lpstr>
      <vt:lpstr>Software Quality - ISO/IEC 25010</vt:lpstr>
      <vt:lpstr>Software Quality - ISO/IEC 25010 (cont.)</vt:lpstr>
      <vt:lpstr>Software Products vs. Large-Scale Engineering Products</vt:lpstr>
      <vt:lpstr>Software Products vs. Manufactured Products</vt:lpstr>
      <vt:lpstr>Defect Elimination:</vt:lpstr>
      <vt:lpstr>Defect Elimination:</vt:lpstr>
      <vt:lpstr>Defect Prevention</vt:lpstr>
      <vt:lpstr>Defect Prevention (cont.)</vt:lpstr>
      <vt:lpstr>Defect Detection and Removal</vt:lpstr>
      <vt:lpstr>An Abstract View of Testing</vt:lpstr>
      <vt:lpstr>Quality of the Process</vt:lpstr>
      <vt:lpstr>Organizing for Quality</vt:lpstr>
      <vt:lpstr>Approaches/Methodologies/Standards</vt:lpstr>
      <vt:lpstr>Approaches/Methodologies/Standards (cont.)</vt:lpstr>
      <vt:lpstr>The Quality Tradeoff</vt:lpstr>
      <vt:lpstr>PowerPoint Presentation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dc:title>
  <dc:creator>Microsoft Office User</dc:creator>
  <cp:lastModifiedBy>Microsoft Office User</cp:lastModifiedBy>
  <cp:revision>28</cp:revision>
  <dcterms:created xsi:type="dcterms:W3CDTF">2018-01-10T22:17:10Z</dcterms:created>
  <dcterms:modified xsi:type="dcterms:W3CDTF">2018-01-24T14:35:24Z</dcterms:modified>
</cp:coreProperties>
</file>