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5461"/>
  </p:normalViewPr>
  <p:slideViewPr>
    <p:cSldViewPr snapToGrid="0" snapToObjects="1" showGuides="1">
      <p:cViewPr>
        <p:scale>
          <a:sx n="61" d="100"/>
          <a:sy n="61" d="100"/>
        </p:scale>
        <p:origin x="1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DFA3A-B655-9740-A04C-038DD9D1B65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82AB-B9C1-4044-8AEC-8D68AC1E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5 09242018</a:t>
            </a:r>
          </a:p>
          <a:p>
            <a:r>
              <a:rPr lang="en-US" dirty="0"/>
              <a:t>Package</a:t>
            </a:r>
            <a:r>
              <a:rPr lang="en-US"/>
              <a:t>, library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4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9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2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EA70-5B8A-5240-88D8-BE9E9F751CAE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Design</a:t>
            </a:r>
          </a:p>
        </p:txBody>
      </p:sp>
    </p:spTree>
    <p:extLst>
      <p:ext uri="{BB962C8B-B14F-4D97-AF65-F5344CB8AC3E}">
        <p14:creationId xmlns:p14="http://schemas.microsoft.com/office/powerpoint/2010/main" val="210145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storyboard </a:t>
            </a:r>
            <a:r>
              <a:rPr lang="en-US" dirty="0"/>
              <a:t>is a collection of screen layout diagrams linked by arrows depicting events or the passage of time. </a:t>
            </a:r>
          </a:p>
          <a:p>
            <a:pPr lvl="1"/>
            <a:r>
              <a:rPr lang="en-US" dirty="0"/>
              <a:t>shows how the screen changes over time or in response to various inputs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13" b="50463"/>
          <a:stretch/>
        </p:blipFill>
        <p:spPr>
          <a:xfrm>
            <a:off x="-57454" y="1534601"/>
            <a:ext cx="12239622" cy="4214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" t="49544" r="1392"/>
          <a:stretch/>
        </p:blipFill>
        <p:spPr>
          <a:xfrm>
            <a:off x="0" y="1612645"/>
            <a:ext cx="12132034" cy="42141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748792"/>
            <a:ext cx="10953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aramond" charset="0"/>
              </a:rPr>
              <a:t>Storyboards are an excellent tool for investigating design alternatives and for helping stakeholders visualize designs before their implementation.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073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Models vs.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Should use case models be used as requirements specification?</a:t>
            </a:r>
          </a:p>
          <a:p>
            <a:pPr lvl="1"/>
            <a:r>
              <a:rPr lang="en-US" dirty="0"/>
              <a:t>Yes?</a:t>
            </a:r>
          </a:p>
          <a:p>
            <a:pPr lvl="2"/>
            <a:r>
              <a:rPr lang="en-US" dirty="0"/>
              <a:t>They can model the interactions between a system and its users and other things with which it exchanges data. </a:t>
            </a:r>
          </a:p>
          <a:p>
            <a:pPr lvl="2"/>
            <a:r>
              <a:rPr lang="en-US" dirty="0"/>
              <a:t>They are valuable for interaction design, and can document some requirements.</a:t>
            </a:r>
          </a:p>
          <a:p>
            <a:pPr lvl="1"/>
            <a:r>
              <a:rPr lang="en-US" dirty="0"/>
              <a:t>No.</a:t>
            </a:r>
          </a:p>
          <a:p>
            <a:pPr lvl="2"/>
            <a:r>
              <a:rPr lang="en-US" dirty="0"/>
              <a:t>They are not able to model requirements that don’t have to do with interactions. </a:t>
            </a:r>
          </a:p>
          <a:p>
            <a:pPr lvl="3"/>
            <a:r>
              <a:rPr lang="en-US" dirty="0"/>
              <a:t>E.g., algorithms, non-functional requirements</a:t>
            </a:r>
          </a:p>
          <a:p>
            <a:pPr lvl="2"/>
            <a:r>
              <a:rPr lang="en-US" dirty="0"/>
              <a:t>They are organized to </a:t>
            </a:r>
            <a:r>
              <a:rPr lang="en-US" b="1" dirty="0">
                <a:solidFill>
                  <a:srgbClr val="0070C0"/>
                </a:solidFill>
              </a:rPr>
              <a:t>trace interactions </a:t>
            </a:r>
            <a:r>
              <a:rPr lang="en-US" dirty="0"/>
              <a:t>and not to specify behaviors in relation to system features. </a:t>
            </a:r>
          </a:p>
          <a:p>
            <a:r>
              <a:rPr lang="en-US" dirty="0"/>
              <a:t>Hence, use case models cannot capture all requirements, and they may not always be the best vehicle for expressing interaction requirements.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Models vs. Requirements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SCRUM</a:t>
            </a:r>
          </a:p>
          <a:p>
            <a:pPr lvl="1"/>
            <a:r>
              <a:rPr lang="en-US" dirty="0"/>
              <a:t>A PBI may specify </a:t>
            </a:r>
            <a:r>
              <a:rPr lang="en-US" b="1" dirty="0">
                <a:solidFill>
                  <a:srgbClr val="0070C0"/>
                </a:solidFill>
              </a:rPr>
              <a:t>some aspect </a:t>
            </a:r>
            <a:r>
              <a:rPr lang="en-US" dirty="0"/>
              <a:t>of a product’s interaction with its environment</a:t>
            </a:r>
          </a:p>
          <a:p>
            <a:pPr lvl="1"/>
            <a:r>
              <a:rPr lang="en-US" dirty="0"/>
              <a:t>Use case descriptions can help</a:t>
            </a:r>
          </a:p>
          <a:p>
            <a:pPr lvl="2"/>
            <a:r>
              <a:rPr lang="en-US" dirty="0"/>
              <a:t>capture details of interaction, and so they are a good tool for </a:t>
            </a:r>
            <a:r>
              <a:rPr lang="en-US" b="1" dirty="0">
                <a:solidFill>
                  <a:srgbClr val="0070C0"/>
                </a:solidFill>
              </a:rPr>
              <a:t>elaborating</a:t>
            </a:r>
            <a:r>
              <a:rPr lang="en-US" dirty="0"/>
              <a:t> interaction PBIs during sprints. </a:t>
            </a:r>
          </a:p>
          <a:p>
            <a:pPr lvl="2"/>
            <a:r>
              <a:rPr lang="en-US" dirty="0"/>
              <a:t>provide </a:t>
            </a:r>
            <a:r>
              <a:rPr lang="en-US" b="1" dirty="0">
                <a:solidFill>
                  <a:srgbClr val="0070C0"/>
                </a:solidFill>
              </a:rPr>
              <a:t>supplementary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information if a PBI is elaborated to a fairly low-level of detail during backlog grooming.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9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Design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top-down</a:t>
            </a:r>
            <a:r>
              <a:rPr lang="en-US" dirty="0"/>
              <a:t> activity:</a:t>
            </a:r>
          </a:p>
          <a:p>
            <a:pPr lvl="1"/>
            <a:r>
              <a:rPr lang="en-US" dirty="0"/>
              <a:t>It begins with the </a:t>
            </a:r>
            <a:r>
              <a:rPr lang="en-US" b="1" dirty="0">
                <a:solidFill>
                  <a:srgbClr val="0070C0"/>
                </a:solidFill>
              </a:rPr>
              <a:t>most abstract </a:t>
            </a:r>
            <a:r>
              <a:rPr lang="en-US" dirty="0"/>
              <a:t>models and gradually refines them until a </a:t>
            </a:r>
            <a:r>
              <a:rPr lang="en-US" b="1" dirty="0">
                <a:solidFill>
                  <a:srgbClr val="0070C0"/>
                </a:solidFill>
              </a:rPr>
              <a:t>detailed specification </a:t>
            </a:r>
            <a:r>
              <a:rPr lang="en-US" dirty="0"/>
              <a:t>is complete. </a:t>
            </a:r>
          </a:p>
          <a:p>
            <a:pPr lvl="1"/>
            <a:r>
              <a:rPr lang="en-US" dirty="0"/>
              <a:t>A use case diagram can be formulated to </a:t>
            </a:r>
            <a:r>
              <a:rPr lang="en-US" b="1" dirty="0">
                <a:solidFill>
                  <a:srgbClr val="0070C0"/>
                </a:solidFill>
              </a:rPr>
              <a:t>pin down</a:t>
            </a:r>
            <a:r>
              <a:rPr lang="en-US" dirty="0"/>
              <a:t> product features and capabilities. </a:t>
            </a:r>
          </a:p>
          <a:p>
            <a:pPr lvl="1"/>
            <a:r>
              <a:rPr lang="en-US" dirty="0"/>
              <a:t>Use case descriptions should follow as a means to determine the </a:t>
            </a:r>
            <a:r>
              <a:rPr lang="en-US" b="1" dirty="0">
                <a:solidFill>
                  <a:srgbClr val="0070C0"/>
                </a:solidFill>
              </a:rPr>
              <a:t>best overall flow </a:t>
            </a:r>
            <a:r>
              <a:rPr lang="en-US" dirty="0"/>
              <a:t>of interaction. </a:t>
            </a:r>
          </a:p>
          <a:p>
            <a:pPr lvl="1"/>
            <a:r>
              <a:rPr lang="en-US" dirty="0"/>
              <a:t>Screen layout diagrams and storyboards can be made to </a:t>
            </a:r>
            <a:r>
              <a:rPr lang="en-US" b="1" dirty="0">
                <a:solidFill>
                  <a:srgbClr val="0070C0"/>
                </a:solidFill>
              </a:rPr>
              <a:t>aid</a:t>
            </a:r>
            <a:r>
              <a:rPr lang="en-US" dirty="0"/>
              <a:t> in design, to obtain </a:t>
            </a:r>
            <a:r>
              <a:rPr lang="en-US" b="1" dirty="0">
                <a:solidFill>
                  <a:srgbClr val="0070C0"/>
                </a:solidFill>
              </a:rPr>
              <a:t>feedback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stakeholders, and as specifications for implementation.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Design Processes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Usability testing </a:t>
            </a:r>
          </a:p>
          <a:p>
            <a:pPr lvl="1"/>
            <a:r>
              <a:rPr lang="en-US" dirty="0"/>
              <a:t>It is </a:t>
            </a:r>
            <a:r>
              <a:rPr lang="en-US" b="1" dirty="0">
                <a:solidFill>
                  <a:srgbClr val="0070C0"/>
                </a:solidFill>
              </a:rPr>
              <a:t>empirical evaluation </a:t>
            </a:r>
            <a:r>
              <a:rPr lang="en-US" dirty="0"/>
              <a:t>of (parts of) an interaction design to determine whether it meets interaction design goals.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testing scenario </a:t>
            </a:r>
            <a:r>
              <a:rPr lang="en-US" dirty="0"/>
              <a:t>can be “executed” on anything from a rough paper prototype to a full-featured product. </a:t>
            </a:r>
          </a:p>
          <a:p>
            <a:pPr lvl="1"/>
            <a:r>
              <a:rPr lang="en-US" dirty="0"/>
              <a:t>Measurements:</a:t>
            </a:r>
          </a:p>
          <a:p>
            <a:pPr lvl="2"/>
            <a:r>
              <a:rPr lang="en-US" dirty="0"/>
              <a:t>Pre- and post- test questionnaires or surveys</a:t>
            </a:r>
          </a:p>
          <a:p>
            <a:pPr lvl="2"/>
            <a:r>
              <a:rPr lang="en-US" dirty="0"/>
              <a:t>Observation of user actions</a:t>
            </a:r>
          </a:p>
          <a:p>
            <a:pPr lvl="2"/>
            <a:r>
              <a:rPr lang="en-US" dirty="0"/>
              <a:t>How long it takes users to achieve goals</a:t>
            </a:r>
          </a:p>
          <a:p>
            <a:pPr lvl="2"/>
            <a:r>
              <a:rPr lang="en-US" dirty="0"/>
              <a:t>Number of user mistakes</a:t>
            </a:r>
          </a:p>
          <a:p>
            <a:pPr lvl="2"/>
            <a:r>
              <a:rPr lang="mr-IN" dirty="0"/>
              <a:t>…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3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 principles for product appearance and behavior </a:t>
            </a:r>
            <a:r>
              <a:rPr lang="mr-IN" dirty="0"/>
              <a:t>–</a:t>
            </a:r>
            <a:r>
              <a:rPr lang="en-US" dirty="0"/>
              <a:t> SAC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implicity</a:t>
            </a:r>
            <a:r>
              <a:rPr lang="en-US" dirty="0"/>
              <a:t>—Simpler designs are better.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ccessibility</a:t>
            </a:r>
            <a:r>
              <a:rPr lang="en-US" dirty="0"/>
              <a:t>—Designs that can be</a:t>
            </a:r>
          </a:p>
          <a:p>
            <a:pPr marL="457200" lvl="1" indent="0">
              <a:buNone/>
            </a:pPr>
            <a:r>
              <a:rPr lang="en-US" dirty="0"/>
              <a:t>used</a:t>
            </a:r>
          </a:p>
          <a:p>
            <a:pPr marL="457200" lvl="1" indent="0">
              <a:buNone/>
            </a:pPr>
            <a:r>
              <a:rPr lang="en-US" dirty="0"/>
              <a:t>by more people are better.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onsistency</a:t>
            </a:r>
            <a:r>
              <a:rPr lang="en-US" dirty="0"/>
              <a:t>—Designs that present similar </a:t>
            </a:r>
          </a:p>
          <a:p>
            <a:pPr marL="457200" lvl="1" indent="0">
              <a:buNone/>
            </a:pPr>
            <a:r>
              <a:rPr lang="en-US" dirty="0"/>
              <a:t>data in similar ways, and provide </a:t>
            </a:r>
          </a:p>
          <a:p>
            <a:pPr marL="457200" lvl="1" indent="0">
              <a:buNone/>
            </a:pPr>
            <a:r>
              <a:rPr lang="en-US" dirty="0"/>
              <a:t>similar ways of accomplishing similar tasks, </a:t>
            </a:r>
          </a:p>
          <a:p>
            <a:pPr marL="457200" lvl="1" indent="0">
              <a:buNone/>
            </a:pPr>
            <a:r>
              <a:rPr lang="en-US" dirty="0"/>
              <a:t>are better.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2" r="28065"/>
          <a:stretch/>
        </p:blipFill>
        <p:spPr>
          <a:xfrm>
            <a:off x="6973614" y="2115398"/>
            <a:ext cx="2998076" cy="1158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9C148-C3D3-44E7-A1AC-02FBCF314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75" y="3409100"/>
            <a:ext cx="3260836" cy="1488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9C5108-7ED6-4A4C-B3EB-EB0B7DEEC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66" y="5191886"/>
            <a:ext cx="3799490" cy="14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Design Principles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Principles that apply in particular to appearance </a:t>
            </a:r>
            <a:r>
              <a:rPr lang="mr-IN" dirty="0"/>
              <a:t>–</a:t>
            </a:r>
            <a:r>
              <a:rPr lang="en-US" dirty="0"/>
              <a:t> CAP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ontrast</a:t>
            </a:r>
            <a:r>
              <a:rPr lang="en-US" dirty="0"/>
              <a:t>—Designs that make </a:t>
            </a:r>
          </a:p>
          <a:p>
            <a:pPr marL="457200" lvl="1" indent="0">
              <a:buNone/>
            </a:pPr>
            <a:r>
              <a:rPr lang="en-US" dirty="0"/>
              <a:t>things that are different</a:t>
            </a:r>
          </a:p>
          <a:p>
            <a:pPr marL="457200" lvl="1" indent="0">
              <a:buNone/>
            </a:pPr>
            <a:r>
              <a:rPr lang="en-US" dirty="0"/>
              <a:t> appear different are better.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lignment</a:t>
            </a:r>
            <a:r>
              <a:rPr lang="en-US" dirty="0"/>
              <a:t>—Designs that line-up </a:t>
            </a:r>
          </a:p>
          <a:p>
            <a:pPr marL="457200" lvl="1" indent="0">
              <a:buNone/>
            </a:pPr>
            <a:r>
              <a:rPr lang="en-US" dirty="0"/>
              <a:t>   elements</a:t>
            </a:r>
          </a:p>
          <a:p>
            <a:pPr marL="457200" lvl="1" indent="0">
              <a:buNone/>
            </a:pPr>
            <a:r>
              <a:rPr lang="en-US" dirty="0"/>
              <a:t> in a grid are better.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/>
              <a:t>roximity</a:t>
            </a:r>
            <a:r>
              <a:rPr lang="en-US" dirty="0"/>
              <a:t>—Designs that group</a:t>
            </a:r>
          </a:p>
          <a:p>
            <a:pPr marL="457200" lvl="1" indent="0">
              <a:buNone/>
            </a:pPr>
            <a:r>
              <a:rPr lang="en-US" dirty="0"/>
              <a:t> related items together</a:t>
            </a:r>
          </a:p>
          <a:p>
            <a:pPr marL="457200" lvl="1" indent="0">
              <a:buNone/>
            </a:pPr>
            <a:r>
              <a:rPr lang="en-US" dirty="0"/>
              <a:t> spatially are better.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59" y="2222096"/>
            <a:ext cx="3949444" cy="871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84" y="3160636"/>
            <a:ext cx="5338916" cy="1570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84" y="4928972"/>
            <a:ext cx="5740400" cy="1281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925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</a:t>
            </a:r>
            <a:r>
              <a:rPr lang="en-US"/>
              <a:t>Design Principles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Principles that apply especially to behavior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FeVER</a:t>
            </a:r>
            <a:endParaRPr lang="en-US" dirty="0"/>
          </a:p>
          <a:p>
            <a:pPr lvl="1"/>
            <a:r>
              <a:rPr lang="en-US" b="1" dirty="0"/>
              <a:t>Feedback</a:t>
            </a:r>
            <a:r>
              <a:rPr lang="en-US" dirty="0"/>
              <a:t>—Designs that acknowledge </a:t>
            </a:r>
          </a:p>
          <a:p>
            <a:pPr marL="457200" lvl="1" indent="0">
              <a:buNone/>
            </a:pPr>
            <a:r>
              <a:rPr lang="en-US" dirty="0"/>
              <a:t>user actions are better.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—Designs that prominently </a:t>
            </a:r>
          </a:p>
          <a:p>
            <a:pPr marL="457200" lvl="1" indent="0">
              <a:buNone/>
            </a:pPr>
            <a:r>
              <a:rPr lang="en-US" dirty="0"/>
              <a:t>   display their state and available </a:t>
            </a:r>
          </a:p>
          <a:p>
            <a:pPr marL="457200" lvl="1" indent="0">
              <a:buNone/>
            </a:pPr>
            <a:r>
              <a:rPr lang="en-US" dirty="0"/>
              <a:t>operations are better.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Error Prevention and Recovery</a:t>
            </a:r>
            <a:r>
              <a:rPr lang="en-US" dirty="0"/>
              <a:t>—</a:t>
            </a:r>
          </a:p>
          <a:p>
            <a:pPr marL="457200" lvl="1" indent="0">
              <a:buNone/>
            </a:pPr>
            <a:r>
              <a:rPr lang="en-US" dirty="0"/>
              <a:t>Designs that </a:t>
            </a:r>
          </a:p>
          <a:p>
            <a:pPr marL="457200" lvl="1" indent="0">
              <a:buNone/>
            </a:pPr>
            <a:r>
              <a:rPr lang="en-US" dirty="0"/>
              <a:t>prevent </a:t>
            </a:r>
          </a:p>
          <a:p>
            <a:pPr marL="457200" lvl="1" indent="0">
              <a:buNone/>
            </a:pPr>
            <a:r>
              <a:rPr lang="en-US" dirty="0"/>
              <a:t>   user errors and provide error recovery ‘</a:t>
            </a:r>
          </a:p>
          <a:p>
            <a:pPr marL="457200" lvl="1" indent="0">
              <a:buNone/>
            </a:pPr>
            <a:r>
              <a:rPr lang="en-US" dirty="0"/>
              <a:t>mechanisms are</a:t>
            </a:r>
          </a:p>
          <a:p>
            <a:pPr marL="457200" lvl="1" indent="0">
              <a:buNone/>
            </a:pPr>
            <a:r>
              <a:rPr lang="en-US" dirty="0"/>
              <a:t>   better.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4" b="47956"/>
          <a:stretch/>
        </p:blipFill>
        <p:spPr>
          <a:xfrm>
            <a:off x="6096000" y="2162429"/>
            <a:ext cx="5456903" cy="794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4"/>
          <a:stretch/>
        </p:blipFill>
        <p:spPr>
          <a:xfrm>
            <a:off x="9050977" y="4997609"/>
            <a:ext cx="2650035" cy="1484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07" y="4855780"/>
            <a:ext cx="3009044" cy="163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22" y="3291749"/>
            <a:ext cx="3747587" cy="11094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45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“Best” design</a:t>
            </a:r>
          </a:p>
          <a:p>
            <a:pPr lvl="1"/>
            <a:r>
              <a:rPr lang="en-US" dirty="0"/>
              <a:t>Does it exist?</a:t>
            </a:r>
          </a:p>
          <a:p>
            <a:pPr lvl="1"/>
            <a:r>
              <a:rPr lang="en-US" dirty="0"/>
              <a:t>How to evaluate a design?</a:t>
            </a:r>
          </a:p>
          <a:p>
            <a:pPr lvl="2"/>
            <a:r>
              <a:rPr lang="en-US" dirty="0"/>
              <a:t>Effectiveness</a:t>
            </a:r>
          </a:p>
          <a:p>
            <a:pPr lvl="2"/>
            <a:r>
              <a:rPr lang="en-US" dirty="0"/>
              <a:t>Efficiency</a:t>
            </a:r>
          </a:p>
          <a:p>
            <a:pPr lvl="2"/>
            <a:r>
              <a:rPr lang="en-US" dirty="0"/>
              <a:t>Safety</a:t>
            </a:r>
          </a:p>
          <a:p>
            <a:pPr lvl="2"/>
            <a:r>
              <a:rPr lang="en-US" dirty="0"/>
              <a:t>Learnability</a:t>
            </a:r>
          </a:p>
          <a:p>
            <a:pPr lvl="2"/>
            <a:r>
              <a:rPr lang="en-US" dirty="0"/>
              <a:t>Memorability</a:t>
            </a:r>
          </a:p>
          <a:p>
            <a:pPr lvl="2"/>
            <a:r>
              <a:rPr lang="en-US" dirty="0" err="1"/>
              <a:t>Enjoyability</a:t>
            </a:r>
            <a:endParaRPr lang="en-US" dirty="0"/>
          </a:p>
          <a:p>
            <a:pPr lvl="2"/>
            <a:r>
              <a:rPr lang="en-US" dirty="0"/>
              <a:t>Beauty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3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Interaction design </a:t>
            </a:r>
            <a:endParaRPr lang="en-US" dirty="0"/>
          </a:p>
          <a:p>
            <a:pPr lvl="1"/>
            <a:r>
              <a:rPr lang="en-US" dirty="0"/>
              <a:t>is concerned with specifying the </a:t>
            </a:r>
            <a:r>
              <a:rPr lang="en-US" b="1" dirty="0">
                <a:solidFill>
                  <a:srgbClr val="0070C0"/>
                </a:solidFill>
              </a:rPr>
              <a:t>user experience </a:t>
            </a:r>
            <a:r>
              <a:rPr lang="en-US" dirty="0"/>
              <a:t>for a software product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concerned with the </a:t>
            </a:r>
            <a:r>
              <a:rPr lang="en-US" b="1" dirty="0">
                <a:solidFill>
                  <a:srgbClr val="0070C0"/>
                </a:solidFill>
              </a:rPr>
              <a:t>visual and aural appearance </a:t>
            </a:r>
            <a:r>
              <a:rPr lang="en-US" dirty="0"/>
              <a:t>of the program and with the </a:t>
            </a:r>
            <a:r>
              <a:rPr lang="en-US" b="1" dirty="0">
                <a:solidFill>
                  <a:srgbClr val="0070C0"/>
                </a:solidFill>
              </a:rPr>
              <a:t>sequence of events </a:t>
            </a:r>
            <a:r>
              <a:rPr lang="en-US" dirty="0"/>
              <a:t>that occur as a user and a program exchange data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Specifies both the </a:t>
            </a:r>
            <a:r>
              <a:rPr lang="en-US" b="1" dirty="0">
                <a:solidFill>
                  <a:srgbClr val="0070C0"/>
                </a:solidFill>
              </a:rPr>
              <a:t>appearance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rgbClr val="0070C0"/>
                </a:solidFill>
              </a:rPr>
              <a:t>behavior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2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quality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 user interface:</a:t>
            </a:r>
          </a:p>
          <a:p>
            <a:pPr lvl="1"/>
            <a:r>
              <a:rPr lang="en-US" dirty="0"/>
              <a:t>Effectiveness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Safety</a:t>
            </a:r>
          </a:p>
          <a:p>
            <a:pPr lvl="1"/>
            <a:r>
              <a:rPr lang="en-US" dirty="0"/>
              <a:t>Learnability</a:t>
            </a:r>
          </a:p>
          <a:p>
            <a:pPr lvl="1"/>
            <a:r>
              <a:rPr lang="en-US" dirty="0"/>
              <a:t>Memorability</a:t>
            </a:r>
          </a:p>
          <a:p>
            <a:pPr lvl="1"/>
            <a:r>
              <a:rPr lang="en-US" dirty="0" err="1"/>
              <a:t>Enjoyability</a:t>
            </a:r>
            <a:endParaRPr lang="en-US" dirty="0"/>
          </a:p>
          <a:p>
            <a:pPr lvl="1"/>
            <a:r>
              <a:rPr lang="en-US" dirty="0"/>
              <a:t>Beauty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Related fields:</a:t>
            </a:r>
          </a:p>
          <a:p>
            <a:pPr lvl="1"/>
            <a:r>
              <a:rPr lang="en-US" dirty="0"/>
              <a:t>Ergonomics</a:t>
            </a:r>
          </a:p>
          <a:p>
            <a:pPr lvl="1"/>
            <a:r>
              <a:rPr lang="en-US" dirty="0"/>
              <a:t>Perceptual physiology &amp; psychology</a:t>
            </a:r>
          </a:p>
          <a:p>
            <a:pPr lvl="1"/>
            <a:r>
              <a:rPr lang="en-US" dirty="0"/>
              <a:t>Cognitive psychology</a:t>
            </a:r>
          </a:p>
          <a:p>
            <a:pPr lvl="1"/>
            <a:r>
              <a:rPr lang="en-US" dirty="0"/>
              <a:t>Graphic design</a:t>
            </a:r>
          </a:p>
          <a:p>
            <a:pPr lvl="1"/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0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Design In the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87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traditional approaches </a:t>
            </a:r>
            <a:r>
              <a:rPr lang="mr-IN" sz="2400" dirty="0"/>
              <a:t>–</a:t>
            </a:r>
            <a:endParaRPr lang="en-US" sz="2400" dirty="0"/>
          </a:p>
          <a:p>
            <a:pPr lvl="1"/>
            <a:r>
              <a:rPr lang="en-US" sz="2000" dirty="0"/>
              <a:t>Done as an </a:t>
            </a:r>
            <a:r>
              <a:rPr lang="en-US" sz="2000" b="1" dirty="0">
                <a:solidFill>
                  <a:srgbClr val="0070C0"/>
                </a:solidFill>
              </a:rPr>
              <a:t>after-thought</a:t>
            </a:r>
            <a:r>
              <a:rPr lang="en-US" sz="2000" dirty="0"/>
              <a:t> or a mini-phase between requirements specification and engineering design.</a:t>
            </a:r>
          </a:p>
          <a:p>
            <a:r>
              <a:rPr lang="en-US" sz="2400" dirty="0"/>
              <a:t>A better approach </a:t>
            </a:r>
            <a:r>
              <a:rPr lang="mr-IN" sz="2400" dirty="0"/>
              <a:t>–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Use interaction design as a </a:t>
            </a:r>
            <a:r>
              <a:rPr lang="en-US" sz="2000" b="1" dirty="0">
                <a:solidFill>
                  <a:srgbClr val="0070C0"/>
                </a:solidFill>
              </a:rPr>
              <a:t>driver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of requirements specification.</a:t>
            </a:r>
          </a:p>
          <a:p>
            <a:pPr lvl="1"/>
            <a:r>
              <a:rPr lang="en-US" sz="2000" dirty="0"/>
              <a:t>In SCRUM, interaction design should be conducted during a sprint for the features to be implemented in the following sprint.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93" y="1690688"/>
            <a:ext cx="6885904" cy="378473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70" y="1594884"/>
            <a:ext cx="3558702" cy="447763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772" y="2908"/>
            <a:ext cx="3270857" cy="68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8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Design Models and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Static model </a:t>
            </a:r>
            <a:r>
              <a:rPr lang="mr-IN" dirty="0"/>
              <a:t>–</a:t>
            </a:r>
            <a:r>
              <a:rPr lang="en-US" dirty="0"/>
              <a:t> Use case diagrams</a:t>
            </a:r>
          </a:p>
          <a:p>
            <a:pPr lvl="1"/>
            <a:r>
              <a:rPr lang="en-US" dirty="0"/>
              <a:t>Are an easy way to represent </a:t>
            </a:r>
            <a:r>
              <a:rPr lang="en-US" b="1" dirty="0">
                <a:solidFill>
                  <a:srgbClr val="0070C0"/>
                </a:solidFill>
              </a:rPr>
              <a:t>collection of features</a:t>
            </a:r>
          </a:p>
          <a:p>
            <a:pPr lvl="1"/>
            <a:r>
              <a:rPr lang="en-US" dirty="0"/>
              <a:t>Several diagrams can represent different collections of features as </a:t>
            </a:r>
            <a:r>
              <a:rPr lang="en-US" b="1" dirty="0">
                <a:solidFill>
                  <a:srgbClr val="0070C0"/>
                </a:solidFill>
              </a:rPr>
              <a:t>design alternatives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69" y="1416238"/>
            <a:ext cx="6119182" cy="51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(or page) layout diagrams</a:t>
            </a:r>
          </a:p>
          <a:p>
            <a:pPr lvl="1"/>
            <a:r>
              <a:rPr lang="en-US" dirty="0"/>
              <a:t>Drawing of (part of) a product’s </a:t>
            </a:r>
            <a:r>
              <a:rPr lang="en-US" b="1" dirty="0">
                <a:solidFill>
                  <a:srgbClr val="0070C0"/>
                </a:solidFill>
              </a:rPr>
              <a:t>visual display </a:t>
            </a:r>
            <a:r>
              <a:rPr lang="en-US" dirty="0"/>
              <a:t>when it is in a particular state. </a:t>
            </a:r>
          </a:p>
          <a:p>
            <a:pPr lvl="1"/>
            <a:r>
              <a:rPr lang="en-US" dirty="0"/>
              <a:t>Are easy to draw and manipulate, so they are good tools for considering many </a:t>
            </a:r>
            <a:r>
              <a:rPr lang="en-US" b="1" dirty="0">
                <a:solidFill>
                  <a:srgbClr val="0070C0"/>
                </a:solidFill>
              </a:rPr>
              <a:t>design alternatives </a:t>
            </a:r>
          </a:p>
          <a:p>
            <a:pPr lvl="1"/>
            <a:r>
              <a:rPr lang="en-US" dirty="0"/>
              <a:t>Are a great help to stakeholders in </a:t>
            </a:r>
            <a:r>
              <a:rPr lang="en-US" b="1" dirty="0">
                <a:solidFill>
                  <a:srgbClr val="0070C0"/>
                </a:solidFill>
              </a:rPr>
              <a:t>visualizing</a:t>
            </a:r>
            <a:r>
              <a:rPr lang="en-US" dirty="0"/>
              <a:t> what a product will look like </a:t>
            </a:r>
          </a:p>
          <a:p>
            <a:r>
              <a:rPr lang="en-US" dirty="0"/>
              <a:t>Can be drawn at various levels of abstraction</a:t>
            </a:r>
          </a:p>
          <a:p>
            <a:pPr lvl="1"/>
            <a:r>
              <a:rPr lang="en-US" dirty="0"/>
              <a:t>A good starting point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Wireframe</a:t>
            </a:r>
          </a:p>
          <a:p>
            <a:pPr lvl="1"/>
            <a:r>
              <a:rPr lang="en-US" dirty="0"/>
              <a:t>A high-fidelity diagram showing colors, fonts, controls, and so forth can be made as the </a:t>
            </a:r>
            <a:r>
              <a:rPr lang="en-US" b="1" dirty="0">
                <a:solidFill>
                  <a:srgbClr val="0070C0"/>
                </a:solidFill>
              </a:rPr>
              <a:t>basis for implementation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6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96" y="2199112"/>
            <a:ext cx="7672439" cy="4351338"/>
          </a:xfrm>
        </p:spPr>
      </p:pic>
      <p:sp>
        <p:nvSpPr>
          <p:cNvPr id="5" name="Rectangle 4"/>
          <p:cNvSpPr/>
          <p:nvPr/>
        </p:nvSpPr>
        <p:spPr>
          <a:xfrm>
            <a:off x="3150578" y="1829780"/>
            <a:ext cx="589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Garamond" charset="0"/>
              </a:rPr>
              <a:t>A Wireframe for a Screen in a Document Retrieval System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388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use case description </a:t>
            </a:r>
            <a:r>
              <a:rPr lang="en-US" dirty="0"/>
              <a:t>is a specification of the </a:t>
            </a:r>
            <a:r>
              <a:rPr lang="en-US" b="1" dirty="0">
                <a:solidFill>
                  <a:srgbClr val="0070C0"/>
                </a:solidFill>
              </a:rPr>
              <a:t>interaction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between the product and the actors in a use case. </a:t>
            </a:r>
          </a:p>
          <a:p>
            <a:pPr lvl="1"/>
            <a:r>
              <a:rPr lang="en-US" dirty="0"/>
              <a:t>It provides some </a:t>
            </a:r>
            <a:r>
              <a:rPr lang="en-US" b="1" dirty="0">
                <a:solidFill>
                  <a:srgbClr val="0070C0"/>
                </a:solidFill>
              </a:rPr>
              <a:t>context information </a:t>
            </a:r>
            <a:r>
              <a:rPr lang="en-US" dirty="0"/>
              <a:t>for the use case, along with a narrative resembling a </a:t>
            </a:r>
            <a:r>
              <a:rPr lang="en-US" b="1" dirty="0">
                <a:solidFill>
                  <a:srgbClr val="0070C0"/>
                </a:solidFill>
              </a:rPr>
              <a:t>script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describes the sequence of actions by actors and the product as they interact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60" y="1690688"/>
            <a:ext cx="10321880" cy="4362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46" y="0"/>
            <a:ext cx="5058354" cy="28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6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descriptions can</a:t>
            </a:r>
          </a:p>
          <a:p>
            <a:pPr lvl="1"/>
            <a:r>
              <a:rPr lang="en-US" dirty="0"/>
              <a:t>Provide the notation for the </a:t>
            </a:r>
            <a:r>
              <a:rPr lang="en-US" b="1" dirty="0">
                <a:solidFill>
                  <a:srgbClr val="0070C0"/>
                </a:solidFill>
              </a:rPr>
              <a:t>next step </a:t>
            </a:r>
            <a:r>
              <a:rPr lang="en-US" dirty="0"/>
              <a:t>in product design after choosing features.</a:t>
            </a:r>
          </a:p>
          <a:p>
            <a:pPr lvl="1"/>
            <a:r>
              <a:rPr lang="en-US" dirty="0"/>
              <a:t>Be used to describe the </a:t>
            </a:r>
            <a:r>
              <a:rPr lang="en-US" b="1" dirty="0">
                <a:solidFill>
                  <a:srgbClr val="0070C0"/>
                </a:solidFill>
              </a:rPr>
              <a:t>interactions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realizing by each feature. </a:t>
            </a:r>
          </a:p>
          <a:p>
            <a:pPr lvl="1"/>
            <a:r>
              <a:rPr lang="en-US" dirty="0"/>
              <a:t>Be used to explore </a:t>
            </a:r>
            <a:r>
              <a:rPr lang="en-US" b="1" dirty="0">
                <a:solidFill>
                  <a:srgbClr val="0070C0"/>
                </a:solidFill>
              </a:rPr>
              <a:t>alternative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interaction flows. </a:t>
            </a:r>
          </a:p>
          <a:p>
            <a:pPr lvl="1"/>
            <a:r>
              <a:rPr lang="en-US" dirty="0"/>
              <a:t>Have a big influence over many interaction design </a:t>
            </a:r>
            <a:r>
              <a:rPr lang="en-US" b="1" dirty="0">
                <a:solidFill>
                  <a:srgbClr val="0070C0"/>
                </a:solidFill>
              </a:rPr>
              <a:t>criteria</a:t>
            </a:r>
            <a:r>
              <a:rPr lang="en-US" dirty="0"/>
              <a:t>, such as efficiency, safety, learnability, memorability, and </a:t>
            </a:r>
            <a:r>
              <a:rPr lang="en-US" dirty="0" err="1"/>
              <a:t>enjoyability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1009</Words>
  <Application>Microsoft Office PowerPoint</Application>
  <PresentationFormat>Widescreen</PresentationFormat>
  <Paragraphs>158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Office Theme</vt:lpstr>
      <vt:lpstr>Interaction Design</vt:lpstr>
      <vt:lpstr>Overview</vt:lpstr>
      <vt:lpstr>Overview (cont.)</vt:lpstr>
      <vt:lpstr>Interaction Design In the Life Cycle</vt:lpstr>
      <vt:lpstr>Interaction Design Models and Notations</vt:lpstr>
      <vt:lpstr>Static Model (cont.)</vt:lpstr>
      <vt:lpstr>Static Model (cont.)</vt:lpstr>
      <vt:lpstr>Dynamic Model</vt:lpstr>
      <vt:lpstr>Dynamic Model (cont.)</vt:lpstr>
      <vt:lpstr>Dynamic Model (cont.)</vt:lpstr>
      <vt:lpstr>Use Case Models vs. Requirements</vt:lpstr>
      <vt:lpstr>Use Case Models vs. Requirements (cont.)</vt:lpstr>
      <vt:lpstr>Interaction Design Processes</vt:lpstr>
      <vt:lpstr>Interaction Design Processes (cont.)</vt:lpstr>
      <vt:lpstr>Interaction Design Principles</vt:lpstr>
      <vt:lpstr>Interaction Design Principles (cont.)</vt:lpstr>
      <vt:lpstr>Interaction Design Principles (cont.)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Microsoft Office User</dc:creator>
  <cp:lastModifiedBy> </cp:lastModifiedBy>
  <cp:revision>124</cp:revision>
  <dcterms:created xsi:type="dcterms:W3CDTF">2018-01-10T22:17:10Z</dcterms:created>
  <dcterms:modified xsi:type="dcterms:W3CDTF">2019-04-28T02:07:00Z</dcterms:modified>
</cp:coreProperties>
</file>