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8" r:id="rId6"/>
    <p:sldId id="260" r:id="rId7"/>
    <p:sldId id="262" r:id="rId8"/>
    <p:sldId id="277" r:id="rId9"/>
    <p:sldId id="261" r:id="rId10"/>
    <p:sldId id="279" r:id="rId11"/>
    <p:sldId id="263" r:id="rId12"/>
    <p:sldId id="265" r:id="rId13"/>
    <p:sldId id="264" r:id="rId14"/>
    <p:sldId id="280" r:id="rId15"/>
    <p:sldId id="266" r:id="rId16"/>
    <p:sldId id="268" r:id="rId17"/>
    <p:sldId id="269" r:id="rId18"/>
    <p:sldId id="270" r:id="rId19"/>
    <p:sldId id="267" r:id="rId20"/>
    <p:sldId id="281" r:id="rId21"/>
    <p:sldId id="271" r:id="rId22"/>
    <p:sldId id="272" r:id="rId23"/>
    <p:sldId id="273" r:id="rId24"/>
    <p:sldId id="282" r:id="rId25"/>
    <p:sldId id="283" r:id="rId26"/>
    <p:sldId id="284" r:id="rId27"/>
    <p:sldId id="285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16"/>
    <p:restoredTop sz="94670"/>
  </p:normalViewPr>
  <p:slideViewPr>
    <p:cSldViewPr snapToGrid="0" snapToObjects="1" showGuides="1">
      <p:cViewPr varScale="1">
        <p:scale>
          <a:sx n="102" d="100"/>
          <a:sy n="102" d="100"/>
        </p:scale>
        <p:origin x="100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C7EEF-F987-7843-925F-6253BC351202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2A883-D5F0-104F-8E4E-52A0CDC20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0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4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9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2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7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0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3CE2-A12C-B04E-BF0E-ACCCE9FCDDB5}" type="datetimeFigureOut">
              <a:rPr lang="en-US" smtClean="0"/>
              <a:t>9/27/2018 Thursday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7094-2C54-9045-A7D1-28F8BF3ED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4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Architectures </a:t>
            </a:r>
            <a:r>
              <a:rPr lang="en-US" sz="4800" dirty="0" smtClean="0"/>
              <a:t>&amp; Architectural </a:t>
            </a:r>
            <a:r>
              <a:rPr lang="en-US" sz="4800" dirty="0"/>
              <a:t>Styles</a:t>
            </a:r>
          </a:p>
        </p:txBody>
      </p:sp>
    </p:spTree>
    <p:extLst>
      <p:ext uri="{BB962C8B-B14F-4D97-AF65-F5344CB8AC3E}">
        <p14:creationId xmlns:p14="http://schemas.microsoft.com/office/powerpoint/2010/main" val="14144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Client-Server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3091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57" y="3805030"/>
            <a:ext cx="3683000" cy="2209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Commonalities:</a:t>
            </a:r>
          </a:p>
          <a:p>
            <a:pPr lvl="1"/>
            <a:r>
              <a:rPr lang="en-US" dirty="0"/>
              <a:t>Each entity has exactly </a:t>
            </a:r>
            <a:r>
              <a:rPr lang="en-US" b="1" dirty="0">
                <a:solidFill>
                  <a:srgbClr val="0070C0"/>
                </a:solidFill>
              </a:rPr>
              <a:t>one role</a:t>
            </a:r>
            <a:r>
              <a:rPr lang="en-US" dirty="0"/>
              <a:t>, service </a:t>
            </a:r>
            <a:r>
              <a:rPr lang="en-US" b="1" dirty="0">
                <a:solidFill>
                  <a:srgbClr val="0070C0"/>
                </a:solidFill>
              </a:rPr>
              <a:t>provider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service </a:t>
            </a:r>
            <a:r>
              <a:rPr lang="en-US" b="1" dirty="0">
                <a:solidFill>
                  <a:srgbClr val="0070C0"/>
                </a:solidFill>
              </a:rPr>
              <a:t>consumer</a:t>
            </a:r>
          </a:p>
          <a:p>
            <a:pPr lvl="1"/>
            <a:r>
              <a:rPr lang="en-US" dirty="0"/>
              <a:t>Service providers </a:t>
            </a:r>
            <a:r>
              <a:rPr lang="en-US" b="1" dirty="0">
                <a:solidFill>
                  <a:srgbClr val="0070C0"/>
                </a:solidFill>
              </a:rPr>
              <a:t>wait for and then respond to requests</a:t>
            </a:r>
          </a:p>
          <a:p>
            <a:pPr lvl="1"/>
            <a:r>
              <a:rPr lang="en-US" dirty="0"/>
              <a:t>Service consumers </a:t>
            </a:r>
            <a:r>
              <a:rPr lang="en-US" b="1" dirty="0">
                <a:solidFill>
                  <a:srgbClr val="0070C0"/>
                </a:solidFill>
              </a:rPr>
              <a:t>initiate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requests</a:t>
            </a:r>
          </a:p>
          <a:p>
            <a:r>
              <a:rPr lang="en-US" dirty="0"/>
              <a:t>The Alternative:</a:t>
            </a:r>
          </a:p>
          <a:p>
            <a:pPr lvl="1"/>
            <a:r>
              <a:rPr lang="en-US" dirty="0"/>
              <a:t>The entities are peers (i.e., all play the same roles)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0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WWW:</a:t>
            </a:r>
          </a:p>
          <a:p>
            <a:pPr lvl="1"/>
            <a:r>
              <a:rPr lang="en-US" dirty="0"/>
              <a:t>Identify the client(s)</a:t>
            </a:r>
          </a:p>
          <a:p>
            <a:pPr lvl="1"/>
            <a:r>
              <a:rPr lang="en-US" dirty="0"/>
              <a:t>Identify the server(s)</a:t>
            </a:r>
          </a:p>
          <a:p>
            <a:r>
              <a:rPr lang="en-US" dirty="0"/>
              <a:t>X-Windows:</a:t>
            </a:r>
          </a:p>
          <a:p>
            <a:pPr lvl="1"/>
            <a:r>
              <a:rPr lang="en-US" dirty="0"/>
              <a:t>Identify the client(s)</a:t>
            </a:r>
          </a:p>
          <a:p>
            <a:pPr lvl="1"/>
            <a:r>
              <a:rPr lang="en-US" dirty="0"/>
              <a:t>Identify the server(s)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799" y="1498600"/>
            <a:ext cx="3175000" cy="5359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17" y="1875631"/>
            <a:ext cx="3379565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Same as for layered architectures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Centralized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control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"Single" point of failure</a:t>
            </a:r>
          </a:p>
          <a:p>
            <a:pPr lvl="1"/>
            <a:r>
              <a:rPr lang="en-US" dirty="0"/>
              <a:t>Difficult to scale (especially to balance loads)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 and Filter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Commonalities:</a:t>
            </a:r>
          </a:p>
          <a:p>
            <a:pPr lvl="1"/>
            <a:r>
              <a:rPr lang="en-US" dirty="0"/>
              <a:t>Treat inputs/outputs as </a:t>
            </a:r>
            <a:r>
              <a:rPr lang="en-US" b="1" i="1" dirty="0">
                <a:solidFill>
                  <a:srgbClr val="0070C0"/>
                </a:solidFill>
              </a:rPr>
              <a:t>streams</a:t>
            </a:r>
            <a:r>
              <a:rPr lang="en-US" dirty="0"/>
              <a:t> (i.e., infinite sequences of bytes)</a:t>
            </a:r>
          </a:p>
          <a:p>
            <a:pPr lvl="1"/>
            <a:r>
              <a:rPr lang="en-US" dirty="0"/>
              <a:t>Group entities into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en-US" b="1" i="1" dirty="0">
                <a:solidFill>
                  <a:srgbClr val="0070C0"/>
                </a:solidFill>
              </a:rPr>
              <a:t>filters</a:t>
            </a:r>
            <a:r>
              <a:rPr lang="en-US" dirty="0"/>
              <a:t> (i.e., those that </a:t>
            </a:r>
            <a:r>
              <a:rPr lang="en-US" b="1" dirty="0">
                <a:solidFill>
                  <a:srgbClr val="0070C0"/>
                </a:solidFill>
              </a:rPr>
              <a:t>process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streams</a:t>
            </a:r>
            <a:r>
              <a:rPr lang="en-US" dirty="0"/>
              <a:t>) and </a:t>
            </a:r>
            <a:r>
              <a:rPr lang="en-US" b="1" i="1" dirty="0">
                <a:solidFill>
                  <a:srgbClr val="0070C0"/>
                </a:solidFill>
              </a:rPr>
              <a:t>pipes</a:t>
            </a:r>
            <a:r>
              <a:rPr lang="en-US" dirty="0"/>
              <a:t> (i.e., those that </a:t>
            </a:r>
            <a:r>
              <a:rPr lang="en-US" b="1" dirty="0">
                <a:solidFill>
                  <a:srgbClr val="0070C0"/>
                </a:solidFill>
              </a:rPr>
              <a:t>connect sources and sinks</a:t>
            </a:r>
            <a:r>
              <a:rPr lang="en-US" dirty="0"/>
              <a:t>)</a:t>
            </a:r>
          </a:p>
          <a:p>
            <a:r>
              <a:rPr lang="en-US" dirty="0"/>
              <a:t>A Visualization: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3830452"/>
            <a:ext cx="5953125" cy="18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Read a file and print all of the lines that contain a particular string. The output should be sorted alphabetically.</a:t>
            </a:r>
          </a:p>
          <a:p>
            <a:r>
              <a:rPr lang="en-US" dirty="0"/>
              <a:t>The Solution (in Unix</a:t>
            </a:r>
            <a:r>
              <a:rPr lang="en-US" dirty="0" smtClean="0"/>
              <a:t>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A Diagram: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75" y="4910917"/>
            <a:ext cx="5276850" cy="991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96125"/>
            <a:ext cx="10668000" cy="61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Read a file that contains Java source code and produce the associated byte code.</a:t>
            </a:r>
          </a:p>
          <a:p>
            <a:r>
              <a:rPr lang="en-US" dirty="0"/>
              <a:t>A Diagram of the Java Compiler: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87" y="3653352"/>
            <a:ext cx="7972425" cy="19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2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  <a:p>
            <a:pPr lvl="1"/>
            <a:r>
              <a:rPr lang="en-US" dirty="0"/>
              <a:t>Read a file that contains invoices and payments and prints receipts and reminders.</a:t>
            </a:r>
          </a:p>
          <a:p>
            <a:r>
              <a:rPr lang="en-US" dirty="0"/>
              <a:t>A Diagram: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37" y="3500182"/>
            <a:ext cx="7451725" cy="209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and Filter Architectures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Simple</a:t>
            </a:r>
          </a:p>
          <a:p>
            <a:pPr lvl="1"/>
            <a:r>
              <a:rPr lang="en-US" dirty="0"/>
              <a:t>Easy to extend and/or modify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Forces </a:t>
            </a:r>
            <a:r>
              <a:rPr lang="en-US" b="1" dirty="0">
                <a:solidFill>
                  <a:srgbClr val="0070C0"/>
                </a:solidFill>
              </a:rPr>
              <a:t>lowest-common-denominator</a:t>
            </a:r>
            <a:r>
              <a:rPr lang="en-US" dirty="0"/>
              <a:t> data transmission</a:t>
            </a:r>
          </a:p>
          <a:p>
            <a:pPr lvl="1"/>
            <a:r>
              <a:rPr lang="en-US" dirty="0"/>
              <a:t>Queue </a:t>
            </a:r>
            <a:r>
              <a:rPr lang="en-US" b="1" dirty="0">
                <a:solidFill>
                  <a:srgbClr val="0070C0"/>
                </a:solidFill>
              </a:rPr>
              <a:t>overflows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Unidirectional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data flow</a:t>
            </a:r>
          </a:p>
          <a:p>
            <a:pPr lvl="1"/>
            <a:r>
              <a:rPr lang="en-US" dirty="0"/>
              <a:t>Not good for </a:t>
            </a:r>
            <a:r>
              <a:rPr lang="en-US" b="1" dirty="0">
                <a:solidFill>
                  <a:srgbClr val="0070C0"/>
                </a:solidFill>
              </a:rPr>
              <a:t>interactive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Architecture:</a:t>
            </a:r>
          </a:p>
          <a:p>
            <a:pPr lvl="1"/>
            <a:r>
              <a:rPr lang="en-US" dirty="0"/>
              <a:t>An abstract model of a system</a:t>
            </a:r>
          </a:p>
          <a:p>
            <a:r>
              <a:rPr lang="en-US" dirty="0"/>
              <a:t>Architectural Style/Idiom:</a:t>
            </a:r>
          </a:p>
          <a:p>
            <a:pPr lvl="1"/>
            <a:r>
              <a:rPr lang="en-US" dirty="0"/>
              <a:t>Some architectures have </a:t>
            </a:r>
            <a:r>
              <a:rPr lang="en-US" b="1" dirty="0">
                <a:solidFill>
                  <a:srgbClr val="0070C0"/>
                </a:solidFill>
              </a:rPr>
              <a:t>similar entities, attributes </a:t>
            </a:r>
            <a:r>
              <a:rPr lang="en-US" b="1" dirty="0" smtClean="0">
                <a:solidFill>
                  <a:srgbClr val="0070C0"/>
                </a:solidFill>
              </a:rPr>
              <a:t>and </a:t>
            </a:r>
            <a:r>
              <a:rPr lang="en-US" b="1" dirty="0">
                <a:solidFill>
                  <a:srgbClr val="0070C0"/>
                </a:solidFill>
              </a:rPr>
              <a:t>relationships </a:t>
            </a:r>
            <a:r>
              <a:rPr lang="en-US" dirty="0"/>
              <a:t>which allow them to be grouped into a a </a:t>
            </a:r>
            <a:r>
              <a:rPr lang="en-US" i="1" dirty="0"/>
              <a:t>style</a:t>
            </a:r>
            <a:r>
              <a:rPr lang="en-US" dirty="0"/>
              <a:t> or </a:t>
            </a:r>
            <a:r>
              <a:rPr lang="en-US" i="1" dirty="0"/>
              <a:t>idiom</a:t>
            </a:r>
            <a:r>
              <a:rPr lang="en-US" dirty="0"/>
              <a:t> (i.e., when we abstract even further we see commonalities)</a:t>
            </a:r>
          </a:p>
          <a:p>
            <a:r>
              <a:rPr lang="en-US" dirty="0"/>
              <a:t>A Common Mistake:</a:t>
            </a:r>
          </a:p>
          <a:p>
            <a:pPr lvl="1"/>
            <a:r>
              <a:rPr lang="en-US" dirty="0"/>
              <a:t>Using the term "architecture" when one really means "architectural style"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6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Driven Architectures</a:t>
            </a:r>
          </a:p>
        </p:txBody>
      </p:sp>
    </p:spTree>
    <p:extLst>
      <p:ext uri="{BB962C8B-B14F-4D97-AF65-F5344CB8AC3E}">
        <p14:creationId xmlns:p14="http://schemas.microsoft.com/office/powerpoint/2010/main" val="8003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Commonalities:</a:t>
            </a:r>
          </a:p>
          <a:p>
            <a:pPr lvl="1"/>
            <a:r>
              <a:rPr lang="en-US" dirty="0"/>
              <a:t>Entities are grouped into </a:t>
            </a:r>
            <a:r>
              <a:rPr lang="en-US" b="1" i="1" dirty="0">
                <a:solidFill>
                  <a:srgbClr val="0070C0"/>
                </a:solidFill>
              </a:rPr>
              <a:t>event generators/producers</a:t>
            </a:r>
            <a:r>
              <a:rPr lang="en-US" dirty="0"/>
              <a:t> and </a:t>
            </a:r>
            <a:r>
              <a:rPr lang="en-US" b="1" i="1" dirty="0">
                <a:solidFill>
                  <a:srgbClr val="0070C0"/>
                </a:solidFill>
              </a:rPr>
              <a:t>event receivers/handlers</a:t>
            </a:r>
          </a:p>
          <a:p>
            <a:pPr lvl="1"/>
            <a:r>
              <a:rPr lang="en-US" dirty="0"/>
              <a:t>Generators and receivers communicate through an </a:t>
            </a:r>
            <a:r>
              <a:rPr lang="en-US" b="1" dirty="0">
                <a:solidFill>
                  <a:srgbClr val="0070C0"/>
                </a:solidFill>
              </a:rPr>
              <a:t>intermediary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(called an </a:t>
            </a:r>
            <a:r>
              <a:rPr lang="en-US" i="1" dirty="0"/>
              <a:t>event queue</a:t>
            </a:r>
            <a:r>
              <a:rPr lang="en-US" dirty="0"/>
              <a:t>)</a:t>
            </a:r>
          </a:p>
          <a:p>
            <a:r>
              <a:rPr lang="en-US" dirty="0"/>
              <a:t>Visualization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Event generators </a:t>
            </a:r>
            <a:r>
              <a:rPr lang="en-US" b="1" i="1" dirty="0">
                <a:solidFill>
                  <a:srgbClr val="0070C0"/>
                </a:solidFill>
              </a:rPr>
              <a:t>post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i="1" dirty="0">
                <a:solidFill>
                  <a:srgbClr val="0070C0"/>
                </a:solidFill>
              </a:rPr>
              <a:t>announce</a:t>
            </a:r>
            <a:r>
              <a:rPr lang="en-US" dirty="0"/>
              <a:t> events</a:t>
            </a:r>
          </a:p>
          <a:p>
            <a:pPr lvl="1"/>
            <a:r>
              <a:rPr lang="en-US" dirty="0"/>
              <a:t>The event queue </a:t>
            </a:r>
            <a:r>
              <a:rPr lang="en-US" b="1" i="1" dirty="0">
                <a:solidFill>
                  <a:srgbClr val="0070C0"/>
                </a:solidFill>
              </a:rPr>
              <a:t>invokes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i="1" dirty="0">
                <a:solidFill>
                  <a:srgbClr val="0070C0"/>
                </a:solidFill>
              </a:rPr>
              <a:t>fires</a:t>
            </a:r>
            <a:r>
              <a:rPr lang="en-US" i="1" dirty="0"/>
              <a:t> to</a:t>
            </a:r>
            <a:r>
              <a:rPr lang="en-US" dirty="0"/>
              <a:t> event </a:t>
            </a:r>
            <a:r>
              <a:rPr lang="en-US" dirty="0" smtClean="0"/>
              <a:t>handlers/receiver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735661"/>
            <a:ext cx="8772525" cy="11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05800" cy="4351338"/>
          </a:xfrm>
        </p:spPr>
        <p:txBody>
          <a:bodyPr/>
          <a:lstStyle/>
          <a:p>
            <a:r>
              <a:rPr lang="en-US" dirty="0"/>
              <a:t>Bubbling/Hierarchical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(usually predefined) </a:t>
            </a:r>
            <a:r>
              <a:rPr lang="en-US" b="1" dirty="0">
                <a:solidFill>
                  <a:srgbClr val="0070C0"/>
                </a:solidFill>
              </a:rPr>
              <a:t>hierarchy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objects that handle </a:t>
            </a:r>
            <a:r>
              <a:rPr lang="en-US" dirty="0" smtClean="0"/>
              <a:t>events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Listening:</a:t>
            </a:r>
          </a:p>
          <a:p>
            <a:pPr lvl="1"/>
            <a:r>
              <a:rPr lang="en-US" dirty="0"/>
              <a:t>The receivers/handlers (called </a:t>
            </a:r>
            <a:r>
              <a:rPr lang="en-US" i="1" dirty="0"/>
              <a:t>listeners</a:t>
            </a:r>
            <a:r>
              <a:rPr lang="en-US" dirty="0"/>
              <a:t>/</a:t>
            </a:r>
            <a:r>
              <a:rPr lang="en-US" i="1" dirty="0"/>
              <a:t>observers</a:t>
            </a:r>
            <a:r>
              <a:rPr lang="en-US" dirty="0"/>
              <a:t>) inform the queue (using a process called </a:t>
            </a:r>
            <a:r>
              <a:rPr lang="en-US" b="1" i="1" dirty="0">
                <a:solidFill>
                  <a:srgbClr val="0070C0"/>
                </a:solidFill>
              </a:rPr>
              <a:t>registration</a:t>
            </a:r>
            <a:r>
              <a:rPr lang="en-US" dirty="0"/>
              <a:t>) that they want to be notified of specific events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795" y="1643062"/>
            <a:ext cx="3164205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439" y="2600324"/>
            <a:ext cx="159567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Architectures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Promotes re-use</a:t>
            </a:r>
          </a:p>
          <a:p>
            <a:pPr lvl="1"/>
            <a:r>
              <a:rPr lang="en-US" dirty="0"/>
              <a:t>Easy to modify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Makes </a:t>
            </a:r>
            <a:r>
              <a:rPr lang="en-US" b="1" dirty="0">
                <a:solidFill>
                  <a:srgbClr val="0070C0"/>
                </a:solidFill>
              </a:rPr>
              <a:t>synchronization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difficult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0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6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realize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problem-domain function</a:t>
            </a:r>
          </a:p>
          <a:p>
            <a:r>
              <a:rPr lang="en-US" dirty="0" smtClean="0"/>
              <a:t>View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display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data to users</a:t>
            </a:r>
          </a:p>
          <a:p>
            <a:r>
              <a:rPr lang="en-US" dirty="0" smtClean="0"/>
              <a:t>Controllers </a:t>
            </a:r>
            <a:r>
              <a:rPr lang="mr-IN" dirty="0" smtClean="0"/>
              <a:t>–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70C0"/>
                </a:solidFill>
              </a:rPr>
              <a:t>receive and carry out </a:t>
            </a:r>
            <a:r>
              <a:rPr lang="en-US" dirty="0" smtClean="0"/>
              <a:t>commands from users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678" y="3429000"/>
            <a:ext cx="3668643" cy="30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Model-View-Controller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43" y="2481263"/>
            <a:ext cx="2721379" cy="3695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722" y="1835530"/>
            <a:ext cx="6512150" cy="43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Views and controllers can be </a:t>
            </a:r>
            <a:r>
              <a:rPr lang="en-US" b="1" dirty="0" smtClean="0">
                <a:solidFill>
                  <a:srgbClr val="0070C0"/>
                </a:solidFill>
              </a:rPr>
              <a:t>added, removed, and changed without disturbing the model.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Views can be added or changed, even during </a:t>
            </a:r>
            <a:r>
              <a:rPr lang="en-US" b="1" dirty="0" smtClean="0">
                <a:solidFill>
                  <a:srgbClr val="0070C0"/>
                </a:solidFill>
              </a:rPr>
              <a:t>execution</a:t>
            </a:r>
          </a:p>
          <a:p>
            <a:pPr lvl="1"/>
            <a:r>
              <a:rPr lang="en-US" dirty="0" smtClean="0"/>
              <a:t>The components of the user </a:t>
            </a:r>
            <a:r>
              <a:rPr lang="en-US" b="1" dirty="0" smtClean="0">
                <a:solidFill>
                  <a:srgbClr val="0070C0"/>
                </a:solidFill>
              </a:rPr>
              <a:t>interface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can be changed, even at </a:t>
            </a:r>
            <a:r>
              <a:rPr lang="en-US" b="1" dirty="0" smtClean="0">
                <a:solidFill>
                  <a:srgbClr val="0070C0"/>
                </a:solidFill>
              </a:rPr>
              <a:t>runtime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Views and controllers are often hard to separate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Frequent updates may slow data display and degrade user interface performance.</a:t>
            </a:r>
          </a:p>
          <a:p>
            <a:pPr lvl="1"/>
            <a:r>
              <a:rPr lang="en-US" dirty="0" smtClean="0"/>
              <a:t>User interface components highly depend on model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9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Styles in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Domains:</a:t>
            </a:r>
          </a:p>
          <a:p>
            <a:pPr lvl="1"/>
            <a:r>
              <a:rPr lang="en-US" dirty="0"/>
              <a:t>Instruction set architectures</a:t>
            </a:r>
          </a:p>
          <a:p>
            <a:pPr lvl="1"/>
            <a:r>
              <a:rPr lang="en-US" dirty="0"/>
              <a:t>Microarchitectures</a:t>
            </a:r>
          </a:p>
          <a:p>
            <a:pPr lvl="1"/>
            <a:r>
              <a:rPr lang="en-US" dirty="0"/>
              <a:t>Application architectures</a:t>
            </a:r>
          </a:p>
          <a:p>
            <a:pPr lvl="1"/>
            <a:r>
              <a:rPr lang="en-US" dirty="0"/>
              <a:t>Network architectures</a:t>
            </a:r>
          </a:p>
          <a:p>
            <a:r>
              <a:rPr lang="en-US" dirty="0"/>
              <a:t>Some Observations:</a:t>
            </a:r>
          </a:p>
          <a:p>
            <a:pPr lvl="1"/>
            <a:r>
              <a:rPr lang="en-US" dirty="0"/>
              <a:t>Many styles are used in multiple domains</a:t>
            </a:r>
          </a:p>
          <a:p>
            <a:pPr lvl="1"/>
            <a:r>
              <a:rPr lang="en-US" dirty="0"/>
              <a:t>Some issues arise in some domains but not others (e.g., geometry matters in chip design but not in application programming)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9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away from the architectures used in existing systems</a:t>
            </a:r>
          </a:p>
          <a:p>
            <a:r>
              <a:rPr lang="en-US" dirty="0"/>
              <a:t>Create an idealization (sometimes called a</a:t>
            </a:r>
            <a:r>
              <a:rPr lang="en-US" b="1" dirty="0">
                <a:solidFill>
                  <a:srgbClr val="0070C0"/>
                </a:solidFill>
              </a:rPr>
              <a:t> </a:t>
            </a:r>
            <a:r>
              <a:rPr lang="en-US" b="1" i="1" dirty="0">
                <a:solidFill>
                  <a:srgbClr val="0070C0"/>
                </a:solidFill>
              </a:rPr>
              <a:t>reference </a:t>
            </a:r>
            <a:r>
              <a:rPr lang="en-US" i="1" dirty="0"/>
              <a:t>architecture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52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Formalization of Architectural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Vocabulary: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Components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(e.g., modules, processes, tools, databases)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Connectors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(e.g., calls, events, queries)</a:t>
            </a:r>
          </a:p>
          <a:p>
            <a:r>
              <a:rPr lang="en-US" dirty="0"/>
              <a:t>Specify Constraints:</a:t>
            </a:r>
          </a:p>
          <a:p>
            <a:pPr lvl="1"/>
            <a:r>
              <a:rPr lang="en-US" dirty="0"/>
              <a:t>How components and connectors can/can't be combined (e.g., topological constraints)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Architectural Styles/Idioms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Rationale:</a:t>
            </a:r>
          </a:p>
          <a:p>
            <a:pPr lvl="1"/>
            <a:r>
              <a:rPr lang="en-US" dirty="0"/>
              <a:t>Makes it </a:t>
            </a:r>
            <a:r>
              <a:rPr lang="en-US" b="1" dirty="0">
                <a:solidFill>
                  <a:srgbClr val="0070C0"/>
                </a:solidFill>
              </a:rPr>
              <a:t>easier to understand/discuss</a:t>
            </a:r>
            <a:r>
              <a:rPr lang="en-US" b="1" dirty="0"/>
              <a:t> </a:t>
            </a:r>
            <a:r>
              <a:rPr lang="en-US" dirty="0"/>
              <a:t>the architectures of existing systems</a:t>
            </a:r>
          </a:p>
          <a:p>
            <a:pPr lvl="1"/>
            <a:r>
              <a:rPr lang="en-US" dirty="0"/>
              <a:t>Helps in the design of architectures for new systems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Identify the </a:t>
            </a:r>
            <a:r>
              <a:rPr lang="en-US" b="1" dirty="0">
                <a:solidFill>
                  <a:srgbClr val="0070C0"/>
                </a:solidFill>
              </a:rPr>
              <a:t>commonalities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define the style</a:t>
            </a:r>
          </a:p>
          <a:p>
            <a:pPr lvl="1"/>
            <a:r>
              <a:rPr lang="en-US" dirty="0"/>
              <a:t>Consider the style's advantages and disadvantages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7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Layered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1870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1825292"/>
            <a:ext cx="10515600" cy="4351338"/>
          </a:xfrm>
        </p:spPr>
        <p:txBody>
          <a:bodyPr/>
          <a:lstStyle/>
          <a:p>
            <a:r>
              <a:rPr lang="en-US" dirty="0"/>
              <a:t>Commonalities:</a:t>
            </a:r>
          </a:p>
          <a:p>
            <a:pPr lvl="1"/>
            <a:r>
              <a:rPr lang="en-US" dirty="0"/>
              <a:t>Entities are grouped based on the </a:t>
            </a:r>
            <a:r>
              <a:rPr lang="en-US" b="1" dirty="0">
                <a:solidFill>
                  <a:srgbClr val="0070C0"/>
                </a:solidFill>
              </a:rPr>
              <a:t>services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that they provide</a:t>
            </a:r>
          </a:p>
          <a:p>
            <a:pPr lvl="1"/>
            <a:r>
              <a:rPr lang="en-US" dirty="0"/>
              <a:t>Each layer hides all of the layers above and below</a:t>
            </a:r>
          </a:p>
          <a:p>
            <a:r>
              <a:rPr lang="en-US" dirty="0"/>
              <a:t>Visualizations:</a:t>
            </a:r>
          </a:p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67091" y="3727450"/>
            <a:ext cx="2362059" cy="2684168"/>
            <a:chOff x="2267091" y="3727450"/>
            <a:chExt cx="2362059" cy="2684168"/>
          </a:xfrm>
        </p:grpSpPr>
        <p:sp>
          <p:nvSpPr>
            <p:cNvPr id="5" name="Rectangle 4"/>
            <p:cNvSpPr/>
            <p:nvPr/>
          </p:nvSpPr>
          <p:spPr>
            <a:xfrm>
              <a:off x="2390775" y="3727450"/>
              <a:ext cx="2238375" cy="54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Layer 3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90774" y="4271963"/>
              <a:ext cx="2238375" cy="54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Layer 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90774" y="4819652"/>
              <a:ext cx="2238375" cy="54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Layer 1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390774" y="5359994"/>
              <a:ext cx="2238375" cy="547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Layer 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67091" y="6042286"/>
              <a:ext cx="23620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Wedding </a:t>
              </a:r>
              <a:r>
                <a:rPr lang="en-US" smtClean="0"/>
                <a:t>Cake Diagram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63526" y="3727450"/>
            <a:ext cx="4185895" cy="2684168"/>
            <a:chOff x="6363526" y="3727450"/>
            <a:chExt cx="4185895" cy="26841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3526" y="3727450"/>
              <a:ext cx="4185895" cy="231483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005563" y="6042286"/>
              <a:ext cx="2901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Architecture of an </a:t>
              </a:r>
              <a:r>
                <a:rPr lang="en-US" smtClean="0"/>
                <a:t>HVAC Unit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48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Architecture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Classic Three Tiers:</a:t>
            </a:r>
          </a:p>
          <a:p>
            <a:pPr lvl="1"/>
            <a:r>
              <a:rPr lang="en-US" dirty="0"/>
              <a:t>Presentation (Front End)</a:t>
            </a:r>
          </a:p>
          <a:p>
            <a:pPr lvl="1"/>
            <a:r>
              <a:rPr lang="en-US" dirty="0"/>
              <a:t>Application Logic</a:t>
            </a:r>
          </a:p>
          <a:p>
            <a:pPr lvl="1"/>
            <a:r>
              <a:rPr lang="en-US" dirty="0"/>
              <a:t>Storage (Back End)</a:t>
            </a:r>
          </a:p>
          <a:p>
            <a:r>
              <a:rPr lang="en-US" dirty="0"/>
              <a:t>Visualization: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3662363"/>
            <a:ext cx="19939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Architectures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 (cont.)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40" y="2382102"/>
            <a:ext cx="3482919" cy="3490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349" y="2338600"/>
            <a:ext cx="3577270" cy="357727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51671" y="2817521"/>
            <a:ext cx="2809875" cy="24495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4567" y="3087135"/>
            <a:ext cx="2114551" cy="19989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556670" y="3380185"/>
            <a:ext cx="1657351" cy="1494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98983" y="3678680"/>
            <a:ext cx="1212574" cy="92304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Layer 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97190" y="3380185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Layer 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89880" y="3057318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Layer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75691" y="2782261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Layer 3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7958" y="5267034"/>
            <a:ext cx="203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Onion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0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Architectures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Improved cohesion </a:t>
            </a:r>
            <a:r>
              <a:rPr lang="en-US" dirty="0"/>
              <a:t>which allows for multiple physical deployment options (e.g., presentation and application logic on one machine; storage on another)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Decreased coupling </a:t>
            </a:r>
            <a:r>
              <a:rPr lang="en-US" dirty="0"/>
              <a:t>which promotes re-use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Specialized expertise </a:t>
            </a:r>
            <a:r>
              <a:rPr lang="en-US" dirty="0"/>
              <a:t>(by level)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Communicating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 smtClean="0"/>
              <a:t>multiple </a:t>
            </a:r>
            <a:r>
              <a:rPr lang="en-US" dirty="0"/>
              <a:t>layers can be inefficient</a:t>
            </a:r>
          </a:p>
          <a:p>
            <a:pPr lvl="1"/>
            <a:r>
              <a:rPr lang="en-US" dirty="0"/>
              <a:t>Often results in "cheating"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5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736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Mangal</vt:lpstr>
      <vt:lpstr>Office Theme</vt:lpstr>
      <vt:lpstr>Architectures &amp; Architectural Styles</vt:lpstr>
      <vt:lpstr>Definitions</vt:lpstr>
      <vt:lpstr>The Formalization of Architectural Styles</vt:lpstr>
      <vt:lpstr>Studying Architectural Styles/Idioms</vt:lpstr>
      <vt:lpstr>Layered Architectures</vt:lpstr>
      <vt:lpstr>Layered Architectures</vt:lpstr>
      <vt:lpstr>Layered Architecture (cont.)</vt:lpstr>
      <vt:lpstr>Layered Architectures (cont.)</vt:lpstr>
      <vt:lpstr>Layered Architectures (cont.)</vt:lpstr>
      <vt:lpstr>Client-Server Architectures</vt:lpstr>
      <vt:lpstr>Client-Server Architectures</vt:lpstr>
      <vt:lpstr>Client-Server Example</vt:lpstr>
      <vt:lpstr>Client-Server Architectures (cont.)</vt:lpstr>
      <vt:lpstr>Pipe and Filter Architecture</vt:lpstr>
      <vt:lpstr>Pipe and Filter Architectures</vt:lpstr>
      <vt:lpstr>Pipe and Filter Examples</vt:lpstr>
      <vt:lpstr>Pipe and Filter Examples (cont.)</vt:lpstr>
      <vt:lpstr>Pipe and Filter Examples (cont.)</vt:lpstr>
      <vt:lpstr>Pipe and Filter Architectures (cont.)</vt:lpstr>
      <vt:lpstr>Event Driven Architectures</vt:lpstr>
      <vt:lpstr>Event Driven Architectures</vt:lpstr>
      <vt:lpstr>Event Driven Architectures (cont.)</vt:lpstr>
      <vt:lpstr>Event Driven Architectures (cont.)</vt:lpstr>
      <vt:lpstr>MVC</vt:lpstr>
      <vt:lpstr>Model-View-Controller</vt:lpstr>
      <vt:lpstr>Model-View-Controller (cont.)</vt:lpstr>
      <vt:lpstr>Model-View-Controller (cont.)</vt:lpstr>
      <vt:lpstr>Architectural Styles in Context</vt:lpstr>
      <vt:lpstr>Identifying Architectural Styles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&amp; Architectural Styles</dc:title>
  <dc:creator>Microsoft Office User</dc:creator>
  <cp:lastModifiedBy>Jingwei Yang</cp:lastModifiedBy>
  <cp:revision>59</cp:revision>
  <dcterms:created xsi:type="dcterms:W3CDTF">2018-02-09T03:37:32Z</dcterms:created>
  <dcterms:modified xsi:type="dcterms:W3CDTF">2018-09-27T17:19:24Z</dcterms:modified>
</cp:coreProperties>
</file>