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0" r:id="rId24"/>
    <p:sldId id="277" r:id="rId25"/>
    <p:sldId id="278" r:id="rId26"/>
    <p:sldId id="284" r:id="rId27"/>
    <p:sldId id="286" r:id="rId28"/>
    <p:sldId id="288" r:id="rId29"/>
    <p:sldId id="287" r:id="rId30"/>
    <p:sldId id="285" r:id="rId31"/>
  </p:sldIdLst>
  <p:sldSz cx="12192000" cy="68580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38"/>
    <p:restoredTop sz="94647"/>
  </p:normalViewPr>
  <p:slideViewPr>
    <p:cSldViewPr snapToGrid="0" snapToObjects="1" showGuides="1">
      <p:cViewPr varScale="1">
        <p:scale>
          <a:sx n="78" d="100"/>
          <a:sy n="78" d="100"/>
        </p:scale>
        <p:origin x="76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2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014745B1-66E2-48C3-8DEE-7E1C0DB6F876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104"/>
            <a:ext cx="4434999" cy="35619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4E0DB6C7-4D3E-4DE7-9B37-CF7E31BA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214B93F4-AE8F-EC4B-956F-7A6ABA89370D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104"/>
            <a:ext cx="4434999" cy="35619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EC60F578-488B-C749-8769-BB8C18F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F578-488B-C749-8769-BB8C18FC52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DE-5CD0-4340-80D6-7D0B496D58F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B456-6D14-DE4B-9D36-5C11F998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438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Software </a:t>
            </a:r>
            <a:r>
              <a:rPr lang="en-US" dirty="0" smtClean="0"/>
              <a:t>Engineering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9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Elegance/Beauty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/>
              <a:t>Use standard designs, algorithms, data structures, and documentation practices if possible</a:t>
            </a:r>
          </a:p>
          <a:p>
            <a:r>
              <a:rPr lang="en-US" dirty="0"/>
              <a:t>The Rationale: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Easier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understand and use</a:t>
            </a:r>
          </a:p>
          <a:p>
            <a:pPr lvl="1"/>
            <a:r>
              <a:rPr lang="en-US" dirty="0"/>
              <a:t>More likely to be </a:t>
            </a:r>
            <a:r>
              <a:rPr lang="en-US" b="1" dirty="0">
                <a:solidFill>
                  <a:srgbClr val="0070C0"/>
                </a:solidFill>
              </a:rPr>
              <a:t>re-used</a:t>
            </a:r>
          </a:p>
          <a:p>
            <a:pPr lvl="1"/>
            <a:r>
              <a:rPr lang="en-US" dirty="0"/>
              <a:t>More likely to be </a:t>
            </a:r>
            <a:r>
              <a:rPr lang="en-US" b="1" dirty="0">
                <a:solidFill>
                  <a:srgbClr val="0070C0"/>
                </a:solidFill>
              </a:rPr>
              <a:t>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 smtClean="0"/>
              <a:t>Simpler </a:t>
            </a:r>
            <a:r>
              <a:rPr lang="en-US" dirty="0"/>
              <a:t>designs are </a:t>
            </a:r>
            <a:r>
              <a:rPr lang="en-US" dirty="0" smtClean="0"/>
              <a:t>better</a:t>
            </a:r>
            <a:endParaRPr lang="en-US" dirty="0"/>
          </a:p>
          <a:p>
            <a:r>
              <a:rPr lang="en-US" dirty="0"/>
              <a:t>The Rationale: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Easier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understand and use</a:t>
            </a:r>
          </a:p>
          <a:p>
            <a:pPr lvl="1"/>
            <a:r>
              <a:rPr lang="en-US" dirty="0"/>
              <a:t>More likely to be </a:t>
            </a:r>
            <a:r>
              <a:rPr lang="en-US" b="1" dirty="0">
                <a:solidFill>
                  <a:srgbClr val="0070C0"/>
                </a:solidFill>
              </a:rPr>
              <a:t>re-used</a:t>
            </a:r>
          </a:p>
          <a:p>
            <a:r>
              <a:rPr lang="en-US" dirty="0"/>
              <a:t>To Think About:</a:t>
            </a:r>
          </a:p>
          <a:p>
            <a:pPr lvl="1"/>
            <a:r>
              <a:rPr lang="en-US" dirty="0"/>
              <a:t>Have I developed a complex solution to a simple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Elegance/Beauty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/>
              <a:t>Elegance matters</a:t>
            </a:r>
          </a:p>
          <a:p>
            <a:r>
              <a:rPr lang="en-US" dirty="0"/>
              <a:t>The Rationale:</a:t>
            </a:r>
          </a:p>
          <a:p>
            <a:pPr lvl="1"/>
            <a:r>
              <a:rPr lang="en-US" dirty="0"/>
              <a:t>Elegant modules are more likely to be </a:t>
            </a:r>
            <a:r>
              <a:rPr lang="en-US" b="1" dirty="0">
                <a:solidFill>
                  <a:srgbClr val="0070C0"/>
                </a:solidFill>
              </a:rPr>
              <a:t>re-used</a:t>
            </a:r>
          </a:p>
          <a:p>
            <a:pPr lvl="1"/>
            <a:r>
              <a:rPr lang="en-US" dirty="0"/>
              <a:t>Elegance is usually directly proportional to </a:t>
            </a:r>
            <a:r>
              <a:rPr lang="en-US" b="1" dirty="0">
                <a:solidFill>
                  <a:srgbClr val="0070C0"/>
                </a:solidFill>
              </a:rPr>
              <a:t>clarity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/>
              <a:t>Hide the </a:t>
            </a:r>
            <a:r>
              <a:rPr lang="en-US" b="1" dirty="0">
                <a:solidFill>
                  <a:srgbClr val="0070C0"/>
                </a:solidFill>
              </a:rPr>
              <a:t>internal</a:t>
            </a:r>
            <a:r>
              <a:rPr lang="en-US" dirty="0"/>
              <a:t> details of a component from all other components</a:t>
            </a:r>
          </a:p>
          <a:p>
            <a:r>
              <a:rPr lang="en-US" dirty="0"/>
              <a:t>The Rationale: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Prevents damage </a:t>
            </a:r>
            <a:r>
              <a:rPr lang="en-US" dirty="0"/>
              <a:t>from errant external code</a:t>
            </a:r>
          </a:p>
          <a:p>
            <a:pPr lvl="2"/>
            <a:r>
              <a:rPr lang="en-US" dirty="0"/>
              <a:t>You can't hurt what you can't see</a:t>
            </a:r>
          </a:p>
          <a:p>
            <a:pPr lvl="1"/>
            <a:r>
              <a:rPr lang="en-US" dirty="0"/>
              <a:t>Makes components </a:t>
            </a:r>
            <a:r>
              <a:rPr lang="en-US" b="1" dirty="0">
                <a:solidFill>
                  <a:srgbClr val="0070C0"/>
                </a:solidFill>
              </a:rPr>
              <a:t>easier </a:t>
            </a:r>
            <a:r>
              <a:rPr lang="en-US" dirty="0"/>
              <a:t>to understand/use</a:t>
            </a:r>
          </a:p>
          <a:p>
            <a:pPr lvl="2"/>
            <a:r>
              <a:rPr lang="en-US" dirty="0"/>
              <a:t>It enhances abstraction (i.e., shields users from the details)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Simplifies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modification and repair</a:t>
            </a:r>
          </a:p>
          <a:p>
            <a:pPr lvl="2"/>
            <a:r>
              <a:rPr lang="en-US" dirty="0"/>
              <a:t>Changing internal details should not have any impact other components</a:t>
            </a:r>
          </a:p>
          <a:p>
            <a:pPr lvl="1"/>
            <a:r>
              <a:rPr lang="en-US" dirty="0"/>
              <a:t>Facilitates </a:t>
            </a:r>
            <a:r>
              <a:rPr lang="en-US" b="1" dirty="0">
                <a:solidFill>
                  <a:srgbClr val="0070C0"/>
                </a:solidFill>
              </a:rPr>
              <a:t>re-use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Private Information:</a:t>
            </a:r>
          </a:p>
          <a:p>
            <a:pPr lvl="1"/>
            <a:r>
              <a:rPr lang="en-US" dirty="0"/>
              <a:t>Local variables, data types, and data structures</a:t>
            </a:r>
          </a:p>
          <a:p>
            <a:pPr lvl="1"/>
            <a:r>
              <a:rPr lang="en-US" dirty="0"/>
              <a:t>Internal flow of control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Examples of Public Information:</a:t>
            </a:r>
          </a:p>
          <a:p>
            <a:pPr lvl="1"/>
            <a:r>
              <a:rPr lang="en-US" dirty="0"/>
              <a:t>Interface information (inputs and outputs)</a:t>
            </a:r>
          </a:p>
          <a:p>
            <a:pPr lvl="1"/>
            <a:r>
              <a:rPr lang="en-US" dirty="0"/>
              <a:t>Behavior/Functionality</a:t>
            </a:r>
          </a:p>
          <a:p>
            <a:pPr lvl="1"/>
            <a:r>
              <a:rPr lang="en-US" dirty="0"/>
              <a:t>Errors and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Minimize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coupling between modules</a:t>
            </a:r>
          </a:p>
          <a:p>
            <a:r>
              <a:rPr lang="en-US" dirty="0"/>
              <a:t>The Rationale:</a:t>
            </a:r>
          </a:p>
          <a:p>
            <a:pPr lvl="1"/>
            <a:r>
              <a:rPr lang="en-US" dirty="0"/>
              <a:t>Strongly coupled modules are difficult to </a:t>
            </a:r>
            <a:r>
              <a:rPr lang="en-US" b="1" dirty="0">
                <a:solidFill>
                  <a:srgbClr val="0070C0"/>
                </a:solidFill>
              </a:rPr>
              <a:t>change</a:t>
            </a:r>
          </a:p>
          <a:p>
            <a:pPr lvl="1"/>
            <a:r>
              <a:rPr lang="en-US" dirty="0"/>
              <a:t>Strongly coupled modules are difficult to </a:t>
            </a:r>
            <a:r>
              <a:rPr lang="en-US" b="1" dirty="0">
                <a:solidFill>
                  <a:srgbClr val="0070C0"/>
                </a:solidFill>
              </a:rPr>
              <a:t>debug</a:t>
            </a:r>
          </a:p>
          <a:p>
            <a:pPr lvl="1"/>
            <a:r>
              <a:rPr lang="en-US" dirty="0"/>
              <a:t>Weakly coupled/decoupled modules are </a:t>
            </a:r>
            <a:r>
              <a:rPr lang="en-US" b="1" dirty="0">
                <a:solidFill>
                  <a:srgbClr val="0070C0"/>
                </a:solidFill>
              </a:rPr>
              <a:t>easier to understand</a:t>
            </a:r>
          </a:p>
          <a:p>
            <a:pPr lvl="1"/>
            <a:r>
              <a:rPr lang="en-US" dirty="0"/>
              <a:t>Weakly coupled/decoupled modules are more likely to be </a:t>
            </a:r>
            <a:r>
              <a:rPr lang="en-US" b="1" dirty="0">
                <a:solidFill>
                  <a:srgbClr val="0070C0"/>
                </a:solidFill>
              </a:rPr>
              <a:t>re-used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Information hiding </a:t>
            </a:r>
            <a:r>
              <a:rPr lang="en-US" dirty="0"/>
              <a:t>decreases coupling</a:t>
            </a:r>
          </a:p>
          <a:p>
            <a:pPr lvl="1"/>
            <a:r>
              <a:rPr lang="en-US" dirty="0"/>
              <a:t>The use of </a:t>
            </a:r>
            <a:r>
              <a:rPr lang="en-US" b="1" dirty="0">
                <a:solidFill>
                  <a:srgbClr val="0070C0"/>
                </a:solidFill>
              </a:rPr>
              <a:t>global entities </a:t>
            </a:r>
            <a:r>
              <a:rPr lang="en-US" dirty="0"/>
              <a:t>increases </a:t>
            </a:r>
            <a:r>
              <a:rPr lang="en-US" dirty="0" smtClean="0"/>
              <a:t>coupling</a:t>
            </a:r>
            <a:endParaRPr lang="en-US" dirty="0"/>
          </a:p>
          <a:p>
            <a:pPr lvl="1"/>
            <a:r>
              <a:rPr lang="en-US" dirty="0"/>
              <a:t>Modules that communicate </a:t>
            </a:r>
            <a:r>
              <a:rPr lang="en-US" b="1" dirty="0" smtClean="0">
                <a:solidFill>
                  <a:srgbClr val="0070C0"/>
                </a:solidFill>
              </a:rPr>
              <a:t>complex data</a:t>
            </a:r>
            <a:r>
              <a:rPr lang="en-US" dirty="0" smtClean="0"/>
              <a:t> structures </a:t>
            </a:r>
            <a:r>
              <a:rPr lang="en-US" dirty="0"/>
              <a:t>are more tightly coupled</a:t>
            </a:r>
          </a:p>
          <a:p>
            <a:r>
              <a:rPr lang="en-US" dirty="0"/>
              <a:t>To Think About:</a:t>
            </a:r>
          </a:p>
          <a:p>
            <a:pPr lvl="1"/>
            <a:r>
              <a:rPr lang="en-US" dirty="0"/>
              <a:t>Could I use module A elsewhere without module 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Coupling:</a:t>
            </a:r>
          </a:p>
          <a:p>
            <a:pPr lvl="1"/>
            <a:r>
              <a:rPr lang="en-US" dirty="0"/>
              <a:t>Modules share variables</a:t>
            </a:r>
          </a:p>
          <a:p>
            <a:r>
              <a:rPr lang="en-US" dirty="0"/>
              <a:t>Common Coupling:</a:t>
            </a:r>
          </a:p>
          <a:p>
            <a:pPr lvl="1"/>
            <a:r>
              <a:rPr lang="en-US" dirty="0"/>
              <a:t>Modules share </a:t>
            </a:r>
            <a:r>
              <a:rPr lang="en-US" b="1" dirty="0">
                <a:solidFill>
                  <a:srgbClr val="0070C0"/>
                </a:solidFill>
              </a:rPr>
              <a:t>"global"/"common" </a:t>
            </a:r>
            <a:r>
              <a:rPr lang="en-US" dirty="0"/>
              <a:t>variables</a:t>
            </a:r>
          </a:p>
          <a:p>
            <a:r>
              <a:rPr lang="en-US" dirty="0"/>
              <a:t>Import/Export Coupling:</a:t>
            </a:r>
          </a:p>
          <a:p>
            <a:pPr lvl="1"/>
            <a:r>
              <a:rPr lang="en-US" dirty="0"/>
              <a:t>Only share variables/operations that are explicitly "exported"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Software design is the process of specifying the </a:t>
            </a:r>
            <a:r>
              <a:rPr lang="en-US" b="1" dirty="0">
                <a:solidFill>
                  <a:srgbClr val="0070C0"/>
                </a:solidFill>
              </a:rPr>
              <a:t>nature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composition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 software system that satisfies client needs and desires, subject to constraints. (Fox, 2006)</a:t>
            </a:r>
          </a:p>
          <a:p>
            <a:r>
              <a:rPr lang="en-US" dirty="0"/>
              <a:t>Software Engineering Design:</a:t>
            </a:r>
          </a:p>
          <a:p>
            <a:pPr lvl="1"/>
            <a:r>
              <a:rPr lang="en-US" dirty="0"/>
              <a:t>Software engineering design is the process of specifying </a:t>
            </a:r>
            <a:r>
              <a:rPr lang="en-US" b="1" dirty="0">
                <a:solidFill>
                  <a:srgbClr val="0070C0"/>
                </a:solidFill>
              </a:rPr>
              <a:t>programs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sub-systems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their constituent parts and workings</a:t>
            </a:r>
            <a:r>
              <a:rPr lang="en-US" dirty="0"/>
              <a:t>, to meet software product specifications. (Fox, 2006)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/>
              <a:t>The parts of a module should be </a:t>
            </a:r>
            <a:r>
              <a:rPr lang="en-US" b="1" dirty="0">
                <a:solidFill>
                  <a:srgbClr val="0070C0"/>
                </a:solidFill>
              </a:rPr>
              <a:t>closely related </a:t>
            </a:r>
            <a:r>
              <a:rPr lang="en-US" dirty="0"/>
              <a:t>to each other.</a:t>
            </a:r>
          </a:p>
          <a:p>
            <a:r>
              <a:rPr lang="en-US" dirty="0"/>
              <a:t>The Rationale:</a:t>
            </a:r>
          </a:p>
          <a:p>
            <a:pPr lvl="1"/>
            <a:r>
              <a:rPr lang="en-US" dirty="0"/>
              <a:t>Highly cohesive modules are </a:t>
            </a:r>
            <a:r>
              <a:rPr lang="en-US" b="1" dirty="0">
                <a:solidFill>
                  <a:srgbClr val="0070C0"/>
                </a:solidFill>
              </a:rPr>
              <a:t>easier</a:t>
            </a:r>
            <a:r>
              <a:rPr lang="en-US" dirty="0"/>
              <a:t> to understand (like a well-written </a:t>
            </a:r>
            <a:r>
              <a:rPr lang="en-US" dirty="0" smtClean="0"/>
              <a:t>paragraph and document) </a:t>
            </a:r>
            <a:endParaRPr lang="en-US" dirty="0"/>
          </a:p>
          <a:p>
            <a:pPr lvl="1"/>
            <a:r>
              <a:rPr lang="en-US" dirty="0"/>
              <a:t>High cohesion tends to </a:t>
            </a:r>
            <a:r>
              <a:rPr lang="en-US" b="1" dirty="0">
                <a:solidFill>
                  <a:srgbClr val="0070C0"/>
                </a:solidFill>
              </a:rPr>
              <a:t>reduce coupling </a:t>
            </a:r>
            <a:r>
              <a:rPr lang="en-US" dirty="0"/>
              <a:t>between modules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Separation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Concerns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Separate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input, input validation, calculations, and output</a:t>
            </a:r>
          </a:p>
          <a:p>
            <a:pPr lvl="1"/>
            <a:r>
              <a:rPr lang="en-US" dirty="0"/>
              <a:t>Modules should not </a:t>
            </a:r>
            <a:r>
              <a:rPr lang="en-US" b="1" dirty="0">
                <a:solidFill>
                  <a:srgbClr val="0070C0"/>
                </a:solidFill>
              </a:rPr>
              <a:t>cross</a:t>
            </a:r>
            <a:r>
              <a:rPr lang="en-US" dirty="0"/>
              <a:t> levels of abstraction</a:t>
            </a:r>
          </a:p>
          <a:p>
            <a:pPr lvl="1"/>
            <a:r>
              <a:rPr lang="en-US" dirty="0"/>
              <a:t>Design modules that relate to </a:t>
            </a:r>
            <a:r>
              <a:rPr lang="en-US" b="1" dirty="0">
                <a:solidFill>
                  <a:srgbClr val="0070C0"/>
                </a:solidFill>
              </a:rPr>
              <a:t>real-world entities</a:t>
            </a:r>
          </a:p>
          <a:p>
            <a:r>
              <a:rPr lang="en-US" dirty="0"/>
              <a:t>To Think About:</a:t>
            </a:r>
          </a:p>
          <a:p>
            <a:pPr lvl="1"/>
            <a:r>
              <a:rPr lang="en-US" dirty="0"/>
              <a:t>Does this module have </a:t>
            </a:r>
            <a:r>
              <a:rPr lang="en-US" b="1" dirty="0">
                <a:solidFill>
                  <a:srgbClr val="0070C0"/>
                </a:solidFill>
              </a:rPr>
              <a:t>a single, clear </a:t>
            </a:r>
            <a:r>
              <a:rPr lang="en-US" dirty="0"/>
              <a:t>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Coincidental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Cohesion:</a:t>
            </a:r>
          </a:p>
          <a:p>
            <a:pPr lvl="1"/>
            <a:r>
              <a:rPr lang="en-US" dirty="0"/>
              <a:t>No meaningful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Logical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Cohesion:</a:t>
            </a:r>
          </a:p>
          <a:p>
            <a:pPr lvl="1"/>
            <a:r>
              <a:rPr lang="en-US" dirty="0"/>
              <a:t>Collection of functionally related components (e.g., I/O)</a:t>
            </a:r>
          </a:p>
          <a:p>
            <a:r>
              <a:rPr lang="en-US" b="1" dirty="0">
                <a:solidFill>
                  <a:srgbClr val="0070C0"/>
                </a:solidFill>
              </a:rPr>
              <a:t>Temporal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Cohesion:</a:t>
            </a:r>
          </a:p>
          <a:p>
            <a:pPr lvl="1"/>
            <a:r>
              <a:rPr lang="en-US" dirty="0"/>
              <a:t>Functions are executed together (e.g., initialization)</a:t>
            </a:r>
          </a:p>
          <a:p>
            <a:r>
              <a:rPr lang="en-US" b="1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Cohesion:</a:t>
            </a:r>
          </a:p>
          <a:p>
            <a:pPr lvl="1"/>
            <a:r>
              <a:rPr lang="en-US" dirty="0"/>
              <a:t>Module provides services associated with a single data type</a:t>
            </a:r>
          </a:p>
        </p:txBody>
      </p:sp>
    </p:spTree>
    <p:extLst>
      <p:ext uri="{BB962C8B-B14F-4D97-AF65-F5344CB8AC3E}">
        <p14:creationId xmlns:p14="http://schemas.microsoft.com/office/powerpoint/2010/main" val="17356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dirty="0"/>
              <a:t> </a:t>
            </a:r>
            <a:r>
              <a:rPr lang="en-US" dirty="0" smtClean="0"/>
              <a:t>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Discussion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It's OK but the methods should be static.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78" y="1690688"/>
            <a:ext cx="2994102" cy="20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Discussion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class is not cohesive.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97" y="1825625"/>
            <a:ext cx="4651196" cy="17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4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3: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Discussion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classes are strongly coupled. The Calculator </a:t>
            </a:r>
            <a:r>
              <a:rPr lang="en-US" dirty="0" smtClean="0"/>
              <a:t>would </a:t>
            </a:r>
            <a:r>
              <a:rPr lang="en-US" dirty="0"/>
              <a:t>not have to use messages[].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03" y="1825625"/>
            <a:ext cx="6084298" cy="18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dirty="0" smtClean="0"/>
              <a:t>: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Discussion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It isn't cohesive. Though the buttons seem similar, they aren't. Some are in the elevator and some are outside of the elevator. So, it would be better to have an Elevator class and a </a:t>
            </a:r>
            <a:r>
              <a:rPr lang="en-US" dirty="0" err="1"/>
              <a:t>CallStation</a:t>
            </a:r>
            <a:r>
              <a:rPr lang="en-US" dirty="0"/>
              <a:t> class.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21" y="1825624"/>
            <a:ext cx="3129529" cy="17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r>
              <a:rPr lang="en-US" dirty="0" smtClean="0"/>
              <a:t>: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/>
              <a:t>It is tightly coupled. It could be improved by adding a Content interface.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81" y="1312437"/>
            <a:ext cx="4995746" cy="3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788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</a:t>
            </a:r>
            <a:r>
              <a:rPr lang="en-US" dirty="0" smtClean="0"/>
              <a:t>: 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Discussion:</a:t>
            </a:r>
          </a:p>
          <a:p>
            <a:r>
              <a:rPr lang="en-US" dirty="0"/>
              <a:t>It isn't a good design because, in the real world, Bold, Italic and Plain do not have a </a:t>
            </a:r>
            <a:r>
              <a:rPr lang="en-US" b="1" dirty="0">
                <a:solidFill>
                  <a:srgbClr val="0070C0"/>
                </a:solidFill>
              </a:rPr>
              <a:t>part-whole</a:t>
            </a:r>
            <a:r>
              <a:rPr lang="en-US" dirty="0"/>
              <a:t> relationship to Paragraph.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74" y="1490763"/>
            <a:ext cx="4570451" cy="40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1025" name="Picture 1" descr="age5image3847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2" y="254296"/>
            <a:ext cx="5163013" cy="63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software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dirty="0" smtClean="0"/>
              <a:t>: 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Discussion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It is not cohesive. A better design would be to have a </a:t>
            </a:r>
            <a:r>
              <a:rPr lang="en-US" dirty="0" err="1"/>
              <a:t>ZipCodeReader</a:t>
            </a:r>
            <a:r>
              <a:rPr lang="en-US" dirty="0"/>
              <a:t> class and a </a:t>
            </a:r>
            <a:r>
              <a:rPr lang="en-US" dirty="0" err="1"/>
              <a:t>PostageFinder</a:t>
            </a:r>
            <a:r>
              <a:rPr lang="en-US" dirty="0"/>
              <a:t> class.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25624"/>
            <a:ext cx="5223364" cy="17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Understanding</a:t>
            </a:r>
            <a:r>
              <a:rPr lang="en-US" dirty="0"/>
              <a:t> the problem</a:t>
            </a:r>
          </a:p>
          <a:p>
            <a:endParaRPr lang="en-US" dirty="0" smtClean="0"/>
          </a:p>
          <a:p>
            <a:r>
              <a:rPr lang="en-US" dirty="0" smtClean="0"/>
              <a:t>Resolution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Solving</a:t>
            </a:r>
            <a:r>
              <a:rPr lang="en-US" dirty="0"/>
              <a:t> the problem</a:t>
            </a:r>
          </a:p>
          <a:p>
            <a:endParaRPr lang="en-US" dirty="0"/>
          </a:p>
        </p:txBody>
      </p:sp>
      <p:pic>
        <p:nvPicPr>
          <p:cNvPr id="4" name="Picture 3" descr="age5image3847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2" y="254296"/>
            <a:ext cx="5163013" cy="63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5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Software Designs</a:t>
            </a:r>
          </a:p>
        </p:txBody>
      </p:sp>
    </p:spTree>
    <p:extLst>
      <p:ext uri="{BB962C8B-B14F-4D97-AF65-F5344CB8AC3E}">
        <p14:creationId xmlns:p14="http://schemas.microsoft.com/office/powerpoint/2010/main" val="6334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  <a:p>
            <a:r>
              <a:rPr lang="en-US" dirty="0"/>
              <a:t>Qualitative Goals</a:t>
            </a:r>
          </a:p>
          <a:p>
            <a:r>
              <a:rPr lang="en-US" dirty="0"/>
              <a:t>The Fundamental Principle</a:t>
            </a:r>
          </a:p>
          <a:p>
            <a:r>
              <a:rPr lang="en-US" dirty="0"/>
              <a:t>Other Software Design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Generation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Alternative:</a:t>
            </a:r>
          </a:p>
          <a:p>
            <a:pPr lvl="1"/>
            <a:r>
              <a:rPr lang="en-US" dirty="0"/>
              <a:t>Several alternative designs should/will be developed</a:t>
            </a:r>
          </a:p>
          <a:p>
            <a:r>
              <a:rPr lang="en-US" b="1" dirty="0">
                <a:solidFill>
                  <a:srgbClr val="0070C0"/>
                </a:solidFill>
              </a:rPr>
              <a:t>Evaluation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Alternatives:</a:t>
            </a:r>
          </a:p>
          <a:p>
            <a:pPr lvl="1"/>
            <a:r>
              <a:rPr lang="en-US" dirty="0"/>
              <a:t>Some "measure(s)" must be used to evaluate/compare alternatives</a:t>
            </a:r>
          </a:p>
          <a:p>
            <a:pPr lvl="1"/>
            <a:r>
              <a:rPr lang="en-US" dirty="0"/>
              <a:t>They can be quantitative or qualitative "measures" of 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Principle of Engineering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Principle:</a:t>
            </a:r>
          </a:p>
          <a:p>
            <a:pPr lvl="1"/>
            <a:r>
              <a:rPr lang="en-US" dirty="0"/>
              <a:t>Designs should be </a:t>
            </a:r>
            <a:r>
              <a:rPr lang="en-US" b="1" i="1" dirty="0">
                <a:solidFill>
                  <a:srgbClr val="0070C0"/>
                </a:solidFill>
              </a:rPr>
              <a:t>modular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The Rationale: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Understanding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inversely proportional to scope/scale (due, in part, to human memory limitations of 7±2 "chunks")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Small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(and simple) components are easier to debug and fix than large (and complex) components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Reusability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inversely proportional to scope/scale</a:t>
            </a:r>
          </a:p>
          <a:p>
            <a:pPr lvl="1"/>
            <a:r>
              <a:rPr lang="en-US" dirty="0"/>
              <a:t>Systems constructed from small (and simple) components are more </a:t>
            </a:r>
            <a:r>
              <a:rPr lang="en-US" b="1" dirty="0">
                <a:solidFill>
                  <a:srgbClr val="0070C0"/>
                </a:solidFill>
              </a:rPr>
              <a:t>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Designs: Things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Decomposability:</a:t>
            </a:r>
          </a:p>
          <a:p>
            <a:pPr lvl="1"/>
            <a:r>
              <a:rPr lang="en-US" dirty="0"/>
              <a:t>Do the modules aid in </a:t>
            </a:r>
            <a:r>
              <a:rPr lang="en-US" b="1" dirty="0">
                <a:solidFill>
                  <a:srgbClr val="0070C0"/>
                </a:solidFill>
              </a:rPr>
              <a:t>decomposition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top-down development)?</a:t>
            </a:r>
          </a:p>
          <a:p>
            <a:r>
              <a:rPr lang="en-US" dirty="0"/>
              <a:t>Composability:</a:t>
            </a:r>
          </a:p>
          <a:p>
            <a:pPr lvl="1"/>
            <a:r>
              <a:rPr lang="en-US" dirty="0"/>
              <a:t>Do the modules aid the </a:t>
            </a:r>
            <a:r>
              <a:rPr lang="en-US" b="1" dirty="0">
                <a:solidFill>
                  <a:srgbClr val="0070C0"/>
                </a:solidFill>
              </a:rPr>
              <a:t>constructions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new systems (i.e., bottom-up development)?</a:t>
            </a:r>
          </a:p>
          <a:p>
            <a:r>
              <a:rPr lang="en-US" dirty="0"/>
              <a:t>Continuity:</a:t>
            </a:r>
          </a:p>
          <a:p>
            <a:pPr lvl="1"/>
            <a:r>
              <a:rPr lang="en-US" dirty="0"/>
              <a:t>Do the modules "</a:t>
            </a:r>
            <a:r>
              <a:rPr lang="en-US" b="1" dirty="0">
                <a:solidFill>
                  <a:srgbClr val="0070C0"/>
                </a:solidFill>
              </a:rPr>
              <a:t>localize</a:t>
            </a:r>
            <a:r>
              <a:rPr lang="en-US" dirty="0"/>
              <a:t>" small changes?</a:t>
            </a:r>
          </a:p>
          <a:p>
            <a:r>
              <a:rPr lang="en-US" dirty="0"/>
              <a:t>Protection:</a:t>
            </a:r>
          </a:p>
          <a:p>
            <a:pPr lvl="1"/>
            <a:r>
              <a:rPr lang="en-US" dirty="0"/>
              <a:t>Do the modules </a:t>
            </a:r>
            <a:r>
              <a:rPr lang="en-US" b="1" dirty="0">
                <a:solidFill>
                  <a:srgbClr val="0070C0"/>
                </a:solidFill>
              </a:rPr>
              <a:t>confine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814</Words>
  <Application>Microsoft Office PowerPoint</Application>
  <PresentationFormat>Widescreen</PresentationFormat>
  <Paragraphs>195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DengXian Light</vt:lpstr>
      <vt:lpstr>Arial</vt:lpstr>
      <vt:lpstr>Calibri</vt:lpstr>
      <vt:lpstr>Calibri Light</vt:lpstr>
      <vt:lpstr>Office Theme</vt:lpstr>
      <vt:lpstr>Software Engineering Design</vt:lpstr>
      <vt:lpstr>Definitions</vt:lpstr>
      <vt:lpstr>The Process</vt:lpstr>
      <vt:lpstr>Parts of the Process</vt:lpstr>
      <vt:lpstr>Design Principles</vt:lpstr>
      <vt:lpstr>Overview</vt:lpstr>
      <vt:lpstr>Rationale</vt:lpstr>
      <vt:lpstr>The Fundamental Principle of Engineering Design</vt:lpstr>
      <vt:lpstr>Modular Designs: Things to Think About</vt:lpstr>
      <vt:lpstr>Some Other Software Design Principles</vt:lpstr>
      <vt:lpstr>Standardization</vt:lpstr>
      <vt:lpstr>Simplicity</vt:lpstr>
      <vt:lpstr>Elegance/Beauty</vt:lpstr>
      <vt:lpstr>Software Design Practices</vt:lpstr>
      <vt:lpstr>Information Hiding</vt:lpstr>
      <vt:lpstr>Information Hiding (cont.)</vt:lpstr>
      <vt:lpstr>Coupling</vt:lpstr>
      <vt:lpstr>Coupling (cont.)</vt:lpstr>
      <vt:lpstr>Levels of Coupling</vt:lpstr>
      <vt:lpstr>Cohesion</vt:lpstr>
      <vt:lpstr>Cohesion (cont.)</vt:lpstr>
      <vt:lpstr>Levels of Cohesion</vt:lpstr>
      <vt:lpstr>Exercise</vt:lpstr>
      <vt:lpstr>Examples</vt:lpstr>
      <vt:lpstr>Examples (cont.)</vt:lpstr>
      <vt:lpstr>Examples (cont.)</vt:lpstr>
      <vt:lpstr>Examples (cont.)</vt:lpstr>
      <vt:lpstr>Examples (cont.)</vt:lpstr>
      <vt:lpstr>Examples (cont.)</vt:lpstr>
      <vt:lpstr>Examples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</dc:title>
  <dc:creator>Microsoft Office User</dc:creator>
  <cp:lastModifiedBy>Jingwei Yang</cp:lastModifiedBy>
  <cp:revision>70</cp:revision>
  <cp:lastPrinted>2018-09-27T18:28:10Z</cp:lastPrinted>
  <dcterms:created xsi:type="dcterms:W3CDTF">2018-01-31T00:45:39Z</dcterms:created>
  <dcterms:modified xsi:type="dcterms:W3CDTF">2018-09-27T23:15:05Z</dcterms:modified>
</cp:coreProperties>
</file>