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84" r:id="rId5"/>
    <p:sldId id="260" r:id="rId6"/>
    <p:sldId id="259" r:id="rId7"/>
    <p:sldId id="261" r:id="rId8"/>
    <p:sldId id="262" r:id="rId9"/>
    <p:sldId id="263" r:id="rId10"/>
    <p:sldId id="277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8" r:id="rId26"/>
    <p:sldId id="279" r:id="rId27"/>
    <p:sldId id="280" r:id="rId28"/>
    <p:sldId id="281" r:id="rId29"/>
    <p:sldId id="282" r:id="rId30"/>
    <p:sldId id="283" r:id="rId31"/>
    <p:sldId id="285" r:id="rId32"/>
    <p:sldId id="287" r:id="rId33"/>
    <p:sldId id="289" r:id="rId34"/>
    <p:sldId id="290" r:id="rId35"/>
    <p:sldId id="292" r:id="rId36"/>
    <p:sldId id="291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9"/>
    <p:restoredTop sz="94705"/>
  </p:normalViewPr>
  <p:slideViewPr>
    <p:cSldViewPr snapToGrid="0" snapToObjects="1" showGuides="1">
      <p:cViewPr varScale="1">
        <p:scale>
          <a:sx n="67" d="100"/>
          <a:sy n="67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C7EEF-F987-7843-925F-6253BC351202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2A883-D5F0-104F-8E4E-52A0CDC2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0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7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3CE2-A12C-B04E-BF0E-ACCCE9FCDDB5}" type="datetimeFigureOut">
              <a:rPr lang="en-US" smtClean="0"/>
              <a:t>10/9/2018 Tuesday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Introduction to Java Swing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144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GUI Layout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40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GUI components</a:t>
            </a:r>
          </a:p>
          <a:p>
            <a:r>
              <a:rPr lang="en-US" dirty="0"/>
              <a:t>Grouping GUI components</a:t>
            </a:r>
          </a:p>
          <a:p>
            <a:r>
              <a:rPr lang="en-US" dirty="0"/>
              <a:t>Positioning GUI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Layout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2222475"/>
            <a:ext cx="4127500" cy="330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"Graph Paper" </a:t>
            </a:r>
            <a:r>
              <a:rPr lang="en-US" dirty="0" smtClean="0"/>
              <a:t>Approach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NullLayoutFrame.java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Components are positioned relative to each other, rather than an absolute position</a:t>
            </a:r>
          </a:p>
          <a:p>
            <a:r>
              <a:rPr lang="en-US" dirty="0"/>
              <a:t>Pros and Cons:</a:t>
            </a:r>
          </a:p>
          <a:p>
            <a:pPr lvl="1"/>
            <a:r>
              <a:rPr lang="en-US" dirty="0"/>
              <a:t>Better than absolute layout across platforms</a:t>
            </a:r>
          </a:p>
          <a:p>
            <a:pPr lvl="1"/>
            <a:r>
              <a:rPr lang="en-US" dirty="0"/>
              <a:t>Can be fairly </a:t>
            </a:r>
            <a:r>
              <a:rPr lang="en-US" dirty="0" smtClean="0"/>
              <a:t>inflexible</a:t>
            </a:r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FlowLayoutFrame.java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Divide the container into sections and place one component in each section</a:t>
            </a:r>
          </a:p>
          <a:p>
            <a:r>
              <a:rPr lang="en-US" dirty="0"/>
              <a:t>Pros and Cons: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The right template may not exist</a:t>
            </a:r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GridLayoutFrame.java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Layout in Java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 </a:t>
            </a:r>
            <a:r>
              <a:rPr lang="en-US" dirty="0" err="1" smtClean="0"/>
              <a:t>BoxLayout</a:t>
            </a:r>
            <a:endParaRPr lang="en-US" dirty="0" smtClean="0"/>
          </a:p>
          <a:p>
            <a:pPr lvl="1"/>
            <a:r>
              <a:rPr lang="en-US" dirty="0"/>
              <a:t>One row or column only</a:t>
            </a:r>
          </a:p>
          <a:p>
            <a:r>
              <a:rPr lang="en-US" dirty="0"/>
              <a:t>Fillers:</a:t>
            </a:r>
          </a:p>
          <a:p>
            <a:pPr lvl="1"/>
            <a:r>
              <a:rPr lang="en-US" dirty="0"/>
              <a:t>Struts (one-dimensional, fixed-size)</a:t>
            </a:r>
          </a:p>
          <a:p>
            <a:pPr lvl="1"/>
            <a:r>
              <a:rPr lang="en-US" dirty="0"/>
              <a:t>Rigid Areas (two-dimensional, fixed-size)</a:t>
            </a:r>
          </a:p>
          <a:p>
            <a:pPr lvl="1"/>
            <a:r>
              <a:rPr lang="en-US" dirty="0"/>
              <a:t>Glue (one-dimensional, variable-size</a:t>
            </a:r>
            <a:r>
              <a:rPr lang="en-US" dirty="0" smtClean="0"/>
              <a:t>)</a:t>
            </a:r>
          </a:p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BoxLayoutFrame.java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Layout in Java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 </a:t>
            </a:r>
            <a:r>
              <a:rPr lang="en-US" dirty="0" err="1" smtClean="0"/>
              <a:t>BorderLayout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BorderLayoutFrame.java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22" y="1922616"/>
            <a:ext cx="3898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Event-Driven </a:t>
            </a:r>
            <a:r>
              <a:rPr lang="en-US" sz="4800" dirty="0" smtClean="0"/>
              <a:t>Programming in </a:t>
            </a:r>
            <a:r>
              <a:rPr lang="en-US" sz="4800" dirty="0"/>
              <a:t>GUIs</a:t>
            </a:r>
          </a:p>
        </p:txBody>
      </p:sp>
    </p:spTree>
    <p:extLst>
      <p:ext uri="{BB962C8B-B14F-4D97-AF65-F5344CB8AC3E}">
        <p14:creationId xmlns:p14="http://schemas.microsoft.com/office/powerpoint/2010/main" val="8553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Programs:</a:t>
            </a:r>
          </a:p>
          <a:p>
            <a:pPr lvl="1"/>
            <a:r>
              <a:rPr lang="en-US" dirty="0"/>
              <a:t>Start at the first line and proceed step-by-step</a:t>
            </a:r>
          </a:p>
          <a:p>
            <a:r>
              <a:rPr lang="en-US" dirty="0"/>
              <a:t>Event-Driven Programs:</a:t>
            </a:r>
          </a:p>
          <a:p>
            <a:pPr lvl="1"/>
            <a:r>
              <a:rPr lang="en-US" dirty="0"/>
              <a:t>Some objects generate events and other objects respond to them</a:t>
            </a:r>
          </a:p>
        </p:txBody>
      </p:sp>
    </p:spTree>
    <p:extLst>
      <p:ext uri="{BB962C8B-B14F-4D97-AF65-F5344CB8AC3E}">
        <p14:creationId xmlns:p14="http://schemas.microsoft.com/office/powerpoint/2010/main" val="1395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Focus of Event-Driven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events that can occur (e.g., mouse clicks, timing signals, key presses)</a:t>
            </a:r>
          </a:p>
          <a:p>
            <a:r>
              <a:rPr lang="en-US" dirty="0"/>
              <a:t>The classes that can generate events of different kinds (often called </a:t>
            </a:r>
            <a:r>
              <a:rPr lang="en-US" i="1" dirty="0"/>
              <a:t>event generators</a:t>
            </a:r>
            <a:r>
              <a:rPr lang="en-US" dirty="0"/>
              <a:t>)</a:t>
            </a:r>
          </a:p>
          <a:p>
            <a:r>
              <a:rPr lang="en-US" dirty="0"/>
              <a:t>The classes that need to respond to events of different kinds (often called </a:t>
            </a:r>
            <a:r>
              <a:rPr lang="en-US" i="1" dirty="0"/>
              <a:t>event receivers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4718887"/>
            <a:ext cx="8772525" cy="11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vs. Swing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74"/>
          <a:stretch/>
        </p:blipFill>
        <p:spPr>
          <a:xfrm>
            <a:off x="4882907" y="365125"/>
            <a:ext cx="7309093" cy="2308627"/>
          </a:xfrm>
        </p:spPr>
      </p:pic>
      <p:sp>
        <p:nvSpPr>
          <p:cNvPr id="7" name="TextBox 6"/>
          <p:cNvSpPr txBox="1"/>
          <p:nvPr/>
        </p:nvSpPr>
        <p:spPr>
          <a:xfrm>
            <a:off x="412837" y="2152890"/>
            <a:ext cx="4470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AWT </a:t>
            </a:r>
            <a:r>
              <a:rPr lang="mr-IN" sz="2400" dirty="0" smtClean="0"/>
              <a:t>–</a:t>
            </a:r>
            <a:r>
              <a:rPr lang="en-US" sz="2400" dirty="0" smtClean="0"/>
              <a:t> Abstract Window Toolkit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Swing </a:t>
            </a:r>
            <a:r>
              <a:rPr lang="mr-IN" sz="2400" dirty="0" smtClean="0"/>
              <a:t>–</a:t>
            </a:r>
            <a:r>
              <a:rPr lang="en-US" sz="2400" dirty="0"/>
              <a:t> </a:t>
            </a:r>
            <a:r>
              <a:rPr lang="en-US" sz="2400" dirty="0" smtClean="0"/>
              <a:t>GUI Widget Toolkit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82907" y="555585"/>
            <a:ext cx="1633640" cy="472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4097110" y="1868034"/>
            <a:ext cx="1909823" cy="229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82906" y="365125"/>
            <a:ext cx="7309094" cy="6185035"/>
            <a:chOff x="4882905" y="1881148"/>
            <a:chExt cx="7309094" cy="6185035"/>
          </a:xfrm>
        </p:grpSpPr>
        <p:pic>
          <p:nvPicPr>
            <p:cNvPr id="8" name="Content Placeholder 5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906" y="1881148"/>
              <a:ext cx="7309093" cy="6185035"/>
            </a:xfrm>
            <a:prstGeom prst="rect">
              <a:avLst/>
            </a:prstGeom>
          </p:spPr>
        </p:pic>
        <p:pic>
          <p:nvPicPr>
            <p:cNvPr id="11" name="Content Placeholder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74"/>
            <a:stretch/>
          </p:blipFill>
          <p:spPr>
            <a:xfrm>
              <a:off x="4882905" y="1907027"/>
              <a:ext cx="7309093" cy="2308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19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Responsibility:</a:t>
            </a:r>
          </a:p>
          <a:p>
            <a:pPr lvl="1"/>
            <a:r>
              <a:rPr lang="en-US" dirty="0"/>
              <a:t>A central </a:t>
            </a:r>
            <a:r>
              <a:rPr lang="en-US" b="1" dirty="0" smtClean="0"/>
              <a:t>repository</a:t>
            </a:r>
            <a:r>
              <a:rPr lang="en-US" dirty="0" smtClean="0"/>
              <a:t> </a:t>
            </a:r>
            <a:r>
              <a:rPr lang="en-US" dirty="0"/>
              <a:t>of events that ensures that everything happens in the right order</a:t>
            </a:r>
          </a:p>
          <a:p>
            <a:r>
              <a:rPr lang="en-US" dirty="0"/>
              <a:t>Other Participants:</a:t>
            </a:r>
          </a:p>
          <a:p>
            <a:pPr lvl="1"/>
            <a:r>
              <a:rPr lang="en-US" dirty="0"/>
              <a:t>Event generators add events to the back of the queue (a process known as </a:t>
            </a:r>
            <a:r>
              <a:rPr lang="en-US" i="1" dirty="0"/>
              <a:t>posting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Event receivers are sent events as they are removed from the front of the queue (a process that is known as </a:t>
            </a:r>
            <a:r>
              <a:rPr lang="en-US" i="1" dirty="0"/>
              <a:t>firing</a:t>
            </a:r>
            <a:r>
              <a:rPr lang="en-US" dirty="0"/>
              <a:t> or </a:t>
            </a:r>
            <a:r>
              <a:rPr lang="en-US" i="1" dirty="0"/>
              <a:t>dispatching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 Dispatch Thread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Events </a:t>
            </a:r>
            <a:r>
              <a:rPr lang="en-US" dirty="0"/>
              <a:t>are dispatched in a single thread called the </a:t>
            </a:r>
            <a:r>
              <a:rPr lang="en-US" i="1" dirty="0"/>
              <a:t>event dispatch </a:t>
            </a:r>
            <a:r>
              <a:rPr lang="en-US" i="1" dirty="0" smtClean="0"/>
              <a:t>thread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b="1" dirty="0" err="1" smtClean="0"/>
              <a:t>SwingUtilities</a:t>
            </a:r>
            <a:r>
              <a:rPr lang="en-US" dirty="0" smtClean="0"/>
              <a:t> </a:t>
            </a:r>
            <a:r>
              <a:rPr lang="en-US" dirty="0"/>
              <a:t>class has </a:t>
            </a:r>
            <a:r>
              <a:rPr lang="en-US" b="1" dirty="0" err="1"/>
              <a:t>invokeAndWait</a:t>
            </a:r>
            <a:r>
              <a:rPr lang="en-US" b="1" dirty="0"/>
              <a:t>()</a:t>
            </a:r>
            <a:r>
              <a:rPr lang="en-US" dirty="0"/>
              <a:t> and </a:t>
            </a:r>
            <a:r>
              <a:rPr lang="en-US" b="1" dirty="0" err="1" smtClean="0"/>
              <a:t>invokeLater</a:t>
            </a:r>
            <a:r>
              <a:rPr lang="en-US" b="1" dirty="0" smtClean="0"/>
              <a:t>()</a:t>
            </a:r>
            <a:r>
              <a:rPr lang="en-US" dirty="0"/>
              <a:t> methods that can be used to execute code in the event thread if necessary</a:t>
            </a:r>
          </a:p>
          <a:p>
            <a:r>
              <a:rPr lang="en-US" dirty="0"/>
              <a:t>Using Other Threads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 </a:t>
            </a:r>
            <a:r>
              <a:rPr lang="en-US" b="1" dirty="0" err="1" smtClean="0"/>
              <a:t>SwingWorker</a:t>
            </a:r>
            <a:r>
              <a:rPr lang="en-US" dirty="0" smtClean="0"/>
              <a:t> </a:t>
            </a:r>
            <a:r>
              <a:rPr lang="en-US" dirty="0"/>
              <a:t>object can be used to execute code out of the event thread if necessary</a:t>
            </a:r>
          </a:p>
        </p:txBody>
      </p:sp>
    </p:spTree>
    <p:extLst>
      <p:ext uri="{BB962C8B-B14F-4D97-AF65-F5344CB8AC3E}">
        <p14:creationId xmlns:p14="http://schemas.microsoft.com/office/powerpoint/2010/main" val="173390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 </a:t>
            </a:r>
            <a:r>
              <a:rPr lang="en-US" b="1" dirty="0" err="1"/>
              <a:t>JButton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 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r>
              <a:rPr lang="en-US" dirty="0"/>
              <a:t>Handle the event in the </a:t>
            </a:r>
            <a:r>
              <a:rPr lang="en-US" dirty="0" err="1"/>
              <a:t>actionPerformed</a:t>
            </a:r>
            <a:r>
              <a:rPr lang="en-US" dirty="0"/>
              <a:t>() method</a:t>
            </a:r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ButtonFrame.java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 </a:t>
            </a:r>
            <a:r>
              <a:rPr lang="en-US" b="1" dirty="0" err="1"/>
              <a:t>JCheckBox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It extends </a:t>
            </a:r>
            <a:r>
              <a:rPr lang="en-US" b="1" dirty="0" err="1" smtClean="0"/>
              <a:t>JToggleButton</a:t>
            </a:r>
            <a:endParaRPr lang="en-US" b="1" dirty="0" smtClean="0"/>
          </a:p>
          <a:p>
            <a:pPr lvl="1"/>
            <a:r>
              <a:rPr lang="en-US" dirty="0"/>
              <a:t>So, it behaves like a </a:t>
            </a:r>
            <a:r>
              <a:rPr lang="en-US" b="1" dirty="0" err="1" smtClean="0"/>
              <a:t>Jbutton</a:t>
            </a:r>
            <a:endParaRPr lang="en-US" b="1" dirty="0" smtClean="0"/>
          </a:p>
          <a:p>
            <a:r>
              <a:rPr lang="en-US" dirty="0"/>
              <a:t>Another Way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Implement </a:t>
            </a:r>
            <a:r>
              <a:rPr lang="en-US" b="1" dirty="0" err="1" smtClean="0"/>
              <a:t>ItemListener</a:t>
            </a:r>
            <a:endParaRPr lang="en-US" b="1" dirty="0" smtClean="0"/>
          </a:p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CheckBoxFrame.java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30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 </a:t>
            </a:r>
            <a:r>
              <a:rPr lang="en-US" b="1" dirty="0" err="1"/>
              <a:t>JRadioButton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model as buttons</a:t>
            </a:r>
          </a:p>
          <a:p>
            <a:r>
              <a:rPr lang="en-US" dirty="0"/>
              <a:t>Are grouped using </a:t>
            </a:r>
            <a:r>
              <a:rPr lang="en-US" b="1" dirty="0" err="1" smtClean="0"/>
              <a:t>ButtonGroup</a:t>
            </a:r>
            <a:endParaRPr lang="en-US" b="1" dirty="0" smtClean="0"/>
          </a:p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RadioButtonFrame</a:t>
            </a:r>
            <a:r>
              <a:rPr lang="en-US" dirty="0" err="1" smtClean="0"/>
              <a:t>.java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Event-Driven </a:t>
            </a:r>
            <a:r>
              <a:rPr lang="en-US" sz="4800" dirty="0" smtClean="0"/>
              <a:t>Programming in GUIs (cont.)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3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Text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Kinds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JTextField</a:t>
            </a:r>
            <a:endParaRPr lang="en-US" b="1" dirty="0" smtClean="0"/>
          </a:p>
          <a:p>
            <a:pPr lvl="1"/>
            <a:r>
              <a:rPr lang="en-US" b="1" dirty="0" err="1" smtClean="0"/>
              <a:t>JTextArea</a:t>
            </a:r>
            <a:endParaRPr lang="en-US" b="1" dirty="0" smtClean="0"/>
          </a:p>
          <a:p>
            <a:r>
              <a:rPr lang="en-US" dirty="0" err="1"/>
              <a:t>ActionEvents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ActionEvent</a:t>
            </a:r>
            <a:r>
              <a:rPr lang="en-US" dirty="0"/>
              <a:t> is generated when [Enter] is pressed</a:t>
            </a:r>
          </a:p>
          <a:p>
            <a:r>
              <a:rPr lang="en-US" dirty="0" err="1"/>
              <a:t>DocumentEvents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applications only need to respond to changes in the contents of the model</a:t>
            </a:r>
          </a:p>
          <a:p>
            <a:pPr lvl="1"/>
            <a:r>
              <a:rPr lang="en-US" dirty="0"/>
              <a:t>The model is a </a:t>
            </a:r>
            <a:r>
              <a:rPr lang="en-US" dirty="0" smtClean="0"/>
              <a:t>Document</a:t>
            </a:r>
          </a:p>
          <a:p>
            <a:pPr lvl="1"/>
            <a:r>
              <a:rPr lang="en-US" dirty="0"/>
              <a:t>So, the important interface is </a:t>
            </a:r>
            <a:r>
              <a:rPr lang="en-US" b="1" dirty="0" err="1" smtClean="0"/>
              <a:t>DocumentListener</a:t>
            </a:r>
            <a:endParaRPr lang="en-US" b="1" dirty="0" smtClean="0"/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TextFieldFrame.java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 </a:t>
            </a:r>
            <a:r>
              <a:rPr lang="en-US" dirty="0" err="1"/>
              <a:t>JList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Issues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Doesn't </a:t>
            </a:r>
            <a:r>
              <a:rPr lang="en-US" dirty="0"/>
              <a:t>support scrolling directly (more on this later)</a:t>
            </a:r>
          </a:p>
          <a:p>
            <a:pPr lvl="1"/>
            <a:r>
              <a:rPr lang="en-US" dirty="0"/>
              <a:t>Interval selection is supported by the </a:t>
            </a:r>
            <a:r>
              <a:rPr lang="en-US" dirty="0" err="1"/>
              <a:t>DefaultListSelectionModel</a:t>
            </a:r>
            <a:endParaRPr lang="en-US" dirty="0"/>
          </a:p>
          <a:p>
            <a:r>
              <a:rPr lang="en-US" dirty="0"/>
              <a:t>Handling Events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Implement</a:t>
            </a:r>
            <a:r>
              <a:rPr lang="en-US" dirty="0"/>
              <a:t> </a:t>
            </a:r>
            <a:r>
              <a:rPr lang="en-US" dirty="0" err="1"/>
              <a:t>ListSelectionListener</a:t>
            </a:r>
            <a:endParaRPr lang="en-US" dirty="0"/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ListFrame.java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 </a:t>
            </a:r>
            <a:r>
              <a:rPr lang="en-US" dirty="0" err="1"/>
              <a:t>JComboBox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combination of a </a:t>
            </a:r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/>
              <a:t>and a </a:t>
            </a:r>
            <a:r>
              <a:rPr lang="en-US" dirty="0" err="1" smtClean="0"/>
              <a:t>Jlist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So, implement either </a:t>
            </a:r>
            <a:r>
              <a:rPr lang="en-US" dirty="0" err="1" smtClean="0"/>
              <a:t>ItemListener</a:t>
            </a:r>
            <a:r>
              <a:rPr lang="en-US" dirty="0" smtClean="0"/>
              <a:t> </a:t>
            </a:r>
            <a:r>
              <a:rPr lang="en-US" dirty="0"/>
              <a:t>or </a:t>
            </a:r>
            <a:r>
              <a:rPr lang="en-US" dirty="0" err="1" smtClean="0"/>
              <a:t>ActionListener</a:t>
            </a:r>
            <a:r>
              <a:rPr lang="en-US" dirty="0" smtClean="0"/>
              <a:t> </a:t>
            </a:r>
            <a:r>
              <a:rPr lang="en-US" dirty="0"/>
              <a:t>(or both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ComboBoxFrame.java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 </a:t>
            </a:r>
            <a:r>
              <a:rPr lang="en-US" b="1" dirty="0" err="1"/>
              <a:t>JSlider</a:t>
            </a:r>
            <a:r>
              <a:rPr lang="en-US" dirty="0"/>
              <a:t> 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Event(s):</a:t>
            </a:r>
          </a:p>
          <a:p>
            <a:pPr lvl="1"/>
            <a:r>
              <a:rPr lang="en-US" dirty="0" err="1"/>
              <a:t>ChangeEvent</a:t>
            </a:r>
            <a:endParaRPr lang="en-US" dirty="0"/>
          </a:p>
          <a:p>
            <a:r>
              <a:rPr lang="en-US" dirty="0"/>
              <a:t>The Interface(s):</a:t>
            </a:r>
          </a:p>
          <a:p>
            <a:pPr lvl="1"/>
            <a:r>
              <a:rPr lang="en-US" dirty="0" err="1"/>
              <a:t>ChangeListener</a:t>
            </a:r>
            <a:endParaRPr lang="en-US" dirty="0"/>
          </a:p>
          <a:p>
            <a:r>
              <a:rPr lang="en-US" dirty="0"/>
              <a:t>The Method(s)/Message(s):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stateChanged</a:t>
            </a:r>
            <a:r>
              <a:rPr lang="en-US" dirty="0"/>
              <a:t>(</a:t>
            </a:r>
            <a:r>
              <a:rPr lang="en-US" dirty="0" err="1"/>
              <a:t>ChangeEvent</a:t>
            </a:r>
            <a:r>
              <a:rPr lang="en-US" dirty="0"/>
              <a:t> event)</a:t>
            </a:r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SliderFrame.java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vs. Swing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22786"/>
              </p:ext>
            </p:extLst>
          </p:nvPr>
        </p:nvGraphicFramePr>
        <p:xfrm>
          <a:off x="838200" y="1825625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AWT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Heavy-weight components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Light-weight components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Native look and feel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Pluggable</a:t>
                      </a:r>
                      <a:r>
                        <a:rPr lang="en-US" sz="2400" baseline="0" dirty="0" smtClean="0"/>
                        <a:t> look and feel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Does not have MVC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Supports MVC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available in AWT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With advanced features like </a:t>
                      </a:r>
                      <a:r>
                        <a:rPr lang="en-US" sz="2400" dirty="0" err="1" smtClean="0"/>
                        <a:t>JTable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JTabbedPane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Components</a:t>
                      </a:r>
                      <a:r>
                        <a:rPr lang="en-US" sz="2400" baseline="0" dirty="0" smtClean="0"/>
                        <a:t> are platform dependent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Components are platform independent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java.awt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Requires </a:t>
                      </a:r>
                      <a:r>
                        <a:rPr lang="en-US" sz="2400" dirty="0" err="1" smtClean="0"/>
                        <a:t>javax.swing</a:t>
                      </a:r>
                      <a:r>
                        <a:rPr lang="en-US" sz="240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Slower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Faster than AWT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GUI Layout</a:t>
            </a:r>
          </a:p>
        </p:txBody>
      </p:sp>
    </p:spTree>
    <p:extLst>
      <p:ext uri="{BB962C8B-B14F-4D97-AF65-F5344CB8AC3E}">
        <p14:creationId xmlns:p14="http://schemas.microsoft.com/office/powerpoint/2010/main" val="8876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Template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Subdivide the sections in a template layout</a:t>
            </a:r>
          </a:p>
          <a:p>
            <a:r>
              <a:rPr lang="en-US" dirty="0"/>
              <a:t>Pros and Cons:</a:t>
            </a:r>
          </a:p>
          <a:p>
            <a:pPr lvl="1"/>
            <a:r>
              <a:rPr lang="en-US" dirty="0"/>
              <a:t>Platform independent and flexible</a:t>
            </a:r>
          </a:p>
          <a:p>
            <a:pPr lvl="1"/>
            <a:r>
              <a:rPr lang="en-US" dirty="0"/>
              <a:t>Difficult to get used to</a:t>
            </a:r>
          </a:p>
          <a:p>
            <a:r>
              <a:rPr lang="en-US" dirty="0"/>
              <a:t>Using the Composite Pattern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HierarchicalLayoutFrame.java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91" y="2149022"/>
            <a:ext cx="5368191" cy="27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2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Scrollable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Idea:</a:t>
            </a:r>
          </a:p>
          <a:p>
            <a:pPr lvl="1"/>
            <a:r>
              <a:rPr lang="en-US" dirty="0"/>
              <a:t>Use a "viewport" to make only a portion of their total area visible at a time</a:t>
            </a:r>
          </a:p>
          <a:p>
            <a:pPr lvl="1"/>
            <a:r>
              <a:rPr lang="en-US" dirty="0"/>
              <a:t>Enable the visible portion to change (i.e., appear to scroll)</a:t>
            </a:r>
          </a:p>
          <a:p>
            <a:r>
              <a:rPr lang="en-US" dirty="0"/>
              <a:t>In Java:</a:t>
            </a:r>
          </a:p>
          <a:p>
            <a:pPr lvl="1"/>
            <a:r>
              <a:rPr lang="en-US" dirty="0"/>
              <a:t>The </a:t>
            </a:r>
            <a:r>
              <a:rPr lang="en-US" dirty="0" smtClean="0"/>
              <a:t>Scrollable interface</a:t>
            </a:r>
          </a:p>
          <a:p>
            <a:pPr lvl="1"/>
            <a:r>
              <a:rPr lang="en-US" dirty="0"/>
              <a:t>A </a:t>
            </a:r>
            <a:r>
              <a:rPr lang="en-US" dirty="0" err="1" smtClean="0"/>
              <a:t>JScrollPane</a:t>
            </a:r>
            <a:r>
              <a:rPr lang="en-US" dirty="0" smtClean="0"/>
              <a:t> </a:t>
            </a:r>
            <a:r>
              <a:rPr lang="en-US" dirty="0"/>
              <a:t>controls a </a:t>
            </a:r>
            <a:r>
              <a:rPr lang="en-US" dirty="0" smtClean="0"/>
              <a:t>Scrollable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ScrollFrame.java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4090" y="3138425"/>
            <a:ext cx="4630994" cy="37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5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Docking Toolbars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Concept:</a:t>
            </a:r>
          </a:p>
          <a:p>
            <a:pPr lvl="1"/>
            <a:r>
              <a:rPr lang="en-US" dirty="0"/>
              <a:t>A container that can be repositioned</a:t>
            </a:r>
          </a:p>
          <a:p>
            <a:r>
              <a:rPr lang="en-US" dirty="0"/>
              <a:t>In Java:</a:t>
            </a:r>
          </a:p>
          <a:p>
            <a:pPr lvl="1"/>
            <a:r>
              <a:rPr lang="en-US" dirty="0" err="1"/>
              <a:t>JToolBar</a:t>
            </a:r>
            <a:endParaRPr lang="en-US" dirty="0"/>
          </a:p>
          <a:p>
            <a:r>
              <a:rPr lang="en-US" dirty="0"/>
              <a:t>Some </a:t>
            </a:r>
            <a:r>
              <a:rPr lang="en-US" dirty="0" smtClean="0"/>
              <a:t>Views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 err="1" smtClean="0"/>
              <a:t>DockFrame.java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970" y="3772694"/>
            <a:ext cx="13589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70" y="4364831"/>
            <a:ext cx="13335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970" y="4974828"/>
            <a:ext cx="1498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3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Visually </a:t>
            </a:r>
            <a:r>
              <a:rPr lang="en-US" dirty="0"/>
              <a:t>group components (e.g., a group </a:t>
            </a:r>
            <a:r>
              <a:rPr lang="en-US" dirty="0" smtClean="0"/>
              <a:t>of </a:t>
            </a:r>
            <a:r>
              <a:rPr lang="en-US" dirty="0" err="1" smtClean="0"/>
              <a:t>RadioButton</a:t>
            </a:r>
            <a:r>
              <a:rPr lang="en-US" dirty="0" smtClean="0"/>
              <a:t> </a:t>
            </a:r>
            <a:r>
              <a:rPr lang="en-US" dirty="0"/>
              <a:t>objects)</a:t>
            </a:r>
          </a:p>
          <a:p>
            <a:r>
              <a:rPr lang="en-US" dirty="0"/>
              <a:t>In Java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 smtClean="0"/>
              <a:t>Border </a:t>
            </a:r>
            <a:r>
              <a:rPr lang="en-US" dirty="0"/>
              <a:t>can be applied to any </a:t>
            </a:r>
            <a:r>
              <a:rPr lang="en-US" dirty="0" err="1" smtClean="0"/>
              <a:t>Jcomponent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a large number are used they should be created using a </a:t>
            </a:r>
            <a:r>
              <a:rPr lang="en-US" dirty="0" err="1"/>
              <a:t>BorderFactory</a:t>
            </a:r>
            <a:endParaRPr lang="en-US" dirty="0"/>
          </a:p>
          <a:p>
            <a:r>
              <a:rPr lang="en-US" dirty="0" smtClean="0"/>
              <a:t>Example: </a:t>
            </a:r>
            <a:r>
              <a:rPr lang="en-US" dirty="0" err="1" smtClean="0"/>
              <a:t>BorderExample.java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5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"screen real estate" for multiple purposes</a:t>
            </a:r>
          </a:p>
          <a:p>
            <a:r>
              <a:rPr lang="en-US" dirty="0"/>
              <a:t>Put the different purposes on top of each other and provide a mechanism for moving between them</a:t>
            </a:r>
          </a:p>
          <a:p>
            <a:r>
              <a:rPr lang="en-US" dirty="0"/>
              <a:t>In Java use the </a:t>
            </a:r>
            <a:r>
              <a:rPr lang="en-US" dirty="0" err="1"/>
              <a:t>JTabbedPane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74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Template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Idea:</a:t>
            </a:r>
          </a:p>
          <a:p>
            <a:pPr lvl="1"/>
            <a:r>
              <a:rPr lang="en-US" dirty="0"/>
              <a:t>Add constraints (e.g., doesn't expand) to sections of a template</a:t>
            </a:r>
          </a:p>
          <a:p>
            <a:r>
              <a:rPr lang="en-US" dirty="0"/>
              <a:t>In Java:</a:t>
            </a:r>
          </a:p>
          <a:p>
            <a:pPr lvl="1"/>
            <a:r>
              <a:rPr lang="en-US" dirty="0" err="1"/>
              <a:t>GridBagLayout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79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1815115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The process of creating a "frozen" representation of a "live" (i.e., in-memory) object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Copy objects</a:t>
            </a:r>
          </a:p>
          <a:p>
            <a:pPr lvl="1"/>
            <a:r>
              <a:rPr lang="en-US" dirty="0"/>
              <a:t>Provide </a:t>
            </a:r>
            <a:r>
              <a:rPr lang="en-US" i="1" dirty="0"/>
              <a:t>persistence</a:t>
            </a:r>
            <a:endParaRPr lang="en-US" dirty="0"/>
          </a:p>
          <a:p>
            <a:pPr lvl="1"/>
            <a:r>
              <a:rPr lang="en-US" dirty="0"/>
              <a:t>Transport objects over a communications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84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Serialization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Serializable </a:t>
            </a:r>
            <a:r>
              <a:rPr lang="en-US" dirty="0"/>
              <a:t>Interface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Implemented by classes to indicate that their Objects can be serialized</a:t>
            </a:r>
          </a:p>
          <a:p>
            <a:pPr lvl="1"/>
            <a:r>
              <a:rPr lang="en-US" dirty="0"/>
              <a:t>Has no methods (serves only to identify the semantics of being serializable)</a:t>
            </a:r>
          </a:p>
          <a:p>
            <a:r>
              <a:rPr lang="en-US" dirty="0"/>
              <a:t>Serialization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Handled </a:t>
            </a:r>
            <a:r>
              <a:rPr lang="en-US" dirty="0"/>
              <a:t>by the </a:t>
            </a:r>
            <a:r>
              <a:rPr lang="en-US" b="1" dirty="0" err="1"/>
              <a:t>writeObject</a:t>
            </a:r>
            <a:r>
              <a:rPr lang="en-US" b="1" dirty="0"/>
              <a:t>()</a:t>
            </a:r>
            <a:r>
              <a:rPr lang="en-US" dirty="0"/>
              <a:t> method in the </a:t>
            </a:r>
            <a:r>
              <a:rPr lang="en-US" b="1" dirty="0" err="1" smtClean="0"/>
              <a:t>ObjectOutputStream</a:t>
            </a:r>
            <a:r>
              <a:rPr lang="en-US" dirty="0" smtClean="0"/>
              <a:t> class</a:t>
            </a:r>
          </a:p>
          <a:p>
            <a:r>
              <a:rPr lang="en-US" dirty="0"/>
              <a:t>Deserialization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Handled </a:t>
            </a:r>
            <a:r>
              <a:rPr lang="en-US" dirty="0"/>
              <a:t>by the </a:t>
            </a:r>
            <a:r>
              <a:rPr lang="en-US" b="1" dirty="0" err="1"/>
              <a:t>readObject</a:t>
            </a:r>
            <a:r>
              <a:rPr lang="en-US" b="1" dirty="0"/>
              <a:t>()</a:t>
            </a:r>
            <a:r>
              <a:rPr lang="en-US" dirty="0"/>
              <a:t> method in </a:t>
            </a:r>
            <a:r>
              <a:rPr lang="en-US" dirty="0" smtClean="0"/>
              <a:t>the </a:t>
            </a:r>
            <a:r>
              <a:rPr lang="en-US" b="1" dirty="0" err="1" smtClean="0"/>
              <a:t>ObjectInputStream</a:t>
            </a:r>
            <a:r>
              <a:rPr lang="en-US" dirty="0" smtClean="0"/>
              <a:t> class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9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class, you should know how to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Create a window with menus</a:t>
            </a:r>
          </a:p>
          <a:p>
            <a:pPr lvl="1"/>
            <a:r>
              <a:rPr lang="en-US" dirty="0" smtClean="0"/>
              <a:t>Use different layouts</a:t>
            </a:r>
          </a:p>
          <a:p>
            <a:pPr lvl="1"/>
            <a:r>
              <a:rPr lang="en-US" dirty="0" smtClean="0"/>
              <a:t>Use action listeners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332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 </a:t>
            </a:r>
            <a:r>
              <a:rPr lang="en-US" dirty="0" err="1"/>
              <a:t>ObjectOutputStream</a:t>
            </a:r>
            <a:r>
              <a:rPr lang="en-US" dirty="0"/>
              <a:t> maintains a </a:t>
            </a:r>
            <a:r>
              <a:rPr lang="en-US" b="1" dirty="0">
                <a:solidFill>
                  <a:srgbClr val="FF0000"/>
                </a:solidFill>
              </a:rPr>
              <a:t>mapping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instances and classes to handles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When </a:t>
            </a:r>
            <a:r>
              <a:rPr lang="en-US" dirty="0" err="1"/>
              <a:t>writeObject</a:t>
            </a:r>
            <a:r>
              <a:rPr lang="en-US" dirty="0"/>
              <a:t>( ) is passed an instance that has not yet been written to the </a:t>
            </a:r>
            <a:r>
              <a:rPr lang="en-US" dirty="0" smtClean="0"/>
              <a:t>stream,  </a:t>
            </a:r>
            <a:r>
              <a:rPr lang="en-US" dirty="0"/>
              <a:t>the instance is assigned a </a:t>
            </a:r>
            <a:r>
              <a:rPr lang="en-US" b="1" dirty="0">
                <a:solidFill>
                  <a:srgbClr val="FF0000"/>
                </a:solidFill>
              </a:rPr>
              <a:t>reference handle</a:t>
            </a:r>
            <a:r>
              <a:rPr lang="en-US" dirty="0"/>
              <a:t>, the handle is written to the stream, and the instance data is written to the stream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When </a:t>
            </a:r>
            <a:r>
              <a:rPr lang="en-US" dirty="0" err="1"/>
              <a:t>writeObject</a:t>
            </a:r>
            <a:r>
              <a:rPr lang="en-US" dirty="0"/>
              <a:t>() is called with an argument that has already been written to the stream, the handle is written to the stream, and no further operations are necessary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When an instance is being serialized and it contains another serializable instance, the serialization of the first instance is </a:t>
            </a:r>
            <a:r>
              <a:rPr lang="en-US" b="1" dirty="0">
                <a:solidFill>
                  <a:srgbClr val="FF0000"/>
                </a:solidFill>
              </a:rPr>
              <a:t>suspended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 second instance is serialized. After the second instance is fully serialized, the serialization of the first instance resumes.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9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3" y="1690688"/>
            <a:ext cx="566648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34" y="1690688"/>
            <a:ext cx="5936469" cy="35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3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Windowing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381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Hierarchy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6601" y="0"/>
            <a:ext cx="4994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in Java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Window</a:t>
            </a:r>
          </a:p>
          <a:p>
            <a:pPr lvl="1"/>
            <a:r>
              <a:rPr lang="en-US" dirty="0"/>
              <a:t>show()</a:t>
            </a:r>
          </a:p>
          <a:p>
            <a:pPr lvl="1"/>
            <a:r>
              <a:rPr lang="en-US" dirty="0"/>
              <a:t>hide()</a:t>
            </a:r>
          </a:p>
          <a:p>
            <a:pPr lvl="1"/>
            <a:r>
              <a:rPr lang="en-US" dirty="0"/>
              <a:t>dispose()</a:t>
            </a:r>
          </a:p>
          <a:p>
            <a:r>
              <a:rPr lang="en-US" dirty="0" smtClean="0"/>
              <a:t>Frame</a:t>
            </a:r>
          </a:p>
          <a:p>
            <a:pPr lvl="1"/>
            <a:r>
              <a:rPr lang="en-US" dirty="0" err="1"/>
              <a:t>getTitle</a:t>
            </a:r>
            <a:r>
              <a:rPr lang="en-US" dirty="0"/>
              <a:t>(), </a:t>
            </a:r>
            <a:r>
              <a:rPr lang="en-US" dirty="0" err="1"/>
              <a:t>setTitle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getIconImage</a:t>
            </a:r>
            <a:r>
              <a:rPr lang="en-US" dirty="0"/>
              <a:t>(), </a:t>
            </a:r>
            <a:r>
              <a:rPr lang="en-US" dirty="0" err="1"/>
              <a:t>setIconImage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isResizable</a:t>
            </a:r>
            <a:r>
              <a:rPr lang="en-US" dirty="0"/>
              <a:t>(), </a:t>
            </a:r>
            <a:r>
              <a:rPr lang="en-US" dirty="0" err="1"/>
              <a:t>setResizable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isVisible</a:t>
            </a:r>
            <a:r>
              <a:rPr lang="en-US" dirty="0"/>
              <a:t>(), </a:t>
            </a:r>
            <a:r>
              <a:rPr lang="en-US" dirty="0" err="1"/>
              <a:t>setVisible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686" y="2261394"/>
            <a:ext cx="2984500" cy="3479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/>
          <a:lstStyle/>
          <a:p>
            <a:r>
              <a:rPr lang="en-US" dirty="0"/>
              <a:t>Using Something Like the </a:t>
            </a:r>
            <a:r>
              <a:rPr lang="en-US" b="1" dirty="0">
                <a:solidFill>
                  <a:srgbClr val="00B0F0"/>
                </a:solidFill>
              </a:rPr>
              <a:t>Composite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Pattern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Example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MenuBarFrame.java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Standard Types:</a:t>
            </a:r>
          </a:p>
          <a:p>
            <a:pPr lvl="1"/>
            <a:r>
              <a:rPr lang="en-US" dirty="0"/>
              <a:t>Message </a:t>
            </a:r>
            <a:r>
              <a:rPr lang="en-US" dirty="0" smtClean="0"/>
              <a:t>Dialog</a:t>
            </a:r>
            <a:endParaRPr lang="en-US" dirty="0"/>
          </a:p>
          <a:p>
            <a:pPr lvl="1"/>
            <a:r>
              <a:rPr lang="en-US" dirty="0"/>
              <a:t>Option Dialog</a:t>
            </a:r>
          </a:p>
          <a:p>
            <a:pPr lvl="1"/>
            <a:r>
              <a:rPr lang="en-US" dirty="0"/>
              <a:t>Input Dialog</a:t>
            </a:r>
          </a:p>
          <a:p>
            <a:pPr lvl="1"/>
            <a:r>
              <a:rPr lang="en-US" dirty="0"/>
              <a:t>File Dialog</a:t>
            </a:r>
          </a:p>
          <a:p>
            <a:pPr lvl="1"/>
            <a:r>
              <a:rPr lang="en-US" dirty="0"/>
              <a:t>Color Dialog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MessageDialogDriver.java</a:t>
            </a:r>
            <a:endParaRPr lang="en-US" dirty="0" smtClean="0"/>
          </a:p>
          <a:p>
            <a:pPr lvl="1"/>
            <a:r>
              <a:rPr lang="en-US" dirty="0" err="1" smtClean="0"/>
              <a:t>OptionDialogDriver.java</a:t>
            </a:r>
            <a:endParaRPr lang="en-US" dirty="0" smtClean="0"/>
          </a:p>
          <a:p>
            <a:pPr lvl="1"/>
            <a:r>
              <a:rPr lang="en-US" dirty="0" err="1" smtClean="0"/>
              <a:t>InputDialogDriver.java</a:t>
            </a:r>
            <a:endParaRPr lang="en-US" dirty="0" smtClean="0"/>
          </a:p>
          <a:p>
            <a:pPr lvl="1"/>
            <a:r>
              <a:rPr lang="en-US" dirty="0" err="1" smtClean="0"/>
              <a:t>FileDialogDriver.java</a:t>
            </a:r>
            <a:endParaRPr lang="en-US" dirty="0" smtClean="0"/>
          </a:p>
          <a:p>
            <a:pPr lvl="1"/>
            <a:r>
              <a:rPr lang="en-US" dirty="0" err="1" smtClean="0"/>
              <a:t>ColorDialogDriver.java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675</Words>
  <Application>Microsoft Office PowerPoint</Application>
  <PresentationFormat>Widescreen</PresentationFormat>
  <Paragraphs>245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Mangal</vt:lpstr>
      <vt:lpstr>Office Theme</vt:lpstr>
      <vt:lpstr>Introduction to Java Swing</vt:lpstr>
      <vt:lpstr>AWT vs. Swing</vt:lpstr>
      <vt:lpstr>AWT vs. Swing (cont.)</vt:lpstr>
      <vt:lpstr>An Introduction</vt:lpstr>
      <vt:lpstr>Windowing</vt:lpstr>
      <vt:lpstr>Windows in Java</vt:lpstr>
      <vt:lpstr>Windows in Java (cont.)</vt:lpstr>
      <vt:lpstr>Menus</vt:lpstr>
      <vt:lpstr>Dialog Boxes</vt:lpstr>
      <vt:lpstr>GUI Layout</vt:lpstr>
      <vt:lpstr>GUI Layout</vt:lpstr>
      <vt:lpstr>Absolute Layout</vt:lpstr>
      <vt:lpstr>Relative Layout</vt:lpstr>
      <vt:lpstr>Template Layout</vt:lpstr>
      <vt:lpstr>Template Layout in Java (cont.)</vt:lpstr>
      <vt:lpstr>Template Layout in Java (cont.)</vt:lpstr>
      <vt:lpstr>Event-Driven Programming in GUIs</vt:lpstr>
      <vt:lpstr>Overview</vt:lpstr>
      <vt:lpstr>The Focus of Event-Driven Design</vt:lpstr>
      <vt:lpstr>The Event Queue</vt:lpstr>
      <vt:lpstr>Threads</vt:lpstr>
      <vt:lpstr>Using a JButton</vt:lpstr>
      <vt:lpstr>Using a JCheckBox</vt:lpstr>
      <vt:lpstr>Using a JRadioButton</vt:lpstr>
      <vt:lpstr>Event-Driven Programming in GUIs (cont.)</vt:lpstr>
      <vt:lpstr>Using a Text Component</vt:lpstr>
      <vt:lpstr>Using a JList</vt:lpstr>
      <vt:lpstr>Using a JComboBox</vt:lpstr>
      <vt:lpstr>Responding to JSlider Objects</vt:lpstr>
      <vt:lpstr>Advanced GUI Layout</vt:lpstr>
      <vt:lpstr>Hierarchical Template Layout</vt:lpstr>
      <vt:lpstr>Scrollable Components</vt:lpstr>
      <vt:lpstr>Docking Toolbars</vt:lpstr>
      <vt:lpstr>Borders</vt:lpstr>
      <vt:lpstr>Layered Layout</vt:lpstr>
      <vt:lpstr>Constrained Template Layout</vt:lpstr>
      <vt:lpstr>Serialization</vt:lpstr>
      <vt:lpstr>Serialization</vt:lpstr>
      <vt:lpstr>Overview of Serialization in Java</vt:lpstr>
      <vt:lpstr>The Serialization Process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&amp; Architectural Styles</dc:title>
  <dc:creator>Microsoft Office User</dc:creator>
  <cp:lastModifiedBy>Jingwei Yang</cp:lastModifiedBy>
  <cp:revision>156</cp:revision>
  <dcterms:created xsi:type="dcterms:W3CDTF">2018-02-09T03:37:32Z</dcterms:created>
  <dcterms:modified xsi:type="dcterms:W3CDTF">2018-10-10T01:05:54Z</dcterms:modified>
</cp:coreProperties>
</file>