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78" r:id="rId23"/>
    <p:sldId id="280" r:id="rId24"/>
    <p:sldId id="281" r:id="rId25"/>
    <p:sldId id="282" r:id="rId26"/>
    <p:sldId id="274" r:id="rId27"/>
    <p:sldId id="275" r:id="rId28"/>
    <p:sldId id="283" r:id="rId29"/>
    <p:sldId id="287" r:id="rId30"/>
    <p:sldId id="293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0" autoAdjust="0"/>
    <p:restoredTop sz="72712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16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D4A84-72F3-5240-A2AF-69A1E34F259B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AA053-DA6A-7E4B-9B14-6DD8842E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1,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</a:t>
            </a:r>
            <a:r>
              <a:rPr lang="en-US" baseline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AA053-DA6A-7E4B-9B14-6DD8842E41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6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82E5-D033-8C42-A403-DFD661913B4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E5B2-C288-4347-88DA-03CF98B5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Code Reviews and Testing</a:t>
            </a:r>
          </a:p>
        </p:txBody>
      </p:sp>
    </p:spTree>
    <p:extLst>
      <p:ext uri="{BB962C8B-B14F-4D97-AF65-F5344CB8AC3E}">
        <p14:creationId xmlns:p14="http://schemas.microsoft.com/office/powerpoint/2010/main" val="2724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Development/Construction Testing - The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(or Module/Component Testing):</a:t>
            </a:r>
          </a:p>
          <a:p>
            <a:pPr lvl="1"/>
            <a:r>
              <a:rPr lang="en-US" dirty="0"/>
              <a:t>A component is tested on its own (in isolation from any other components)</a:t>
            </a:r>
          </a:p>
          <a:p>
            <a:r>
              <a:rPr lang="en-US" dirty="0"/>
              <a:t>Integration Testing:</a:t>
            </a:r>
          </a:p>
          <a:p>
            <a:pPr lvl="1"/>
            <a:r>
              <a:rPr lang="en-US" dirty="0"/>
              <a:t>Components are tested in combination</a:t>
            </a:r>
          </a:p>
          <a:p>
            <a:r>
              <a:rPr lang="en-US" dirty="0"/>
              <a:t>System Testing:</a:t>
            </a:r>
          </a:p>
          <a:p>
            <a:pPr lvl="1"/>
            <a:r>
              <a:rPr lang="en-US" dirty="0"/>
              <a:t>The product is tested in its entirety, that is, all of the components that comprise the (current increment of the) product are tested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Development/Construction Testing - The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(or Module/Component Testing):</a:t>
            </a:r>
          </a:p>
          <a:p>
            <a:pPr lvl="1"/>
            <a:r>
              <a:rPr lang="en-US" dirty="0"/>
              <a:t>Typically must be performed by "</a:t>
            </a:r>
            <a:r>
              <a:rPr lang="en-US" b="1" dirty="0">
                <a:solidFill>
                  <a:srgbClr val="0070C0"/>
                </a:solidFill>
              </a:rPr>
              <a:t>programmers</a:t>
            </a:r>
            <a:r>
              <a:rPr lang="en-US" dirty="0"/>
              <a:t>"</a:t>
            </a:r>
          </a:p>
          <a:p>
            <a:r>
              <a:rPr lang="en-US" dirty="0"/>
              <a:t>Integration Testing:</a:t>
            </a:r>
          </a:p>
          <a:p>
            <a:pPr lvl="1"/>
            <a:r>
              <a:rPr lang="en-US" dirty="0"/>
              <a:t>Typically must be performed by "</a:t>
            </a:r>
            <a:r>
              <a:rPr lang="en-US" b="1" dirty="0">
                <a:solidFill>
                  <a:srgbClr val="0070C0"/>
                </a:solidFill>
              </a:rPr>
              <a:t>programmers</a:t>
            </a:r>
            <a:r>
              <a:rPr lang="en-US" dirty="0"/>
              <a:t>"</a:t>
            </a:r>
          </a:p>
          <a:p>
            <a:r>
              <a:rPr lang="en-US" dirty="0"/>
              <a:t>System Testing:</a:t>
            </a:r>
          </a:p>
          <a:p>
            <a:pPr lvl="1"/>
            <a:r>
              <a:rPr lang="en-US" dirty="0"/>
              <a:t>Can be performed "</a:t>
            </a:r>
            <a:r>
              <a:rPr lang="en-US" b="1" dirty="0">
                <a:solidFill>
                  <a:srgbClr val="0070C0"/>
                </a:solidFill>
              </a:rPr>
              <a:t>testers</a:t>
            </a:r>
            <a:r>
              <a:rPr lang="en-US" dirty="0"/>
              <a:t>" (either in-house or potential users)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Test/Test Case/Test Point:</a:t>
            </a:r>
          </a:p>
          <a:p>
            <a:pPr lvl="1"/>
            <a:r>
              <a:rPr lang="en-US" dirty="0"/>
              <a:t>A particular choice of inputs (and expected output)</a:t>
            </a:r>
          </a:p>
          <a:p>
            <a:r>
              <a:rPr lang="en-US" dirty="0"/>
              <a:t>Test </a:t>
            </a:r>
            <a:r>
              <a:rPr lang="en-US" dirty="0" smtClean="0"/>
              <a:t>Suite:</a:t>
            </a:r>
            <a:endParaRPr lang="en-US" dirty="0"/>
          </a:p>
          <a:p>
            <a:pPr lvl="1"/>
            <a:r>
              <a:rPr lang="en-US" dirty="0"/>
              <a:t>A collection of tests</a:t>
            </a:r>
          </a:p>
          <a:p>
            <a:r>
              <a:rPr lang="en-US" dirty="0"/>
              <a:t>Follow-Up Test:</a:t>
            </a:r>
          </a:p>
          <a:p>
            <a:pPr lvl="1"/>
            <a:r>
              <a:rPr lang="en-US" dirty="0"/>
              <a:t>A test that is created </a:t>
            </a:r>
            <a:r>
              <a:rPr lang="en-US" b="1" dirty="0">
                <a:solidFill>
                  <a:srgbClr val="0070C0"/>
                </a:solidFill>
              </a:rPr>
              <a:t>after another test </a:t>
            </a:r>
            <a:r>
              <a:rPr lang="en-US" dirty="0"/>
              <a:t>reveals a symptom/failure (used to determine if a fault is more serious than it appears and/or more general than it appears)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(or Closed Box):</a:t>
            </a:r>
          </a:p>
          <a:p>
            <a:pPr lvl="1"/>
            <a:r>
              <a:rPr lang="en-US" dirty="0"/>
              <a:t>The tester has information about the form of the inputs and the outputs, but </a:t>
            </a:r>
            <a:r>
              <a:rPr lang="en-US" b="1" dirty="0">
                <a:solidFill>
                  <a:srgbClr val="0070C0"/>
                </a:solidFill>
              </a:rPr>
              <a:t>not about the "internals" </a:t>
            </a:r>
            <a:r>
              <a:rPr lang="en-US" dirty="0"/>
              <a:t>of the component being tested</a:t>
            </a:r>
          </a:p>
          <a:p>
            <a:r>
              <a:rPr lang="en-US" dirty="0"/>
              <a:t>State Box:</a:t>
            </a:r>
          </a:p>
          <a:p>
            <a:pPr lvl="1"/>
            <a:r>
              <a:rPr lang="en-US" dirty="0"/>
              <a:t>The tester has information about the "</a:t>
            </a:r>
            <a:r>
              <a:rPr lang="en-US" b="1" dirty="0">
                <a:solidFill>
                  <a:srgbClr val="0070C0"/>
                </a:solidFill>
              </a:rPr>
              <a:t>pre</a:t>
            </a:r>
            <a:r>
              <a:rPr lang="en-US" dirty="0"/>
              <a:t>" state and "</a:t>
            </a:r>
            <a:r>
              <a:rPr lang="en-US" b="1" dirty="0">
                <a:solidFill>
                  <a:srgbClr val="0070C0"/>
                </a:solidFill>
              </a:rPr>
              <a:t>post</a:t>
            </a:r>
            <a:r>
              <a:rPr lang="en-US" dirty="0"/>
              <a:t>" state, as well as the form of the inputs and outputs</a:t>
            </a:r>
          </a:p>
          <a:p>
            <a:r>
              <a:rPr lang="en-US" dirty="0"/>
              <a:t>White Box (or Clear/Open Box):</a:t>
            </a:r>
          </a:p>
          <a:p>
            <a:pPr lvl="1"/>
            <a:r>
              <a:rPr lang="en-US" dirty="0"/>
              <a:t>The tester knows the </a:t>
            </a:r>
            <a:r>
              <a:rPr lang="en-US" b="1" dirty="0">
                <a:solidFill>
                  <a:srgbClr val="0070C0"/>
                </a:solidFill>
              </a:rPr>
              <a:t>internal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details of the component being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Black-Box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Approach:</a:t>
            </a:r>
          </a:p>
          <a:p>
            <a:pPr lvl="1"/>
            <a:r>
              <a:rPr lang="en-US" dirty="0"/>
              <a:t>Supply the unit with </a:t>
            </a:r>
            <a:r>
              <a:rPr lang="en-US" b="1" dirty="0">
                <a:solidFill>
                  <a:srgbClr val="0070C0"/>
                </a:solidFill>
              </a:rPr>
              <a:t>all possible </a:t>
            </a:r>
            <a:r>
              <a:rPr lang="en-US" dirty="0"/>
              <a:t>inputs</a:t>
            </a:r>
          </a:p>
          <a:p>
            <a:r>
              <a:rPr lang="en-US" dirty="0"/>
              <a:t>Some Realities:</a:t>
            </a:r>
          </a:p>
          <a:p>
            <a:pPr lvl="1"/>
            <a:r>
              <a:rPr lang="en-US" dirty="0"/>
              <a:t>The number of test cases can be very large!</a:t>
            </a:r>
          </a:p>
          <a:p>
            <a:pPr lvl="1"/>
            <a:r>
              <a:rPr lang="en-US" dirty="0"/>
              <a:t>How do you check the results?</a:t>
            </a:r>
          </a:p>
          <a:p>
            <a:pPr lvl="1"/>
            <a:r>
              <a:rPr lang="en-US" dirty="0"/>
              <a:t>The state may matter (hence the sequence of test cases may matter as </a:t>
            </a:r>
            <a:r>
              <a:rPr lang="en-US" dirty="0" smtClean="0"/>
              <a:t>may </a:t>
            </a:r>
            <a:r>
              <a:rPr lang="en-US" dirty="0"/>
              <a:t>things in the broader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Black-Box Unit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Testing:</a:t>
            </a:r>
          </a:p>
          <a:p>
            <a:pPr lvl="1"/>
            <a:r>
              <a:rPr lang="en-US" dirty="0"/>
              <a:t>Generate test cases </a:t>
            </a:r>
            <a:r>
              <a:rPr lang="en-US" b="1" dirty="0">
                <a:solidFill>
                  <a:srgbClr val="0070C0"/>
                </a:solidFill>
              </a:rPr>
              <a:t>randomly</a:t>
            </a:r>
          </a:p>
          <a:p>
            <a:r>
              <a:rPr lang="en-US" dirty="0"/>
              <a:t>Heuristic Testing:</a:t>
            </a:r>
          </a:p>
          <a:p>
            <a:pPr lvl="1"/>
            <a:r>
              <a:rPr lang="en-US" dirty="0"/>
              <a:t>Generate test cases using "</a:t>
            </a:r>
            <a:r>
              <a:rPr lang="en-US" b="1" dirty="0">
                <a:solidFill>
                  <a:srgbClr val="0070C0"/>
                </a:solidFill>
              </a:rPr>
              <a:t>rules of thumb</a:t>
            </a:r>
            <a:r>
              <a:rPr lang="en-US" dirty="0"/>
              <a:t>" (e.g., </a:t>
            </a:r>
            <a:r>
              <a:rPr lang="en-US" i="1" dirty="0"/>
              <a:t>boundary value analysis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Black-Box Unit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Heuristics: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Extreme values</a:t>
            </a:r>
            <a:r>
              <a:rPr lang="en-US" dirty="0"/>
              <a:t> are thought to be the most likely to cause a failure (e.g., include a test case with a large positive value, a small positive value, 0, a large negative number, a small negative number)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0070C0"/>
                </a:solidFill>
              </a:rPr>
              <a:t>type mismatches </a:t>
            </a:r>
            <a:r>
              <a:rPr lang="en-US" dirty="0"/>
              <a:t>(e.g., characters for integers)</a:t>
            </a:r>
          </a:p>
          <a:p>
            <a:r>
              <a:rPr lang="en-US" dirty="0"/>
              <a:t>Array Heuristics:</a:t>
            </a:r>
          </a:p>
          <a:p>
            <a:pPr lvl="1"/>
            <a:r>
              <a:rPr lang="en-US" dirty="0"/>
              <a:t>Include a small array, large array, 0-length array, 1-length array</a:t>
            </a:r>
          </a:p>
          <a:p>
            <a:pPr lvl="1"/>
            <a:r>
              <a:rPr lang="en-US" dirty="0"/>
              <a:t>Include unsorted, sorted ascending, and sorted descending arrays</a:t>
            </a:r>
          </a:p>
          <a:p>
            <a:pPr lvl="1"/>
            <a:r>
              <a:rPr lang="en-US" dirty="0"/>
              <a:t>Include arrays with one value (e.g., all negative, all positive, all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Black-Box Unit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 Name Heuristics:</a:t>
            </a:r>
          </a:p>
          <a:p>
            <a:pPr lvl="1"/>
            <a:r>
              <a:rPr lang="en-US" dirty="0"/>
              <a:t>Include multiple files with the same </a:t>
            </a:r>
            <a:r>
              <a:rPr lang="en-US" b="1" dirty="0">
                <a:solidFill>
                  <a:srgbClr val="0070C0"/>
                </a:solidFill>
              </a:rPr>
              <a:t>prefix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Include multiple files with the same </a:t>
            </a:r>
            <a:r>
              <a:rPr lang="en-US" b="1" dirty="0">
                <a:solidFill>
                  <a:srgbClr val="0070C0"/>
                </a:solidFill>
              </a:rPr>
              <a:t>suffix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file type).</a:t>
            </a:r>
          </a:p>
          <a:p>
            <a:pPr lvl="1"/>
            <a:r>
              <a:rPr lang="en-US" dirty="0"/>
              <a:t>Include files that </a:t>
            </a:r>
            <a:r>
              <a:rPr lang="en-US" b="1" dirty="0">
                <a:solidFill>
                  <a:srgbClr val="0070C0"/>
                </a:solidFill>
              </a:rPr>
              <a:t>reverse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prefix and suffix.</a:t>
            </a:r>
          </a:p>
          <a:p>
            <a:r>
              <a:rPr lang="en-US" dirty="0"/>
              <a:t>String Heuristics:</a:t>
            </a:r>
          </a:p>
          <a:p>
            <a:pPr lvl="1"/>
            <a:r>
              <a:rPr lang="en-US" dirty="0"/>
              <a:t>Include strings that vary only in </a:t>
            </a:r>
            <a:r>
              <a:rPr lang="en-US" b="1" dirty="0">
                <a:solidFill>
                  <a:srgbClr val="0070C0"/>
                </a:solidFill>
              </a:rPr>
              <a:t>case</a:t>
            </a:r>
            <a:r>
              <a:rPr lang="en-US" dirty="0"/>
              <a:t> (e.g., all upper case, all lower case, mixed case)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0070C0"/>
                </a:solidFill>
              </a:rPr>
              <a:t>zero-length</a:t>
            </a:r>
            <a:r>
              <a:rPr lang="en-US" dirty="0"/>
              <a:t> strings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0070C0"/>
                </a:solidFill>
              </a:rPr>
              <a:t>long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strings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0070C0"/>
                </a:solidFill>
              </a:rPr>
              <a:t>short</a:t>
            </a:r>
            <a:r>
              <a:rPr lang="en-US" dirty="0"/>
              <a:t> strings</a:t>
            </a:r>
          </a:p>
          <a:p>
            <a:pPr lvl="1"/>
            <a:r>
              <a:rPr lang="en-US" dirty="0"/>
              <a:t>Include strings that consist of one </a:t>
            </a:r>
            <a:r>
              <a:rPr lang="en-US" b="1" dirty="0">
                <a:solidFill>
                  <a:srgbClr val="0070C0"/>
                </a:solidFill>
              </a:rPr>
              <a:t>repeated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Include strings that are in </a:t>
            </a:r>
            <a:r>
              <a:rPr lang="en-US" b="1" dirty="0">
                <a:solidFill>
                  <a:srgbClr val="0070C0"/>
                </a:solidFill>
              </a:rPr>
              <a:t>reverse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Include strings that swap </a:t>
            </a:r>
            <a:r>
              <a:rPr lang="en-US" b="1" dirty="0">
                <a:solidFill>
                  <a:srgbClr val="0070C0"/>
                </a:solidFill>
              </a:rPr>
              <a:t>underscores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dashes</a:t>
            </a:r>
          </a:p>
          <a:p>
            <a:pPr lvl="1"/>
            <a:r>
              <a:rPr lang="en-US" dirty="0"/>
              <a:t>Include strings that swap </a:t>
            </a:r>
            <a:r>
              <a:rPr lang="en-US" b="1" dirty="0">
                <a:solidFill>
                  <a:srgbClr val="0070C0"/>
                </a:solidFill>
              </a:rPr>
              <a:t>ones</a:t>
            </a:r>
            <a:r>
              <a:rPr lang="en-US" dirty="0"/>
              <a:t> and lower case </a:t>
            </a:r>
            <a:r>
              <a:rPr lang="en-US" b="1" dirty="0">
                <a:solidFill>
                  <a:srgbClr val="0070C0"/>
                </a:solidFill>
              </a:rPr>
              <a:t>ls</a:t>
            </a:r>
          </a:p>
          <a:p>
            <a:pPr lvl="1"/>
            <a:r>
              <a:rPr lang="en-US" dirty="0"/>
              <a:t>Include strings that swap </a:t>
            </a:r>
            <a:r>
              <a:rPr lang="en-US" b="1" dirty="0">
                <a:solidFill>
                  <a:srgbClr val="0070C0"/>
                </a:solidFill>
              </a:rPr>
              <a:t>zeros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Os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 set of </a:t>
            </a:r>
            <a:r>
              <a:rPr lang="en-US" dirty="0" smtClean="0"/>
              <a:t>test </a:t>
            </a:r>
            <a:r>
              <a:rPr lang="en-US" dirty="0"/>
              <a:t>cases in which each element triggers the </a:t>
            </a:r>
            <a:r>
              <a:rPr lang="en-US" b="1" dirty="0">
                <a:solidFill>
                  <a:srgbClr val="0070C0"/>
                </a:solidFill>
              </a:rPr>
              <a:t>same failure</a:t>
            </a:r>
            <a:r>
              <a:rPr lang="en-US" dirty="0"/>
              <a:t> </a:t>
            </a:r>
          </a:p>
          <a:p>
            <a:r>
              <a:rPr lang="en-US" dirty="0"/>
              <a:t>Importance:</a:t>
            </a:r>
          </a:p>
          <a:p>
            <a:pPr lvl="1"/>
            <a:r>
              <a:rPr lang="en-US" dirty="0"/>
              <a:t>If one can identify an equivalence class then there is no reason to include more than one test from the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Clear-Box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36" y="1825625"/>
            <a:ext cx="5169061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Statement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Coverage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Make sure </a:t>
            </a:r>
            <a:r>
              <a:rPr lang="en-US" sz="2000" b="1" dirty="0" smtClean="0">
                <a:solidFill>
                  <a:srgbClr val="0070C0"/>
                </a:solidFill>
              </a:rPr>
              <a:t>every statement </a:t>
            </a:r>
            <a:r>
              <a:rPr lang="en-US" sz="2000" dirty="0" smtClean="0"/>
              <a:t>is executed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Branch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(a.k.a., Decision) Coverage:</a:t>
            </a:r>
          </a:p>
          <a:p>
            <a:pPr lvl="1"/>
            <a:r>
              <a:rPr lang="en-US" sz="2000" dirty="0" smtClean="0"/>
              <a:t>Make </a:t>
            </a:r>
            <a:r>
              <a:rPr lang="en-US" sz="2000" dirty="0"/>
              <a:t>sure </a:t>
            </a:r>
            <a:r>
              <a:rPr lang="en-US" sz="2000" b="1" dirty="0">
                <a:solidFill>
                  <a:srgbClr val="0070C0"/>
                </a:solidFill>
              </a:rPr>
              <a:t>every "branch" </a:t>
            </a:r>
            <a:r>
              <a:rPr lang="en-US" sz="2000" dirty="0"/>
              <a:t>(resulting from conditionals) is executed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Path</a:t>
            </a:r>
            <a:r>
              <a:rPr lang="en-US" sz="2400" dirty="0" smtClean="0"/>
              <a:t> </a:t>
            </a:r>
            <a:r>
              <a:rPr lang="en-US" sz="2400" dirty="0"/>
              <a:t>Coverage:</a:t>
            </a:r>
          </a:p>
          <a:p>
            <a:pPr lvl="1"/>
            <a:r>
              <a:rPr lang="en-US" sz="2000" dirty="0"/>
              <a:t>Make sure </a:t>
            </a:r>
            <a:r>
              <a:rPr lang="en-US" sz="2000" b="1" dirty="0">
                <a:solidFill>
                  <a:srgbClr val="0070C0"/>
                </a:solidFill>
              </a:rPr>
              <a:t>every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path</a:t>
            </a:r>
            <a:r>
              <a:rPr lang="en-US" sz="2000" b="1" dirty="0"/>
              <a:t> </a:t>
            </a:r>
            <a:r>
              <a:rPr lang="en-US" sz="2000" dirty="0"/>
              <a:t>through the code is executed</a:t>
            </a:r>
          </a:p>
          <a:p>
            <a:endParaRPr lang="en-US" dirty="0"/>
          </a:p>
        </p:txBody>
      </p:sp>
      <p:pic>
        <p:nvPicPr>
          <p:cNvPr id="1025" name="Picture 1" descr="age5image1745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146" y="91491"/>
            <a:ext cx="2466854" cy="66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79184" y="1377388"/>
            <a:ext cx="4146147" cy="53891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2400" dirty="0"/>
              <a:t>// </a:t>
            </a:r>
            <a:r>
              <a:rPr lang="mr-IN" sz="2400" dirty="0" err="1"/>
              <a:t>An</a:t>
            </a:r>
            <a:r>
              <a:rPr lang="mr-IN" sz="2400" dirty="0"/>
              <a:t> </a:t>
            </a:r>
            <a:r>
              <a:rPr lang="mr-IN" sz="2400" dirty="0" err="1"/>
              <a:t>example</a:t>
            </a:r>
            <a:r>
              <a:rPr lang="mr-IN" sz="2400" dirty="0"/>
              <a:t> 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 smtClean="0"/>
              <a:t>pseudocode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mr-IN" sz="2400" dirty="0" err="1" smtClean="0"/>
              <a:t>int</a:t>
            </a:r>
            <a:r>
              <a:rPr lang="mr-IN" sz="2400" dirty="0" smtClean="0"/>
              <a:t> </a:t>
            </a:r>
            <a:r>
              <a:rPr lang="mr-IN" sz="2400" dirty="0" err="1"/>
              <a:t>calculate</a:t>
            </a:r>
            <a:r>
              <a:rPr lang="mr-IN" sz="2400" dirty="0"/>
              <a:t>(</a:t>
            </a:r>
            <a:r>
              <a:rPr lang="mr-IN" sz="2400" dirty="0" err="1"/>
              <a:t>int</a:t>
            </a:r>
            <a:r>
              <a:rPr lang="mr-IN" sz="2400" dirty="0"/>
              <a:t> </a:t>
            </a:r>
            <a:r>
              <a:rPr lang="mr-IN" sz="2400" dirty="0" err="1"/>
              <a:t>x</a:t>
            </a:r>
            <a:r>
              <a:rPr lang="mr-IN" sz="2400" dirty="0"/>
              <a:t>, </a:t>
            </a:r>
            <a:r>
              <a:rPr lang="mr-IN" sz="2400" dirty="0" err="1"/>
              <a:t>int</a:t>
            </a:r>
            <a:r>
              <a:rPr lang="mr-IN" sz="2400" dirty="0"/>
              <a:t> </a:t>
            </a:r>
            <a:r>
              <a:rPr lang="mr-IN" sz="2400" dirty="0" err="1"/>
              <a:t>y</a:t>
            </a:r>
            <a:r>
              <a:rPr lang="mr-IN" sz="2400" dirty="0"/>
              <a:t>) { </a:t>
            </a:r>
            <a:endParaRPr lang="en-US" sz="2400" dirty="0" smtClean="0"/>
          </a:p>
          <a:p>
            <a:pPr lvl="1"/>
            <a:r>
              <a:rPr lang="mr-IN" sz="2400" dirty="0" err="1" smtClean="0"/>
              <a:t>int</a:t>
            </a:r>
            <a:r>
              <a:rPr lang="mr-IN" sz="2400" dirty="0" smtClean="0"/>
              <a:t> </a:t>
            </a:r>
            <a:r>
              <a:rPr lang="mr-IN" sz="2400" dirty="0" err="1"/>
              <a:t>a</a:t>
            </a:r>
            <a:r>
              <a:rPr lang="mr-IN" sz="2400" dirty="0"/>
              <a:t>, </a:t>
            </a:r>
            <a:r>
              <a:rPr lang="mr-IN" sz="2400" dirty="0" err="1" smtClean="0"/>
              <a:t>b</a:t>
            </a:r>
            <a:r>
              <a:rPr lang="mr-IN" sz="2400" dirty="0" smtClean="0"/>
              <a:t>; </a:t>
            </a:r>
            <a:endParaRPr lang="en-US" sz="2400" dirty="0" smtClean="0"/>
          </a:p>
          <a:p>
            <a:pPr lvl="1"/>
            <a:r>
              <a:rPr lang="mr-IN" sz="2400" dirty="0" err="1" smtClean="0"/>
              <a:t>a</a:t>
            </a:r>
            <a:r>
              <a:rPr lang="mr-IN" sz="2400" dirty="0" smtClean="0"/>
              <a:t> </a:t>
            </a:r>
            <a:r>
              <a:rPr lang="mr-IN" sz="2400" dirty="0"/>
              <a:t>= 1; </a:t>
            </a:r>
            <a:r>
              <a:rPr lang="en-US" sz="2400" dirty="0" smtClean="0"/>
              <a:t>		</a:t>
            </a:r>
            <a:r>
              <a:rPr lang="mr-IN" sz="2400" dirty="0" smtClean="0"/>
              <a:t>// S1</a:t>
            </a:r>
            <a:endParaRPr lang="en-US" sz="2400" dirty="0" smtClean="0"/>
          </a:p>
          <a:p>
            <a:pPr lvl="1"/>
            <a:r>
              <a:rPr lang="mr-IN" sz="2400" dirty="0" err="1" smtClean="0"/>
              <a:t>if</a:t>
            </a:r>
            <a:r>
              <a:rPr lang="mr-IN" sz="2400" dirty="0" smtClean="0"/>
              <a:t> </a:t>
            </a:r>
            <a:r>
              <a:rPr lang="mr-IN" sz="2400" dirty="0"/>
              <a:t>(</a:t>
            </a:r>
            <a:r>
              <a:rPr lang="mr-IN" sz="2400" dirty="0" err="1"/>
              <a:t>x</a:t>
            </a:r>
            <a:r>
              <a:rPr lang="mr-IN" sz="2400" dirty="0"/>
              <a:t> &gt; </a:t>
            </a:r>
            <a:r>
              <a:rPr lang="mr-IN" sz="2400" dirty="0" err="1"/>
              <a:t>y</a:t>
            </a:r>
            <a:r>
              <a:rPr lang="mr-IN" sz="2400" dirty="0"/>
              <a:t>)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S2 </a:t>
            </a:r>
            <a:endParaRPr lang="en-US" sz="2400" dirty="0" smtClean="0"/>
          </a:p>
          <a:p>
            <a:pPr lvl="1"/>
            <a:r>
              <a:rPr lang="en-US" sz="2400" dirty="0" smtClean="0"/>
              <a:t>    </a:t>
            </a:r>
            <a:r>
              <a:rPr lang="mr-IN" sz="2400" dirty="0" err="1" smtClean="0"/>
              <a:t>a</a:t>
            </a:r>
            <a:r>
              <a:rPr lang="mr-IN" sz="2400" dirty="0" smtClean="0"/>
              <a:t> </a:t>
            </a:r>
            <a:r>
              <a:rPr lang="mr-IN" sz="2400" dirty="0"/>
              <a:t>= 2</a:t>
            </a:r>
            <a:r>
              <a:rPr lang="mr-IN" sz="2400" dirty="0" smtClean="0"/>
              <a:t>;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S3 </a:t>
            </a:r>
            <a:endParaRPr lang="en-US" sz="2400" dirty="0" smtClean="0"/>
          </a:p>
          <a:p>
            <a:pPr lvl="1"/>
            <a:r>
              <a:rPr lang="mr-IN" sz="2400" dirty="0" err="1" smtClean="0"/>
              <a:t>x</a:t>
            </a:r>
            <a:r>
              <a:rPr lang="mr-IN" sz="2400" dirty="0"/>
              <a:t>++;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S4 </a:t>
            </a:r>
            <a:endParaRPr lang="en-US" sz="2400" dirty="0" smtClean="0"/>
          </a:p>
          <a:p>
            <a:pPr lvl="1"/>
            <a:r>
              <a:rPr lang="mr-IN" sz="2400" dirty="0" err="1" smtClean="0"/>
              <a:t>b</a:t>
            </a:r>
            <a:r>
              <a:rPr lang="mr-IN" sz="2400" dirty="0" smtClean="0"/>
              <a:t> </a:t>
            </a:r>
            <a:r>
              <a:rPr lang="mr-IN" sz="2400" dirty="0"/>
              <a:t>= </a:t>
            </a:r>
            <a:r>
              <a:rPr lang="mr-IN" sz="2400" dirty="0" err="1"/>
              <a:t>y</a:t>
            </a:r>
            <a:r>
              <a:rPr lang="mr-IN" sz="2400" dirty="0"/>
              <a:t> * </a:t>
            </a:r>
            <a:r>
              <a:rPr lang="mr-IN" sz="2400" dirty="0" err="1"/>
              <a:t>a</a:t>
            </a:r>
            <a:r>
              <a:rPr lang="mr-IN" sz="2400" dirty="0"/>
              <a:t>;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S5 </a:t>
            </a:r>
            <a:endParaRPr lang="en-US" sz="2400" dirty="0" smtClean="0"/>
          </a:p>
          <a:p>
            <a:pPr lvl="1"/>
            <a:r>
              <a:rPr lang="mr-IN" sz="2400" dirty="0" err="1" smtClean="0"/>
              <a:t>if</a:t>
            </a:r>
            <a:r>
              <a:rPr lang="mr-IN" sz="2400" dirty="0" smtClean="0"/>
              <a:t> 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 &lt;= 0)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S6 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mr-IN" sz="2400" dirty="0" err="1" smtClean="0"/>
              <a:t>b</a:t>
            </a:r>
            <a:r>
              <a:rPr lang="mr-IN" sz="2400" dirty="0"/>
              <a:t>++;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S7 </a:t>
            </a:r>
            <a:endParaRPr lang="en-US" sz="2400" dirty="0" smtClean="0"/>
          </a:p>
          <a:p>
            <a:pPr lvl="1"/>
            <a:r>
              <a:rPr lang="mr-IN" sz="2400" dirty="0" err="1" smtClean="0"/>
              <a:t>return</a:t>
            </a:r>
            <a:r>
              <a:rPr lang="mr-IN" sz="2400" dirty="0" smtClean="0"/>
              <a:t> </a:t>
            </a:r>
            <a:r>
              <a:rPr lang="mr-IN" sz="2400" dirty="0" err="1"/>
              <a:t>b</a:t>
            </a:r>
            <a:r>
              <a:rPr lang="mr-IN" sz="2400" dirty="0"/>
              <a:t>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S8 </a:t>
            </a:r>
            <a:endParaRPr lang="en-US" sz="2400" dirty="0" smtClean="0"/>
          </a:p>
          <a:p>
            <a:r>
              <a:rPr lang="mr-IN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The process of determining if a product (or its specification) </a:t>
            </a:r>
            <a:r>
              <a:rPr lang="en-US" b="1" dirty="0">
                <a:solidFill>
                  <a:srgbClr val="0070C0"/>
                </a:solidFill>
              </a:rPr>
              <a:t>satisfies</a:t>
            </a:r>
            <a:r>
              <a:rPr lang="en-US" dirty="0"/>
              <a:t> stakeholders’ needs and desires ("Are we building the right product?")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The process of determining if a product (or its specification) </a:t>
            </a:r>
            <a:r>
              <a:rPr lang="en-US" b="1" dirty="0">
                <a:solidFill>
                  <a:srgbClr val="0070C0"/>
                </a:solidFill>
              </a:rPr>
              <a:t>satisfies</a:t>
            </a:r>
            <a:r>
              <a:rPr lang="en-US" dirty="0"/>
              <a:t> those needs and desires </a:t>
            </a:r>
            <a:r>
              <a:rPr lang="en-US" b="1" dirty="0">
                <a:solidFill>
                  <a:srgbClr val="0070C0"/>
                </a:solidFill>
              </a:rPr>
              <a:t>properly</a:t>
            </a:r>
            <a:r>
              <a:rPr lang="en-US" dirty="0"/>
              <a:t> ("Are we building the product right?")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Coverage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8" y="1813760"/>
            <a:ext cx="6141334" cy="504423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Covering Every Statement:</a:t>
            </a:r>
          </a:p>
          <a:p>
            <a:pPr lvl="1"/>
            <a:r>
              <a:rPr lang="en-US" dirty="0"/>
              <a:t>calculate(5, -2)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S1-S2-S3-S4-S5-S6-S7-S8)</a:t>
            </a:r>
          </a:p>
          <a:p>
            <a:r>
              <a:rPr lang="en-US" sz="2600" dirty="0"/>
              <a:t>Covering Every Branch (S3 and Not S3, S7 and Not S7):</a:t>
            </a:r>
          </a:p>
          <a:p>
            <a:pPr lvl="1"/>
            <a:r>
              <a:rPr lang="en-US" dirty="0"/>
              <a:t>calculate( 5, 2)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S1-S2-S3-S4-S5-S6-S8)</a:t>
            </a:r>
          </a:p>
          <a:p>
            <a:pPr lvl="1"/>
            <a:r>
              <a:rPr lang="en-US" dirty="0"/>
              <a:t>calculate(-2, -1) </a:t>
            </a:r>
            <a:endParaRPr lang="en-US" dirty="0" smtClean="0"/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(S1-S2-S4-S5-S6-S7-S8)</a:t>
            </a:r>
          </a:p>
          <a:p>
            <a:r>
              <a:rPr lang="en-US" sz="2600" dirty="0"/>
              <a:t>Covering Every Path (S3 then Not S7, Not S3 then Not S7, S3 then S7, Not S3 then S7):</a:t>
            </a:r>
          </a:p>
          <a:p>
            <a:pPr lvl="1"/>
            <a:r>
              <a:rPr lang="en-US" dirty="0"/>
              <a:t>calculate( 5, 2) </a:t>
            </a:r>
            <a:endParaRPr lang="en-US" dirty="0" smtClean="0"/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(S1-S2-S3-S4-S5-S6-S8)</a:t>
            </a:r>
          </a:p>
          <a:p>
            <a:pPr lvl="1"/>
            <a:r>
              <a:rPr lang="en-US" dirty="0"/>
              <a:t>calculate(-2, 5) </a:t>
            </a:r>
            <a:endParaRPr lang="en-US" dirty="0" smtClean="0"/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(S1-S2-S4-S5-S6-S8)</a:t>
            </a:r>
          </a:p>
          <a:p>
            <a:pPr lvl="1"/>
            <a:r>
              <a:rPr lang="en-US" dirty="0"/>
              <a:t>calculate(-1,-2) </a:t>
            </a:r>
            <a:endParaRPr lang="en-US" dirty="0" smtClean="0"/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(S1-S2-S3-S4-S5-S6-S7-S8)</a:t>
            </a:r>
          </a:p>
          <a:p>
            <a:pPr lvl="1"/>
            <a:r>
              <a:rPr lang="en-US" dirty="0"/>
              <a:t>calculate(-2,-1) </a:t>
            </a:r>
            <a:endParaRPr lang="en-US" dirty="0" smtClean="0"/>
          </a:p>
          <a:p>
            <a:pPr lvl="1"/>
            <a:r>
              <a:rPr lang="en-US" sz="2500" dirty="0">
                <a:solidFill>
                  <a:srgbClr val="0070C0"/>
                </a:solidFill>
              </a:rPr>
              <a:t>(S1-S2-S4-S5-S6-S7-S8)</a:t>
            </a:r>
          </a:p>
          <a:p>
            <a:endParaRPr lang="en-US" dirty="0"/>
          </a:p>
        </p:txBody>
      </p:sp>
      <p:pic>
        <p:nvPicPr>
          <p:cNvPr id="4" name="Picture 3" descr="age5image1745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67" y="182983"/>
            <a:ext cx="2466854" cy="66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1377388"/>
            <a:ext cx="4146147" cy="54806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2400" dirty="0"/>
              <a:t>// </a:t>
            </a:r>
            <a:r>
              <a:rPr lang="mr-IN" sz="2400" dirty="0" err="1"/>
              <a:t>An</a:t>
            </a:r>
            <a:r>
              <a:rPr lang="mr-IN" sz="2400" dirty="0"/>
              <a:t> </a:t>
            </a:r>
            <a:r>
              <a:rPr lang="mr-IN" sz="2400" dirty="0" err="1"/>
              <a:t>example</a:t>
            </a:r>
            <a:r>
              <a:rPr lang="mr-IN" sz="2400" dirty="0"/>
              <a:t> 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 smtClean="0"/>
              <a:t>pseudocode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mr-IN" sz="2400" dirty="0" err="1" smtClean="0"/>
              <a:t>int</a:t>
            </a:r>
            <a:r>
              <a:rPr lang="mr-IN" sz="2400" dirty="0" smtClean="0"/>
              <a:t> </a:t>
            </a:r>
            <a:r>
              <a:rPr lang="mr-IN" sz="2400" dirty="0" err="1"/>
              <a:t>calculate</a:t>
            </a:r>
            <a:r>
              <a:rPr lang="mr-IN" sz="2400" dirty="0"/>
              <a:t>(</a:t>
            </a:r>
            <a:r>
              <a:rPr lang="mr-IN" sz="2400" dirty="0" err="1"/>
              <a:t>int</a:t>
            </a:r>
            <a:r>
              <a:rPr lang="mr-IN" sz="2400" dirty="0"/>
              <a:t> </a:t>
            </a:r>
            <a:r>
              <a:rPr lang="mr-IN" sz="2400" dirty="0" err="1"/>
              <a:t>x</a:t>
            </a:r>
            <a:r>
              <a:rPr lang="mr-IN" sz="2400" dirty="0"/>
              <a:t>, </a:t>
            </a:r>
            <a:r>
              <a:rPr lang="mr-IN" sz="2400" dirty="0" err="1"/>
              <a:t>int</a:t>
            </a:r>
            <a:r>
              <a:rPr lang="mr-IN" sz="2400" dirty="0"/>
              <a:t> </a:t>
            </a:r>
            <a:r>
              <a:rPr lang="mr-IN" sz="2400" dirty="0" err="1"/>
              <a:t>y</a:t>
            </a:r>
            <a:r>
              <a:rPr lang="mr-IN" sz="2400" dirty="0"/>
              <a:t>) { </a:t>
            </a:r>
            <a:endParaRPr lang="en-US" sz="2400" dirty="0" smtClean="0"/>
          </a:p>
          <a:p>
            <a:pPr lvl="1"/>
            <a:r>
              <a:rPr lang="mr-IN" sz="2400" dirty="0" err="1" smtClean="0"/>
              <a:t>int</a:t>
            </a:r>
            <a:r>
              <a:rPr lang="mr-IN" sz="2400" dirty="0" smtClean="0"/>
              <a:t> </a:t>
            </a:r>
            <a:r>
              <a:rPr lang="mr-IN" sz="2400" dirty="0" err="1"/>
              <a:t>a</a:t>
            </a:r>
            <a:r>
              <a:rPr lang="mr-IN" sz="2400" dirty="0"/>
              <a:t>, </a:t>
            </a:r>
            <a:r>
              <a:rPr lang="mr-IN" sz="2400" dirty="0" err="1" smtClean="0"/>
              <a:t>b</a:t>
            </a:r>
            <a:r>
              <a:rPr lang="mr-IN" sz="2400" dirty="0" smtClean="0"/>
              <a:t>; </a:t>
            </a:r>
            <a:endParaRPr lang="en-US" sz="2400" dirty="0" smtClean="0"/>
          </a:p>
          <a:p>
            <a:pPr lvl="1"/>
            <a:r>
              <a:rPr lang="mr-IN" sz="2400" dirty="0" err="1" smtClean="0"/>
              <a:t>a</a:t>
            </a:r>
            <a:r>
              <a:rPr lang="mr-IN" sz="2400" dirty="0" smtClean="0"/>
              <a:t> </a:t>
            </a:r>
            <a:r>
              <a:rPr lang="mr-IN" sz="2400" dirty="0"/>
              <a:t>= 1; </a:t>
            </a:r>
            <a:r>
              <a:rPr lang="en-US" sz="2400" dirty="0" smtClean="0"/>
              <a:t>		</a:t>
            </a:r>
            <a:r>
              <a:rPr lang="mr-IN" sz="2400" dirty="0" smtClean="0"/>
              <a:t>// S1</a:t>
            </a:r>
            <a:endParaRPr lang="en-US" sz="2400" dirty="0" smtClean="0"/>
          </a:p>
          <a:p>
            <a:pPr lvl="1"/>
            <a:r>
              <a:rPr lang="mr-IN" sz="2400" dirty="0" err="1" smtClean="0"/>
              <a:t>if</a:t>
            </a:r>
            <a:r>
              <a:rPr lang="mr-IN" sz="2400" dirty="0" smtClean="0"/>
              <a:t> </a:t>
            </a:r>
            <a:r>
              <a:rPr lang="mr-IN" sz="2400" dirty="0"/>
              <a:t>(</a:t>
            </a:r>
            <a:r>
              <a:rPr lang="mr-IN" sz="2400" dirty="0" err="1"/>
              <a:t>x</a:t>
            </a:r>
            <a:r>
              <a:rPr lang="mr-IN" sz="2400" dirty="0"/>
              <a:t> &gt; </a:t>
            </a:r>
            <a:r>
              <a:rPr lang="mr-IN" sz="2400" dirty="0" err="1"/>
              <a:t>y</a:t>
            </a:r>
            <a:r>
              <a:rPr lang="mr-IN" sz="2400" dirty="0"/>
              <a:t>)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S2 </a:t>
            </a:r>
            <a:endParaRPr lang="en-US" sz="2400" dirty="0" smtClean="0"/>
          </a:p>
          <a:p>
            <a:pPr lvl="1"/>
            <a:r>
              <a:rPr lang="en-US" sz="2400" dirty="0" smtClean="0"/>
              <a:t>    </a:t>
            </a:r>
            <a:r>
              <a:rPr lang="mr-IN" sz="2400" dirty="0" err="1" smtClean="0"/>
              <a:t>a</a:t>
            </a:r>
            <a:r>
              <a:rPr lang="mr-IN" sz="2400" dirty="0" smtClean="0"/>
              <a:t> </a:t>
            </a:r>
            <a:r>
              <a:rPr lang="mr-IN" sz="2400" dirty="0"/>
              <a:t>= 2</a:t>
            </a:r>
            <a:r>
              <a:rPr lang="mr-IN" sz="2400" dirty="0" smtClean="0"/>
              <a:t>;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S3 </a:t>
            </a:r>
            <a:endParaRPr lang="en-US" sz="2400" dirty="0" smtClean="0"/>
          </a:p>
          <a:p>
            <a:pPr lvl="1"/>
            <a:r>
              <a:rPr lang="mr-IN" sz="2400" dirty="0" err="1" smtClean="0"/>
              <a:t>x</a:t>
            </a:r>
            <a:r>
              <a:rPr lang="mr-IN" sz="2400" dirty="0"/>
              <a:t>++;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S4 </a:t>
            </a:r>
            <a:endParaRPr lang="en-US" sz="2400" dirty="0" smtClean="0"/>
          </a:p>
          <a:p>
            <a:pPr lvl="1"/>
            <a:r>
              <a:rPr lang="mr-IN" sz="2400" dirty="0" err="1" smtClean="0"/>
              <a:t>b</a:t>
            </a:r>
            <a:r>
              <a:rPr lang="mr-IN" sz="2400" dirty="0" smtClean="0"/>
              <a:t> </a:t>
            </a:r>
            <a:r>
              <a:rPr lang="mr-IN" sz="2400" dirty="0"/>
              <a:t>= </a:t>
            </a:r>
            <a:r>
              <a:rPr lang="mr-IN" sz="2400" dirty="0" err="1"/>
              <a:t>y</a:t>
            </a:r>
            <a:r>
              <a:rPr lang="mr-IN" sz="2400" dirty="0"/>
              <a:t> * </a:t>
            </a:r>
            <a:r>
              <a:rPr lang="mr-IN" sz="2400" dirty="0" err="1"/>
              <a:t>a</a:t>
            </a:r>
            <a:r>
              <a:rPr lang="mr-IN" sz="2400" dirty="0"/>
              <a:t>;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S5 </a:t>
            </a:r>
            <a:endParaRPr lang="en-US" sz="2400" dirty="0" smtClean="0"/>
          </a:p>
          <a:p>
            <a:pPr lvl="1"/>
            <a:r>
              <a:rPr lang="mr-IN" sz="2400" dirty="0" err="1" smtClean="0"/>
              <a:t>if</a:t>
            </a:r>
            <a:r>
              <a:rPr lang="mr-IN" sz="2400" dirty="0" smtClean="0"/>
              <a:t> 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 &lt;= 0) </a:t>
            </a:r>
            <a:r>
              <a:rPr lang="en-US" sz="2400" dirty="0" smtClean="0"/>
              <a:t>	</a:t>
            </a:r>
            <a:r>
              <a:rPr lang="mr-IN" sz="2400" dirty="0" smtClean="0"/>
              <a:t>// </a:t>
            </a:r>
            <a:r>
              <a:rPr lang="mr-IN" sz="2400" dirty="0"/>
              <a:t>S6 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mr-IN" sz="2400" dirty="0" err="1" smtClean="0"/>
              <a:t>b</a:t>
            </a:r>
            <a:r>
              <a:rPr lang="mr-IN" sz="2400" dirty="0"/>
              <a:t>++;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S7 </a:t>
            </a:r>
            <a:endParaRPr lang="en-US" sz="2400" dirty="0" smtClean="0"/>
          </a:p>
          <a:p>
            <a:pPr lvl="1"/>
            <a:r>
              <a:rPr lang="mr-IN" sz="2400" dirty="0" err="1" smtClean="0"/>
              <a:t>return</a:t>
            </a:r>
            <a:r>
              <a:rPr lang="mr-IN" sz="2400" dirty="0" smtClean="0"/>
              <a:t> </a:t>
            </a:r>
            <a:r>
              <a:rPr lang="mr-IN" sz="2400" dirty="0" err="1"/>
              <a:t>b</a:t>
            </a:r>
            <a:r>
              <a:rPr lang="mr-IN" sz="2400" dirty="0"/>
              <a:t>; </a:t>
            </a:r>
            <a:r>
              <a:rPr lang="en-US" sz="2400" dirty="0" smtClean="0"/>
              <a:t>		</a:t>
            </a:r>
            <a:r>
              <a:rPr lang="mr-IN" sz="2400" dirty="0" smtClean="0"/>
              <a:t>// </a:t>
            </a:r>
            <a:r>
              <a:rPr lang="mr-IN" sz="2400" dirty="0"/>
              <a:t>S8 </a:t>
            </a:r>
            <a:endParaRPr lang="en-US" sz="2400" dirty="0" smtClean="0"/>
          </a:p>
          <a:p>
            <a:r>
              <a:rPr lang="mr-IN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6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Clear-Box Unit </a:t>
            </a:r>
            <a:r>
              <a:rPr lang="en-US" dirty="0" smtClean="0"/>
              <a:t>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Condition Coverage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Make sure </a:t>
            </a:r>
            <a:r>
              <a:rPr lang="en-US" b="1" dirty="0">
                <a:solidFill>
                  <a:srgbClr val="0070C0"/>
                </a:solidFill>
              </a:rPr>
              <a:t>both values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every Boolean expression (with </a:t>
            </a:r>
            <a:r>
              <a:rPr lang="en-US" i="1" dirty="0"/>
              <a:t>N </a:t>
            </a:r>
            <a:r>
              <a:rPr lang="en-US" dirty="0"/>
              <a:t>sub-expressions in a single conditional) is covered (i.e., in the worst case, there are </a:t>
            </a:r>
            <a:r>
              <a:rPr lang="en-US" i="1" dirty="0"/>
              <a:t>2∗N</a:t>
            </a:r>
            <a:r>
              <a:rPr lang="en-US" dirty="0"/>
              <a:t> conditions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580" y="3741517"/>
            <a:ext cx="4051139" cy="16899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if ((A || B) &amp;&amp; C) { </a:t>
            </a:r>
            <a:endParaRPr lang="en-US" sz="2400" dirty="0" smtClean="0"/>
          </a:p>
          <a:p>
            <a:r>
              <a:rPr lang="en-US" sz="2400" dirty="0" smtClean="0"/>
              <a:t>&lt;&lt; </a:t>
            </a:r>
            <a:r>
              <a:rPr lang="en-US" sz="2400" dirty="0"/>
              <a:t>Few Statements &gt;&gt; } </a:t>
            </a:r>
            <a:endParaRPr lang="en-US" sz="2400" dirty="0" smtClean="0"/>
          </a:p>
          <a:p>
            <a:r>
              <a:rPr lang="en-US" sz="2400" dirty="0" smtClean="0"/>
              <a:t>else {</a:t>
            </a:r>
          </a:p>
          <a:p>
            <a:r>
              <a:rPr lang="en-US" sz="2400" dirty="0" smtClean="0"/>
              <a:t>&lt;&lt; </a:t>
            </a:r>
            <a:r>
              <a:rPr lang="en-US" sz="2400" dirty="0"/>
              <a:t>Few Statements &gt;&gt;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4099" y="3741517"/>
            <a:ext cx="6049701" cy="16899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TEST CASE1: </a:t>
            </a:r>
            <a:r>
              <a:rPr lang="en-US" sz="2400" dirty="0" smtClean="0"/>
              <a:t>A </a:t>
            </a:r>
            <a:r>
              <a:rPr lang="en-US" sz="2400" dirty="0"/>
              <a:t>= true | B = not </a:t>
            </a:r>
            <a:r>
              <a:rPr lang="en-US" sz="2400" dirty="0" err="1" smtClean="0"/>
              <a:t>eval</a:t>
            </a:r>
            <a:r>
              <a:rPr lang="en-US" sz="2400" dirty="0" smtClean="0"/>
              <a:t>. </a:t>
            </a:r>
            <a:r>
              <a:rPr lang="en-US" sz="2400" dirty="0"/>
              <a:t>| C = false </a:t>
            </a:r>
            <a:endParaRPr lang="en-US" sz="2400" dirty="0" smtClean="0"/>
          </a:p>
          <a:p>
            <a:r>
              <a:rPr lang="en-US" sz="2400" dirty="0"/>
              <a:t>TEST </a:t>
            </a:r>
            <a:r>
              <a:rPr lang="en-US" sz="2400" dirty="0" smtClean="0"/>
              <a:t>CASE2: A </a:t>
            </a:r>
            <a:r>
              <a:rPr lang="en-US" sz="2400" dirty="0"/>
              <a:t>= false | B = true | C = true </a:t>
            </a:r>
            <a:endParaRPr lang="en-US" sz="2400" dirty="0" smtClean="0"/>
          </a:p>
          <a:p>
            <a:r>
              <a:rPr lang="en-US" sz="2400" dirty="0"/>
              <a:t>TEST </a:t>
            </a:r>
            <a:r>
              <a:rPr lang="en-US" sz="2400" dirty="0" smtClean="0"/>
              <a:t>CASE3: A </a:t>
            </a:r>
            <a:r>
              <a:rPr lang="en-US" sz="2400" dirty="0"/>
              <a:t>= false | B = false | C = not </a:t>
            </a:r>
            <a:r>
              <a:rPr lang="en-US" sz="2400" dirty="0" err="1"/>
              <a:t>eval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8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Clear-Box Unit </a:t>
            </a:r>
            <a:r>
              <a:rPr lang="en-US" dirty="0" smtClean="0"/>
              <a:t>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Multiple Condition Coverage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Make sure every (in the worst case, 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) possible </a:t>
            </a:r>
            <a:r>
              <a:rPr lang="en-US" b="1" dirty="0"/>
              <a:t>combination</a:t>
            </a:r>
            <a:r>
              <a:rPr lang="en-US" dirty="0"/>
              <a:t> of every Boolean expression (with </a:t>
            </a:r>
            <a:r>
              <a:rPr lang="en-US" i="1" dirty="0"/>
              <a:t>N</a:t>
            </a:r>
            <a:r>
              <a:rPr lang="en-US" dirty="0"/>
              <a:t> sub-expressions in a single conditional) is covered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580" y="3290104"/>
            <a:ext cx="4051139" cy="16899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if (A||B)</a:t>
            </a:r>
            <a:br>
              <a:rPr lang="en-US" sz="2400"/>
            </a:br>
            <a:r>
              <a:rPr lang="en-US" sz="2400"/>
              <a:t>then</a:t>
            </a:r>
            <a:br>
              <a:rPr lang="en-US" sz="2400"/>
            </a:br>
            <a:r>
              <a:rPr lang="en-US" sz="2400"/>
              <a:t>print 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04099" y="3290104"/>
            <a:ext cx="6049701" cy="16899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TEST CASE1: A=TRUE, B=TRUE</a:t>
            </a:r>
            <a:br>
              <a:rPr lang="en-US" sz="2400" dirty="0"/>
            </a:br>
            <a:r>
              <a:rPr lang="en-US" sz="2400" dirty="0"/>
              <a:t>TEST CASE2: A=TRUE, B=FALSE</a:t>
            </a:r>
            <a:br>
              <a:rPr lang="en-US" sz="2400" dirty="0"/>
            </a:br>
            <a:r>
              <a:rPr lang="en-US" sz="2400" dirty="0"/>
              <a:t>TEST CASE3: A=FALSE, B=TRUE</a:t>
            </a:r>
            <a:br>
              <a:rPr lang="en-US" sz="2400" dirty="0"/>
            </a:br>
            <a:r>
              <a:rPr lang="en-US" sz="2400" dirty="0"/>
              <a:t>TEST CASE4: A=FALSE, B=FALSE</a:t>
            </a:r>
          </a:p>
        </p:txBody>
      </p:sp>
    </p:spTree>
    <p:extLst>
      <p:ext uri="{BB962C8B-B14F-4D97-AF65-F5344CB8AC3E}">
        <p14:creationId xmlns:p14="http://schemas.microsoft.com/office/powerpoint/2010/main" val="2489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Counting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Approach:</a:t>
            </a:r>
          </a:p>
          <a:p>
            <a:pPr lvl="1"/>
            <a:r>
              <a:rPr lang="en-US" dirty="0"/>
              <a:t>Since each simple Boolean expression takes on two possible values it follows that compound expressions have two conditions for each simple expression</a:t>
            </a:r>
          </a:p>
          <a:p>
            <a:pPr lvl="1"/>
            <a:r>
              <a:rPr lang="en-US" dirty="0"/>
              <a:t>Example: (x &gt; 0) &amp;&amp; (y &gt; 0) has 4 conditions</a:t>
            </a:r>
          </a:p>
          <a:p>
            <a:r>
              <a:rPr lang="en-US" dirty="0"/>
              <a:t>More Accurately:</a:t>
            </a:r>
          </a:p>
          <a:p>
            <a:pPr lvl="1"/>
            <a:r>
              <a:rPr lang="en-US" dirty="0"/>
              <a:t>There may be fewer conditions</a:t>
            </a:r>
          </a:p>
          <a:p>
            <a:pPr lvl="1"/>
            <a:r>
              <a:rPr lang="en-US" dirty="0"/>
              <a:t>Example: (x &gt; 0) &amp;&amp; (x &lt; 100) really only has three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A Mixture of Black-Box and Clear-Box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Approach: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Categorize the possible inputs into equivalence classes </a:t>
            </a:r>
            <a:r>
              <a:rPr lang="en-US" dirty="0"/>
              <a:t>to reduce the number of tests</a:t>
            </a:r>
          </a:p>
          <a:p>
            <a:r>
              <a:rPr lang="en-US" dirty="0"/>
              <a:t>Some Realities:</a:t>
            </a:r>
          </a:p>
          <a:p>
            <a:pPr lvl="1"/>
            <a:r>
              <a:rPr lang="en-US" dirty="0"/>
              <a:t>This is often difficult to do!</a:t>
            </a:r>
          </a:p>
          <a:p>
            <a:pPr lvl="1"/>
            <a:r>
              <a:rPr lang="en-US" dirty="0"/>
              <a:t>How do you check the results?</a:t>
            </a:r>
          </a:p>
          <a:p>
            <a:pPr lvl="1"/>
            <a:r>
              <a:rPr lang="en-US" dirty="0"/>
              <a:t>The state may matter (hence the sequence of test cases may matter as may things in the broader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Bottom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all of the lowest level components first</a:t>
            </a:r>
          </a:p>
          <a:p>
            <a:pPr lvl="1"/>
            <a:r>
              <a:rPr lang="en-US" dirty="0"/>
              <a:t>Add components that </a:t>
            </a:r>
            <a:r>
              <a:rPr lang="en-US" b="1" dirty="0">
                <a:solidFill>
                  <a:srgbClr val="0070C0"/>
                </a:solidFill>
              </a:rPr>
              <a:t>use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tested components</a:t>
            </a:r>
          </a:p>
          <a:p>
            <a:r>
              <a:rPr lang="en-US" b="1" dirty="0">
                <a:solidFill>
                  <a:srgbClr val="0070C0"/>
                </a:solidFill>
              </a:rPr>
              <a:t>Top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Down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the top level component first (using stubs)</a:t>
            </a:r>
          </a:p>
          <a:p>
            <a:pPr lvl="1"/>
            <a:r>
              <a:rPr lang="en-US" dirty="0"/>
              <a:t>Add components </a:t>
            </a:r>
            <a:r>
              <a:rPr lang="en-US" b="1" dirty="0">
                <a:solidFill>
                  <a:srgbClr val="0070C0"/>
                </a:solidFill>
              </a:rPr>
              <a:t>called</a:t>
            </a:r>
            <a:r>
              <a:rPr lang="en-US" dirty="0"/>
              <a:t> by the tested component(s)</a:t>
            </a:r>
          </a:p>
          <a:p>
            <a:r>
              <a:rPr lang="en-US" b="1" dirty="0">
                <a:solidFill>
                  <a:srgbClr val="0070C0"/>
                </a:solidFill>
              </a:rPr>
              <a:t>Big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Bang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all components in </a:t>
            </a:r>
            <a:r>
              <a:rPr lang="en-US" b="1" dirty="0">
                <a:solidFill>
                  <a:srgbClr val="0070C0"/>
                </a:solidFill>
              </a:rPr>
              <a:t>isolation</a:t>
            </a:r>
          </a:p>
          <a:p>
            <a:pPr lvl="1"/>
            <a:r>
              <a:rPr lang="en-US" dirty="0"/>
              <a:t>Test the entire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Alpha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Testing:</a:t>
            </a:r>
          </a:p>
          <a:p>
            <a:pPr lvl="1"/>
            <a:r>
              <a:rPr lang="en-US" b="1" dirty="0"/>
              <a:t>Scripted</a:t>
            </a:r>
            <a:r>
              <a:rPr lang="en-US" dirty="0"/>
              <a:t> - the tester follows a well-defined set of steps (so that the test is repeatable) and records the failures</a:t>
            </a:r>
          </a:p>
          <a:p>
            <a:pPr lvl="1"/>
            <a:r>
              <a:rPr lang="en-US" b="1" dirty="0"/>
              <a:t>Open Ended </a:t>
            </a:r>
            <a:r>
              <a:rPr lang="en-US" dirty="0"/>
              <a:t>- the tester uses the product in a "free form" fashion and records the failures</a:t>
            </a:r>
          </a:p>
          <a:p>
            <a:r>
              <a:rPr lang="en-US" b="1" dirty="0">
                <a:solidFill>
                  <a:srgbClr val="0070C0"/>
                </a:solidFill>
              </a:rPr>
              <a:t>Beta</a:t>
            </a:r>
            <a:r>
              <a:rPr lang="en-US" dirty="0"/>
              <a:t> Testing:</a:t>
            </a:r>
          </a:p>
          <a:p>
            <a:pPr lvl="1"/>
            <a:r>
              <a:rPr lang="en-US" dirty="0"/>
              <a:t>Open Ended - the </a:t>
            </a:r>
            <a:r>
              <a:rPr lang="en-US" b="1" dirty="0"/>
              <a:t>user</a:t>
            </a:r>
            <a:r>
              <a:rPr lang="en-US" dirty="0"/>
              <a:t> often reports her/his experiences using a bug-tracking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Checking the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Observation:</a:t>
            </a:r>
          </a:p>
          <a:p>
            <a:pPr lvl="1"/>
            <a:r>
              <a:rPr lang="en-US" dirty="0"/>
              <a:t>Automated testing depends on our ability to </a:t>
            </a:r>
            <a:r>
              <a:rPr lang="en-US" b="1" dirty="0">
                <a:solidFill>
                  <a:srgbClr val="0070C0"/>
                </a:solidFill>
              </a:rPr>
              <a:t>detect failed tests</a:t>
            </a:r>
            <a:r>
              <a:rPr lang="en-US" dirty="0"/>
              <a:t> automatically</a:t>
            </a:r>
          </a:p>
          <a:p>
            <a:r>
              <a:rPr lang="en-US" dirty="0"/>
              <a:t>A Solution:</a:t>
            </a:r>
          </a:p>
          <a:p>
            <a:pPr lvl="1"/>
            <a:r>
              <a:rPr lang="en-US" dirty="0"/>
              <a:t>Have an </a:t>
            </a:r>
            <a:r>
              <a:rPr lang="en-US" b="1" dirty="0">
                <a:solidFill>
                  <a:srgbClr val="0070C0"/>
                </a:solidFill>
              </a:rPr>
              <a:t>oracle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(either an individual or another program) that knows the truth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a test harness/framework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makes it easy to compare actual and expected/correct values</a:t>
            </a:r>
          </a:p>
          <a:p>
            <a:r>
              <a:rPr lang="en-US" dirty="0"/>
              <a:t>A Complication:</a:t>
            </a:r>
          </a:p>
          <a:p>
            <a:pPr lvl="1"/>
            <a:r>
              <a:rPr lang="en-US" dirty="0"/>
              <a:t>An imperfect oracle can lead to both Type I and Type II errors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04" y="4189380"/>
            <a:ext cx="8865996" cy="26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Testing to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of a Failed Test: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symptom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 </a:t>
            </a:r>
            <a:r>
              <a:rPr lang="en-US" i="1" dirty="0"/>
              <a:t>one of</a:t>
            </a:r>
            <a:r>
              <a:rPr lang="en-US" dirty="0"/>
              <a:t> the </a:t>
            </a:r>
            <a:r>
              <a:rPr lang="en-US" b="1" dirty="0">
                <a:solidFill>
                  <a:srgbClr val="0070C0"/>
                </a:solidFill>
              </a:rPr>
              <a:t>trigger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conditions</a:t>
            </a:r>
            <a:r>
              <a:rPr lang="en-US" b="1" dirty="0"/>
              <a:t> </a:t>
            </a:r>
            <a:r>
              <a:rPr lang="en-US" dirty="0"/>
              <a:t>that gives rise to the symptom</a:t>
            </a:r>
          </a:p>
          <a:p>
            <a:r>
              <a:rPr lang="en-US" b="1" dirty="0">
                <a:solidFill>
                  <a:srgbClr val="0070C0"/>
                </a:solidFill>
              </a:rPr>
              <a:t>Debugging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Using the trigger condition to identify and correct the 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The output of a failed test is a symptom and </a:t>
            </a:r>
            <a:r>
              <a:rPr lang="en-US" i="1" dirty="0"/>
              <a:t>one of</a:t>
            </a:r>
            <a:r>
              <a:rPr lang="en-US" dirty="0"/>
              <a:t> the trigger conditions that gives rise to the symptom</a:t>
            </a:r>
          </a:p>
          <a:p>
            <a:r>
              <a:rPr lang="en-US" dirty="0"/>
              <a:t>Debugging:</a:t>
            </a:r>
          </a:p>
          <a:p>
            <a:pPr lvl="1"/>
            <a:r>
              <a:rPr lang="en-US" dirty="0"/>
              <a:t>Using the trigger condition to </a:t>
            </a:r>
            <a:r>
              <a:rPr lang="en-US" dirty="0" smtClean="0"/>
              <a:t>identify </a:t>
            </a:r>
            <a:r>
              <a:rPr lang="en-US" dirty="0"/>
              <a:t>and correct the 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Defect:</a:t>
            </a:r>
          </a:p>
          <a:p>
            <a:pPr lvl="1"/>
            <a:r>
              <a:rPr lang="en-US" dirty="0"/>
              <a:t>Any </a:t>
            </a:r>
            <a:r>
              <a:rPr lang="en-US" b="1" dirty="0">
                <a:solidFill>
                  <a:srgbClr val="0070C0"/>
                </a:solidFill>
              </a:rPr>
              <a:t>undesirable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aspect of a product</a:t>
            </a:r>
          </a:p>
          <a:p>
            <a:r>
              <a:rPr lang="en-US" dirty="0"/>
              <a:t>Failure: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deviation</a:t>
            </a:r>
            <a:r>
              <a:rPr lang="en-US" dirty="0"/>
              <a:t> between a product’s actual behavior and intended behavior (e.g., a feature that is missing or incorrect)</a:t>
            </a:r>
          </a:p>
          <a:p>
            <a:r>
              <a:rPr lang="en-US" dirty="0"/>
              <a:t>Fault: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defect</a:t>
            </a:r>
            <a:r>
              <a:rPr lang="en-US" dirty="0"/>
              <a:t> that could (or does) give rise to a failure</a:t>
            </a:r>
          </a:p>
          <a:p>
            <a:r>
              <a:rPr lang="en-US" dirty="0"/>
              <a:t>Trigger Condition:</a:t>
            </a:r>
          </a:p>
          <a:p>
            <a:pPr lvl="1"/>
            <a:r>
              <a:rPr lang="en-US" dirty="0"/>
              <a:t>A condition that cause a </a:t>
            </a:r>
            <a:r>
              <a:rPr lang="en-US" b="1" dirty="0">
                <a:solidFill>
                  <a:srgbClr val="0070C0"/>
                </a:solidFill>
              </a:rPr>
              <a:t>fault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result in a failure</a:t>
            </a:r>
          </a:p>
          <a:p>
            <a:r>
              <a:rPr lang="en-US" dirty="0"/>
              <a:t>Symptom: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characteristic </a:t>
            </a:r>
            <a:r>
              <a:rPr lang="en-US" dirty="0"/>
              <a:t>of a </a:t>
            </a:r>
            <a:r>
              <a:rPr lang="en-US" b="1" dirty="0">
                <a:solidFill>
                  <a:srgbClr val="0070C0"/>
                </a:solidFill>
              </a:rPr>
              <a:t>failure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(that helps you recognize that a failure has occurred)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2661" y="539902"/>
            <a:ext cx="4051139" cy="23015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dirty="0"/>
              <a:t>// An example in pseudocode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c </a:t>
            </a:r>
            <a:r>
              <a:rPr lang="en-US" sz="2400" dirty="0"/>
              <a:t>= a/b;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print(c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15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</a:pPr>
            <a:r>
              <a:rPr lang="en-US" b="1" i="1" dirty="0" smtClean="0">
                <a:solidFill>
                  <a:srgbClr val="0070C0"/>
                </a:solidFill>
              </a:rPr>
              <a:t>Step 1: Stabilize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Understand the symptom and the trigger condition identified by the test so that the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can be reproduced.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Step </a:t>
            </a:r>
            <a:r>
              <a:rPr lang="en-US" b="1" i="1" dirty="0" smtClean="0">
                <a:solidFill>
                  <a:srgbClr val="0070C0"/>
                </a:solidFill>
              </a:rPr>
              <a:t>2: Localize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Locate the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Examine the sections of code that are likely to be influenced by the trigger condition.</a:t>
            </a:r>
          </a:p>
          <a:p>
            <a:pPr lvl="1"/>
            <a:r>
              <a:rPr lang="en-US" dirty="0"/>
              <a:t>Form a hypothesis about the fault.</a:t>
            </a:r>
          </a:p>
          <a:p>
            <a:pPr lvl="1"/>
            <a:r>
              <a:rPr lang="en-US" dirty="0"/>
              <a:t>Instrument the relevant sections of code.</a:t>
            </a:r>
          </a:p>
          <a:p>
            <a:pPr lvl="1"/>
            <a:r>
              <a:rPr lang="en-US" dirty="0"/>
              <a:t>Execute the code using the instrumentation.</a:t>
            </a:r>
          </a:p>
          <a:p>
            <a:pPr lvl="1"/>
            <a:r>
              <a:rPr lang="en-US" dirty="0"/>
              <a:t>Prove or disprove the hypothesis. If proven, go to step 3; otherwise go to step 2.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Step </a:t>
            </a:r>
            <a:r>
              <a:rPr lang="en-US" b="1" i="1" dirty="0" smtClean="0">
                <a:solidFill>
                  <a:srgbClr val="0070C0"/>
                </a:solidFill>
              </a:rPr>
              <a:t>3: Correct</a:t>
            </a:r>
            <a:r>
              <a:rPr lang="en-US" dirty="0"/>
              <a:t> - Fix the fault.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Step </a:t>
            </a:r>
            <a:r>
              <a:rPr lang="en-US" b="1" i="1" dirty="0" smtClean="0">
                <a:solidFill>
                  <a:srgbClr val="0070C0"/>
                </a:solidFill>
              </a:rPr>
              <a:t>4: Verify</a:t>
            </a:r>
            <a:r>
              <a:rPr lang="en-US" dirty="0"/>
              <a:t> - Test the fix and run </a:t>
            </a:r>
            <a:r>
              <a:rPr lang="en-US" dirty="0">
                <a:solidFill>
                  <a:srgbClr val="FF0000"/>
                </a:solidFill>
              </a:rPr>
              <a:t>regression tests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b="1" i="1" dirty="0">
                <a:solidFill>
                  <a:srgbClr val="0070C0"/>
                </a:solidFill>
              </a:rPr>
              <a:t>Step </a:t>
            </a:r>
            <a:r>
              <a:rPr lang="en-US" b="1" i="1" dirty="0" smtClean="0">
                <a:solidFill>
                  <a:srgbClr val="0070C0"/>
                </a:solidFill>
              </a:rPr>
              <a:t>5: Globalize</a:t>
            </a:r>
            <a:r>
              <a:rPr lang="en-US" dirty="0"/>
              <a:t> - Look for and fix similar defects in other parts of the system. Refactor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761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Debug Code:</a:t>
            </a:r>
          </a:p>
          <a:p>
            <a:pPr lvl="1"/>
            <a:r>
              <a:rPr lang="en-US" dirty="0"/>
              <a:t>Add temporary </a:t>
            </a:r>
            <a:r>
              <a:rPr lang="en-US" b="1" dirty="0">
                <a:solidFill>
                  <a:srgbClr val="0070C0"/>
                </a:solidFill>
              </a:rPr>
              <a:t>output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statements that can be used to monitor state information</a:t>
            </a:r>
          </a:p>
          <a:p>
            <a:pPr lvl="1"/>
            <a:r>
              <a:rPr lang="en-US" dirty="0"/>
              <a:t>Add temporary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statements that can be used to pause the execution</a:t>
            </a:r>
          </a:p>
          <a:p>
            <a:r>
              <a:rPr lang="en-US" dirty="0"/>
              <a:t>Using a Debugger:</a:t>
            </a:r>
          </a:p>
          <a:p>
            <a:pPr lvl="1"/>
            <a:r>
              <a:rPr lang="en-US" dirty="0"/>
              <a:t>Use </a:t>
            </a:r>
            <a:r>
              <a:rPr lang="en-US" b="1" i="1" dirty="0">
                <a:solidFill>
                  <a:srgbClr val="0070C0"/>
                </a:solidFill>
              </a:rPr>
              <a:t>watches</a:t>
            </a:r>
            <a:r>
              <a:rPr lang="en-US" dirty="0"/>
              <a:t> to monitor state information</a:t>
            </a:r>
          </a:p>
          <a:p>
            <a:pPr lvl="1"/>
            <a:r>
              <a:rPr lang="en-US" dirty="0"/>
              <a:t>Set </a:t>
            </a:r>
            <a:r>
              <a:rPr lang="en-US" b="1" i="1" dirty="0">
                <a:solidFill>
                  <a:srgbClr val="0070C0"/>
                </a:solidFill>
              </a:rPr>
              <a:t>breakpoints</a:t>
            </a:r>
            <a:r>
              <a:rPr lang="en-US" dirty="0"/>
              <a:t> to pause the execution</a:t>
            </a:r>
          </a:p>
          <a:p>
            <a:pPr lvl="1"/>
            <a:r>
              <a:rPr lang="en-US" dirty="0"/>
              <a:t>Execute statements "one at a time" (e.g., </a:t>
            </a:r>
            <a:r>
              <a:rPr lang="en-US" i="1" dirty="0"/>
              <a:t>step into</a:t>
            </a:r>
            <a:r>
              <a:rPr lang="en-US" dirty="0" smtClean="0"/>
              <a:t>, </a:t>
            </a:r>
            <a:r>
              <a:rPr lang="en-US" i="1" dirty="0" smtClean="0"/>
              <a:t>step </a:t>
            </a:r>
            <a:r>
              <a:rPr lang="en-US" i="1" dirty="0"/>
              <a:t>over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Can Happen?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Fault corrected and no new fault introduced</a:t>
            </a:r>
          </a:p>
          <a:p>
            <a:pPr lvl="1"/>
            <a:r>
              <a:rPr lang="en-US" dirty="0"/>
              <a:t>Fault corrected and new fault introduced</a:t>
            </a:r>
          </a:p>
          <a:p>
            <a:pPr lvl="1"/>
            <a:r>
              <a:rPr lang="en-US" dirty="0"/>
              <a:t>Fault not corrected and no new fault introduced</a:t>
            </a:r>
          </a:p>
          <a:p>
            <a:pPr lvl="1"/>
            <a:r>
              <a:rPr lang="en-US" dirty="0"/>
              <a:t>Fault not corrected and new fault introduced</a:t>
            </a:r>
          </a:p>
          <a:p>
            <a:r>
              <a:rPr lang="en-US" dirty="0"/>
              <a:t>Real World Data:</a:t>
            </a:r>
          </a:p>
          <a:p>
            <a:pPr lvl="1"/>
            <a:r>
              <a:rPr lang="en-US" dirty="0"/>
              <a:t>As many as 30% of changes result in one of the three bad outcomes</a:t>
            </a:r>
          </a:p>
          <a:p>
            <a:pPr lvl="1"/>
            <a:r>
              <a:rPr lang="en-US" dirty="0"/>
              <a:t>Bad outcomes occur on average 10% of the time</a:t>
            </a:r>
          </a:p>
          <a:p>
            <a:pPr lvl="1"/>
            <a:r>
              <a:rPr lang="en-US" dirty="0"/>
              <a:t>Faults introduced during debugging are more difficult to identify and remove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Carefully test fixes</a:t>
            </a:r>
          </a:p>
          <a:p>
            <a:pPr lvl="1"/>
            <a:r>
              <a:rPr lang="en-US" dirty="0"/>
              <a:t>Re-run old tests after fixing</a:t>
            </a:r>
          </a:p>
          <a:p>
            <a:r>
              <a:rPr lang="en-US" dirty="0"/>
              <a:t>Regression Testing:</a:t>
            </a:r>
          </a:p>
          <a:p>
            <a:pPr lvl="1"/>
            <a:r>
              <a:rPr lang="en-US" dirty="0"/>
              <a:t>The process of re-running all existing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Trigger Condition?</a:t>
            </a:r>
          </a:p>
          <a:p>
            <a:r>
              <a:rPr lang="en-US" dirty="0" smtClean="0"/>
              <a:t>Failure?</a:t>
            </a:r>
          </a:p>
          <a:p>
            <a:r>
              <a:rPr lang="en-US" dirty="0" smtClean="0"/>
              <a:t>Symptom?</a:t>
            </a:r>
          </a:p>
          <a:p>
            <a:r>
              <a:rPr lang="en-US" dirty="0" smtClean="0"/>
              <a:t>Fault?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0430" y="1516284"/>
            <a:ext cx="4051139" cy="230157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dirty="0"/>
              <a:t>// An example in pseudocode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c </a:t>
            </a:r>
            <a:r>
              <a:rPr lang="en-US" sz="2400" dirty="0"/>
              <a:t>= a/b; </a:t>
            </a:r>
            <a:endParaRPr lang="en-US" sz="2400" dirty="0" smtClean="0"/>
          </a:p>
          <a:p>
            <a:pPr>
              <a:lnSpc>
                <a:spcPts val="2880"/>
              </a:lnSpc>
            </a:pPr>
            <a:r>
              <a:rPr lang="en-US" sz="2400" dirty="0" smtClean="0"/>
              <a:t>print(c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1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Condition?</a:t>
            </a:r>
          </a:p>
          <a:p>
            <a:pPr lvl="1"/>
            <a:r>
              <a:rPr lang="en-US" dirty="0"/>
              <a:t>b having the value 0</a:t>
            </a:r>
            <a:endParaRPr lang="en-US" dirty="0" smtClean="0"/>
          </a:p>
          <a:p>
            <a:r>
              <a:rPr lang="en-US" dirty="0" smtClean="0"/>
              <a:t>Failure?</a:t>
            </a:r>
          </a:p>
          <a:p>
            <a:pPr lvl="1"/>
            <a:r>
              <a:rPr lang="en-US" dirty="0"/>
              <a:t>The program does not produce the correct output</a:t>
            </a:r>
            <a:endParaRPr lang="en-US" dirty="0" smtClean="0"/>
          </a:p>
          <a:p>
            <a:r>
              <a:rPr lang="en-US" dirty="0" smtClean="0"/>
              <a:t>Symptom?</a:t>
            </a:r>
          </a:p>
          <a:p>
            <a:pPr lvl="1"/>
            <a:r>
              <a:rPr lang="en-US" dirty="0"/>
              <a:t>Depending on the language, the symptom might be termination (e.g., because of a divide by 0 exception) or an infinite/undefined/</a:t>
            </a:r>
            <a:r>
              <a:rPr lang="en-US" dirty="0" err="1"/>
              <a:t>NaN</a:t>
            </a:r>
            <a:r>
              <a:rPr lang="en-US" dirty="0"/>
              <a:t> value in c</a:t>
            </a:r>
            <a:endParaRPr lang="en-US" dirty="0" smtClean="0"/>
          </a:p>
          <a:p>
            <a:r>
              <a:rPr lang="en-US" dirty="0" smtClean="0"/>
              <a:t>Fault?</a:t>
            </a:r>
          </a:p>
          <a:p>
            <a:pPr lvl="1"/>
            <a:r>
              <a:rPr lang="en-US" dirty="0"/>
              <a:t>Not checking the value of b and not providing a default value for b or c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0861" y="0"/>
            <a:ext cx="4051139" cy="19127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// An example in pseudocode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err="1"/>
              <a:t>getNextInt</a:t>
            </a:r>
            <a:r>
              <a:rPr lang="en-US" sz="2400" dirty="0"/>
              <a:t>(); </a:t>
            </a:r>
            <a:endParaRPr lang="en-US" sz="2400" dirty="0" smtClean="0"/>
          </a:p>
          <a:p>
            <a:r>
              <a:rPr lang="en-US" sz="2400" dirty="0" smtClean="0"/>
              <a:t>c </a:t>
            </a:r>
            <a:r>
              <a:rPr lang="en-US" sz="2400" dirty="0"/>
              <a:t>= a/b; </a:t>
            </a:r>
            <a:endParaRPr lang="en-US" sz="2400" dirty="0" smtClean="0"/>
          </a:p>
          <a:p>
            <a:r>
              <a:rPr lang="en-US" sz="2400" dirty="0" smtClean="0"/>
              <a:t>print(c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67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Missing Term:</a:t>
            </a:r>
          </a:p>
          <a:p>
            <a:pPr lvl="1"/>
            <a:r>
              <a:rPr lang="en-US" dirty="0"/>
              <a:t>"Bug"</a:t>
            </a:r>
          </a:p>
          <a:p>
            <a:r>
              <a:rPr lang="en-US" dirty="0"/>
              <a:t>Why Is It Omitted?</a:t>
            </a:r>
          </a:p>
          <a:p>
            <a:pPr lvl="1"/>
            <a:r>
              <a:rPr lang="en-US" dirty="0"/>
              <a:t>People do not use the term "bug" consistently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We will use the term "debugging" but will not use the term "bug" (except casually)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Algorithmic</a:t>
            </a:r>
            <a:r>
              <a:rPr lang="en-US" dirty="0"/>
              <a:t>: A block of code does not generate the proper output for a given input</a:t>
            </a:r>
          </a:p>
          <a:p>
            <a:pPr lvl="1"/>
            <a:r>
              <a:rPr lang="en-US" b="1" i="1" dirty="0"/>
              <a:t>Precision</a:t>
            </a:r>
            <a:r>
              <a:rPr lang="en-US" dirty="0"/>
              <a:t>: The computation is not performed to the desired accuracy</a:t>
            </a:r>
          </a:p>
          <a:p>
            <a:pPr lvl="1"/>
            <a:r>
              <a:rPr lang="en-US" b="1" i="1" dirty="0"/>
              <a:t>Checking</a:t>
            </a:r>
            <a:r>
              <a:rPr lang="en-US" dirty="0"/>
              <a:t>: The inputs are not validated before the computation is performed</a:t>
            </a:r>
          </a:p>
          <a:p>
            <a:pPr lvl="1"/>
            <a:r>
              <a:rPr lang="en-US" b="1" i="1" dirty="0"/>
              <a:t>Stress/Overload</a:t>
            </a:r>
            <a:r>
              <a:rPr lang="en-US" dirty="0"/>
              <a:t>: The problem occurs when data structures are filled past their capacity</a:t>
            </a:r>
          </a:p>
          <a:p>
            <a:pPr lvl="1"/>
            <a:r>
              <a:rPr lang="en-US" b="1" i="1" dirty="0"/>
              <a:t>Assignment</a:t>
            </a:r>
            <a:r>
              <a:rPr lang="en-US" dirty="0"/>
              <a:t>: Fault in variable/data structure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Faults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Throughput/Performance</a:t>
            </a:r>
            <a:r>
              <a:rPr lang="en-US" dirty="0"/>
              <a:t>: A block of code does not perform at the required speed</a:t>
            </a:r>
          </a:p>
          <a:p>
            <a:pPr lvl="1"/>
            <a:r>
              <a:rPr lang="en-US" b="1" i="1" dirty="0"/>
              <a:t>Timing/Coordination</a:t>
            </a:r>
            <a:r>
              <a:rPr lang="en-US" dirty="0"/>
              <a:t>: Involves shared resources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Recovery</a:t>
            </a:r>
            <a:r>
              <a:rPr lang="en-US" dirty="0"/>
              <a:t>: A block of code does not respond to another fault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13939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Desk Checking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programmer reads through the program (and traces the execution) herself/himself</a:t>
            </a:r>
          </a:p>
          <a:p>
            <a:r>
              <a:rPr lang="en-US" b="1" dirty="0">
                <a:solidFill>
                  <a:srgbClr val="0070C0"/>
                </a:solidFill>
              </a:rPr>
              <a:t>Code Walkthrough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programmer gives her/his code to a review team and leads an (informal) discussion</a:t>
            </a:r>
          </a:p>
          <a:p>
            <a:r>
              <a:rPr lang="en-US" b="1" dirty="0">
                <a:solidFill>
                  <a:srgbClr val="0070C0"/>
                </a:solidFill>
              </a:rPr>
              <a:t>Code Inspection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review team checks the code against a prepared list of 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1601</Words>
  <Application>Microsoft Office PowerPoint</Application>
  <PresentationFormat>Widescreen</PresentationFormat>
  <Paragraphs>307</Paragraphs>
  <Slides>32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Office Theme</vt:lpstr>
      <vt:lpstr>Software Verification</vt:lpstr>
      <vt:lpstr>Review</vt:lpstr>
      <vt:lpstr>Terminology</vt:lpstr>
      <vt:lpstr>Terminology (cont.)</vt:lpstr>
      <vt:lpstr>Terminology (cont.)</vt:lpstr>
      <vt:lpstr>Terminology (cont.)</vt:lpstr>
      <vt:lpstr>Types of Faults</vt:lpstr>
      <vt:lpstr>Types of Faults (cont.)</vt:lpstr>
      <vt:lpstr>Code Reviews</vt:lpstr>
      <vt:lpstr>Development/Construction Testing - The Stages</vt:lpstr>
      <vt:lpstr>Development/Construction Testing - The Participants</vt:lpstr>
      <vt:lpstr>Testing - Terminology</vt:lpstr>
      <vt:lpstr>Testing - Approaches</vt:lpstr>
      <vt:lpstr>Testing - Black-Box Unit Testing</vt:lpstr>
      <vt:lpstr>Testing - Black-Box Unit Testing (cont.)</vt:lpstr>
      <vt:lpstr>Testing - Black-Box Unit Testing (cont.)</vt:lpstr>
      <vt:lpstr>Testing - Black-Box Unit Testing (cont.)</vt:lpstr>
      <vt:lpstr>Testing - Equivalence Classes</vt:lpstr>
      <vt:lpstr>Testing - Clear-Box Unit Testing</vt:lpstr>
      <vt:lpstr>Testing - Coverage (cont.)</vt:lpstr>
      <vt:lpstr>Testing - Clear-Box Unit Testing (cont.)</vt:lpstr>
      <vt:lpstr>Testing - Clear-Box Unit Testing (cont.)</vt:lpstr>
      <vt:lpstr>Testing - Counting Conditions</vt:lpstr>
      <vt:lpstr>Testing - A Mixture of Black-Box and Clear-Box Unit Testing</vt:lpstr>
      <vt:lpstr>Testing - Integration Testing Strategies</vt:lpstr>
      <vt:lpstr>Testing - System Testing</vt:lpstr>
      <vt:lpstr>Testing - Checking the Outputs</vt:lpstr>
      <vt:lpstr>From Testing to Debugging</vt:lpstr>
      <vt:lpstr>Getting to Debugging</vt:lpstr>
      <vt:lpstr>The Debugging Process</vt:lpstr>
      <vt:lpstr>Instrumentation Techniques</vt:lpstr>
      <vt:lpstr>Outcomes of Debugging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</dc:title>
  <dc:creator>Microsoft Office User</dc:creator>
  <cp:lastModifiedBy>Jingwei Yang</cp:lastModifiedBy>
  <cp:revision>111</cp:revision>
  <dcterms:created xsi:type="dcterms:W3CDTF">2018-02-26T05:14:18Z</dcterms:created>
  <dcterms:modified xsi:type="dcterms:W3CDTF">2018-10-31T21:46:47Z</dcterms:modified>
</cp:coreProperties>
</file>