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75" r:id="rId4"/>
    <p:sldId id="274" r:id="rId5"/>
    <p:sldId id="277" r:id="rId6"/>
    <p:sldId id="259" r:id="rId7"/>
    <p:sldId id="279" r:id="rId8"/>
    <p:sldId id="280" r:id="rId9"/>
    <p:sldId id="260" r:id="rId10"/>
    <p:sldId id="261" r:id="rId11"/>
    <p:sldId id="262" r:id="rId12"/>
    <p:sldId id="263" r:id="rId13"/>
    <p:sldId id="276" r:id="rId14"/>
    <p:sldId id="264" r:id="rId15"/>
    <p:sldId id="265" r:id="rId16"/>
    <p:sldId id="266" r:id="rId17"/>
    <p:sldId id="267" r:id="rId18"/>
    <p:sldId id="268" r:id="rId19"/>
    <p:sldId id="269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1"/>
    <p:restoredTop sz="79129" autoAdjust="0"/>
  </p:normalViewPr>
  <p:slideViewPr>
    <p:cSldViewPr snapToGrid="0" snapToObjects="1" showGuides="1">
      <p:cViewPr varScale="1">
        <p:scale>
          <a:sx n="159" d="100"/>
          <a:sy n="159" d="100"/>
        </p:scale>
        <p:origin x="144" y="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07E03-2052-7843-9AA4-77A756D87F74}" type="datetimeFigureOut">
              <a:rPr lang="en-US" smtClean="0"/>
              <a:t>10/31/2018 Wednesday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47EA9-53E0-2440-B7B4-6EA0F08E4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39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check the return value, but for clarity, it's common to wrap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malloc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in a function which never returns NULL: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*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emalloc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size_t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void *v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malloc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</a:t>
            </a:r>
          </a:p>
          <a:p>
            <a:pPr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if(!v){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fprintf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"out of mem\n"); </a:t>
            </a:r>
          </a:p>
          <a:p>
            <a:pPr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EXIT_FAILURE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} </a:t>
            </a:r>
          </a:p>
          <a:p>
            <a:pPr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v; }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later you can use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 *foo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emalloc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(56); foo[12] = 'A';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https://stackoverflow.com/questions/7940279/should-we-check-if-memory-allocations-fail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47EA9-53E0-2440-B7B4-6EA0F08E40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59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F022-90B4-124E-B3D2-10BAAF8B343D}" type="datetimeFigureOut">
              <a:rPr lang="en-US" smtClean="0"/>
              <a:t>10/31/2018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4842-E5DB-B943-A54D-29DCAB126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6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F022-90B4-124E-B3D2-10BAAF8B343D}" type="datetimeFigureOut">
              <a:rPr lang="en-US" smtClean="0"/>
              <a:t>10/31/2018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4842-E5DB-B943-A54D-29DCAB126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6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F022-90B4-124E-B3D2-10BAAF8B343D}" type="datetimeFigureOut">
              <a:rPr lang="en-US" smtClean="0"/>
              <a:t>10/31/2018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4842-E5DB-B943-A54D-29DCAB126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9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F022-90B4-124E-B3D2-10BAAF8B343D}" type="datetimeFigureOut">
              <a:rPr lang="en-US" smtClean="0"/>
              <a:t>10/31/2018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4842-E5DB-B943-A54D-29DCAB126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F022-90B4-124E-B3D2-10BAAF8B343D}" type="datetimeFigureOut">
              <a:rPr lang="en-US" smtClean="0"/>
              <a:t>10/31/2018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4842-E5DB-B943-A54D-29DCAB126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F022-90B4-124E-B3D2-10BAAF8B343D}" type="datetimeFigureOut">
              <a:rPr lang="en-US" smtClean="0"/>
              <a:t>10/31/2018 Wednesday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4842-E5DB-B943-A54D-29DCAB126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F022-90B4-124E-B3D2-10BAAF8B343D}" type="datetimeFigureOut">
              <a:rPr lang="en-US" smtClean="0"/>
              <a:t>10/31/2018 Wednesday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4842-E5DB-B943-A54D-29DCAB126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4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F022-90B4-124E-B3D2-10BAAF8B343D}" type="datetimeFigureOut">
              <a:rPr lang="en-US" smtClean="0"/>
              <a:t>10/31/2018 Wednesday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4842-E5DB-B943-A54D-29DCAB126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5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F022-90B4-124E-B3D2-10BAAF8B343D}" type="datetimeFigureOut">
              <a:rPr lang="en-US" smtClean="0"/>
              <a:t>10/31/2018 Wednesday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4842-E5DB-B943-A54D-29DCAB126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8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F022-90B4-124E-B3D2-10BAAF8B343D}" type="datetimeFigureOut">
              <a:rPr lang="en-US" smtClean="0"/>
              <a:t>10/31/2018 Wednesday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4842-E5DB-B943-A54D-29DCAB126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F022-90B4-124E-B3D2-10BAAF8B343D}" type="datetimeFigureOut">
              <a:rPr lang="en-US" smtClean="0"/>
              <a:t>10/31/2018 Wednesday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4842-E5DB-B943-A54D-29DCAB126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9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6F022-90B4-124E-B3D2-10BAAF8B343D}" type="datetimeFigureOut">
              <a:rPr lang="en-US" smtClean="0"/>
              <a:t>10/31/2018 Wednesday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F4842-E5DB-B943-A54D-29DCAB126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1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jectcodemeter.com/cost_estimation/help/GL_sloc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r-swamp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45094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to Think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Suppose:</a:t>
            </a:r>
          </a:p>
          <a:p>
            <a:pPr lvl="1"/>
            <a:r>
              <a:rPr lang="en-US" dirty="0"/>
              <a:t>An adversary/attacker gets access to your source code</a:t>
            </a:r>
          </a:p>
          <a:p>
            <a:r>
              <a:rPr lang="en-US" dirty="0"/>
              <a:t>An Unfortunate Use of Static Analysis Tools:</a:t>
            </a:r>
          </a:p>
          <a:p>
            <a:pPr lvl="1"/>
            <a:r>
              <a:rPr lang="en-US" dirty="0"/>
              <a:t>She/he can use static analysis tools to find vulnerabilities (e.g., a buffer overrun)</a:t>
            </a:r>
          </a:p>
          <a:p>
            <a:r>
              <a:rPr lang="en-US" dirty="0"/>
              <a:t>An Important Implication:</a:t>
            </a:r>
          </a:p>
          <a:p>
            <a:pPr lvl="1"/>
            <a:r>
              <a:rPr lang="en-US" dirty="0"/>
              <a:t>Developers should use static analysis to eliminate these vulnerabilities (and the resulting attacks)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3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Some Empirical Results (</a:t>
            </a:r>
            <a:r>
              <a:rPr lang="en-US" sz="4000" dirty="0" err="1"/>
              <a:t>Nagappan</a:t>
            </a:r>
            <a:r>
              <a:rPr lang="en-US" sz="4000" dirty="0"/>
              <a:t> and Call, 2005)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analysis can be used to predict </a:t>
            </a:r>
            <a:r>
              <a:rPr lang="en-US" b="1" dirty="0">
                <a:solidFill>
                  <a:srgbClr val="0070C0"/>
                </a:solidFill>
              </a:rPr>
              <a:t>pre-release defect </a:t>
            </a:r>
            <a:r>
              <a:rPr lang="en-US" b="1" dirty="0" smtClean="0">
                <a:solidFill>
                  <a:srgbClr val="0070C0"/>
                </a:solidFill>
              </a:rPr>
              <a:t>density</a:t>
            </a:r>
          </a:p>
          <a:p>
            <a:endParaRPr lang="en-US" dirty="0"/>
          </a:p>
          <a:p>
            <a:r>
              <a:rPr lang="en-US" dirty="0"/>
              <a:t>Static analysis can be used to </a:t>
            </a:r>
            <a:r>
              <a:rPr lang="en-US" b="1" dirty="0">
                <a:solidFill>
                  <a:srgbClr val="0070C0"/>
                </a:solidFill>
              </a:rPr>
              <a:t>discriminate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between components of high and low quality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9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</a:t>
            </a:r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Strengths:</a:t>
            </a:r>
          </a:p>
          <a:p>
            <a:pPr lvl="1"/>
            <a:r>
              <a:rPr lang="en-US" dirty="0"/>
              <a:t>Can check a large code base</a:t>
            </a:r>
          </a:p>
          <a:p>
            <a:pPr lvl="1"/>
            <a:r>
              <a:rPr lang="en-US" dirty="0"/>
              <a:t>Are very fast</a:t>
            </a:r>
          </a:p>
          <a:p>
            <a:r>
              <a:rPr lang="en-US" dirty="0"/>
              <a:t>Weaknesses:</a:t>
            </a:r>
          </a:p>
          <a:p>
            <a:pPr lvl="1"/>
            <a:r>
              <a:rPr lang="en-US" dirty="0"/>
              <a:t>Only work for certain types of faults/defects</a:t>
            </a:r>
          </a:p>
          <a:p>
            <a:pPr lvl="1"/>
            <a:r>
              <a:rPr lang="en-US" dirty="0"/>
              <a:t>Often generate false </a:t>
            </a:r>
            <a:r>
              <a:rPr lang="en-US" dirty="0" smtClean="0"/>
              <a:t>positives (the conclusion that there is a fault when there isn’t).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2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169892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Refactoring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Defined:</a:t>
            </a:r>
          </a:p>
          <a:p>
            <a:pPr lvl="1"/>
            <a:r>
              <a:rPr lang="en-US" dirty="0"/>
              <a:t>Changing code without changing its external behavior</a:t>
            </a:r>
          </a:p>
          <a:p>
            <a:r>
              <a:rPr lang="en-US" dirty="0"/>
              <a:t>Purpose of Refactoring:</a:t>
            </a:r>
          </a:p>
          <a:p>
            <a:pPr lvl="1"/>
            <a:r>
              <a:rPr lang="en-US" dirty="0"/>
              <a:t>Improve the </a:t>
            </a:r>
            <a:r>
              <a:rPr lang="en-US" b="1" dirty="0">
                <a:solidFill>
                  <a:srgbClr val="0070C0"/>
                </a:solidFill>
              </a:rPr>
              <a:t>structure</a:t>
            </a:r>
            <a:r>
              <a:rPr lang="en-US" dirty="0"/>
              <a:t>, presentation, or performance of code (i.e., non-functional properties)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Refactoring Can/Should Occur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Code:</a:t>
            </a:r>
          </a:p>
          <a:p>
            <a:pPr lvl="1"/>
            <a:r>
              <a:rPr lang="en-US" dirty="0"/>
              <a:t>There must be existing code</a:t>
            </a:r>
          </a:p>
          <a:p>
            <a:r>
              <a:rPr lang="en-US" dirty="0"/>
              <a:t>Existing Tests:</a:t>
            </a:r>
          </a:p>
          <a:p>
            <a:pPr lvl="1"/>
            <a:r>
              <a:rPr lang="en-US" dirty="0"/>
              <a:t>The only way to ensure that the behavior isn't changed is to have an existing test suite and perform regression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6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Refactoring Needed?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Lack of Clarity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Badly named variables, functions/methods, classes, etc...</a:t>
            </a:r>
          </a:p>
          <a:p>
            <a:pPr lvl="1"/>
            <a:r>
              <a:rPr lang="en-US" dirty="0"/>
              <a:t>Awkward control structures</a:t>
            </a:r>
          </a:p>
          <a:p>
            <a:pPr lvl="1"/>
            <a:r>
              <a:rPr lang="en-US" dirty="0"/>
              <a:t>Lack of comments</a:t>
            </a:r>
          </a:p>
          <a:p>
            <a:r>
              <a:rPr lang="en-US" dirty="0"/>
              <a:t>Other </a:t>
            </a:r>
            <a:r>
              <a:rPr lang="en-US" b="1" dirty="0">
                <a:solidFill>
                  <a:srgbClr val="0070C0"/>
                </a:solidFill>
              </a:rPr>
              <a:t>Defects </a:t>
            </a:r>
            <a:r>
              <a:rPr lang="en-US" dirty="0"/>
              <a:t>(a.k.a. </a:t>
            </a:r>
            <a:r>
              <a:rPr lang="en-US" i="1" dirty="0"/>
              <a:t>Code Smells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Comments that duplicate code</a:t>
            </a:r>
          </a:p>
          <a:p>
            <a:pPr lvl="1"/>
            <a:r>
              <a:rPr lang="en-US" dirty="0"/>
              <a:t>Tight coupling</a:t>
            </a:r>
          </a:p>
          <a:p>
            <a:pPr lvl="1"/>
            <a:r>
              <a:rPr lang="en-US" dirty="0"/>
              <a:t>Lack of information hiding</a:t>
            </a:r>
          </a:p>
          <a:p>
            <a:pPr lvl="1"/>
            <a:r>
              <a:rPr lang="en-US" dirty="0"/>
              <a:t>Low </a:t>
            </a:r>
            <a:r>
              <a:rPr lang="en-US" dirty="0" smtClean="0"/>
              <a:t>cohesion</a:t>
            </a:r>
            <a:endParaRPr lang="en-US" dirty="0"/>
          </a:p>
          <a:p>
            <a:pPr lvl="1"/>
            <a:r>
              <a:rPr lang="en-US" dirty="0"/>
              <a:t>Bloated (large) and/or lazy (small) classes</a:t>
            </a:r>
          </a:p>
          <a:p>
            <a:pPr lvl="1"/>
            <a:r>
              <a:rPr lang="en-US" dirty="0"/>
              <a:t>Long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7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Refactorings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Rename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Rename an entity (a process that is greatly simplified by a good IDE)</a:t>
            </a:r>
          </a:p>
          <a:p>
            <a:r>
              <a:rPr lang="en-US" dirty="0"/>
              <a:t>Introduce Explanatory (Intermediate) Variables:</a:t>
            </a:r>
          </a:p>
          <a:p>
            <a:pPr lvl="1"/>
            <a:r>
              <a:rPr lang="en-US" dirty="0"/>
              <a:t>Long expressions can be difficult to understand and debug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Extract </a:t>
            </a:r>
            <a:r>
              <a:rPr lang="en-US" dirty="0"/>
              <a:t>Sub-Program:</a:t>
            </a:r>
          </a:p>
          <a:p>
            <a:pPr lvl="1"/>
            <a:r>
              <a:rPr lang="en-US" dirty="0"/>
              <a:t>Break a long program or a program that has multiple easily described steps into multiple </a:t>
            </a:r>
            <a:r>
              <a:rPr lang="en-US" dirty="0" smtClean="0"/>
              <a:t>sub-programs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089" y="3425963"/>
            <a:ext cx="6589219" cy="1863667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401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Refactoring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Test</a:t>
            </a:r>
            <a:r>
              <a:rPr lang="en-US" dirty="0"/>
              <a:t> the existing code.</a:t>
            </a:r>
          </a:p>
          <a:p>
            <a:r>
              <a:rPr lang="en-US" dirty="0">
                <a:solidFill>
                  <a:srgbClr val="0070C0"/>
                </a:solidFill>
              </a:rPr>
              <a:t>Identify</a:t>
            </a:r>
            <a:r>
              <a:rPr lang="en-US" dirty="0"/>
              <a:t> a refactoring.</a:t>
            </a:r>
          </a:p>
          <a:p>
            <a:r>
              <a:rPr lang="en-US" dirty="0"/>
              <a:t>Make a </a:t>
            </a:r>
            <a:r>
              <a:rPr lang="en-US" i="1" dirty="0">
                <a:solidFill>
                  <a:srgbClr val="0070C0"/>
                </a:solidFill>
              </a:rPr>
              <a:t>small</a:t>
            </a:r>
            <a:r>
              <a:rPr lang="en-US" dirty="0"/>
              <a:t> change that gets the code closer to the desired code.</a:t>
            </a:r>
          </a:p>
          <a:p>
            <a:r>
              <a:rPr lang="en-US" dirty="0"/>
              <a:t>Run </a:t>
            </a:r>
            <a:r>
              <a:rPr lang="en-US" dirty="0">
                <a:solidFill>
                  <a:srgbClr val="0070C0"/>
                </a:solidFill>
              </a:rPr>
              <a:t>regression</a:t>
            </a:r>
            <a:r>
              <a:rPr lang="en-US" dirty="0"/>
              <a:t> tests and </a:t>
            </a:r>
            <a:r>
              <a:rPr lang="en-US" dirty="0">
                <a:solidFill>
                  <a:srgbClr val="0070C0"/>
                </a:solidFill>
              </a:rPr>
              <a:t>debug</a:t>
            </a:r>
            <a:r>
              <a:rPr lang="en-US" dirty="0"/>
              <a:t> if necessary.</a:t>
            </a:r>
          </a:p>
          <a:p>
            <a:r>
              <a:rPr lang="en-US" dirty="0"/>
              <a:t>If the refactoring is not complete, go to step 3.</a:t>
            </a:r>
          </a:p>
          <a:p>
            <a:r>
              <a:rPr lang="en-US" dirty="0"/>
              <a:t>If the code needs further refactoring, go to step 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Kinds of Improvements (i.e., Functional Improvements)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Ease of Use:</a:t>
            </a:r>
          </a:p>
          <a:p>
            <a:pPr lvl="1"/>
            <a:r>
              <a:rPr lang="en-US" dirty="0"/>
              <a:t>Minor changes that make code easier to use (e.g., </a:t>
            </a:r>
            <a:r>
              <a:rPr lang="en-US" b="1" dirty="0">
                <a:solidFill>
                  <a:srgbClr val="0070C0"/>
                </a:solidFill>
              </a:rPr>
              <a:t>overloaded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methods, </a:t>
            </a:r>
            <a:r>
              <a:rPr lang="en-US" b="1" dirty="0">
                <a:solidFill>
                  <a:srgbClr val="0070C0"/>
                </a:solidFill>
              </a:rPr>
              <a:t>convenience</a:t>
            </a:r>
            <a:r>
              <a:rPr lang="en-US" dirty="0"/>
              <a:t> methods)</a:t>
            </a:r>
          </a:p>
          <a:p>
            <a:r>
              <a:rPr lang="en-US" b="1" dirty="0">
                <a:solidFill>
                  <a:srgbClr val="0070C0"/>
                </a:solidFill>
              </a:rPr>
              <a:t>Generalization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Modifications that make the code applicable in a wider variety of situations (e.g., a wider range of parameter values, more types of parameters)</a:t>
            </a:r>
          </a:p>
          <a:p>
            <a:r>
              <a:rPr lang="en-US" dirty="0"/>
              <a:t>Increased Functionality: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Adding capabilities </a:t>
            </a:r>
            <a:r>
              <a:rPr lang="en-US" dirty="0"/>
              <a:t>(e.g., additional methods)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5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Dynamic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Changing over </a:t>
            </a:r>
            <a:r>
              <a:rPr lang="en-US" dirty="0" smtClean="0"/>
              <a:t>time</a:t>
            </a:r>
          </a:p>
          <a:p>
            <a:pPr lvl="1"/>
            <a:r>
              <a:rPr lang="en-US" dirty="0"/>
              <a:t>While the program is running/executing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Static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Unchanging</a:t>
            </a:r>
          </a:p>
          <a:p>
            <a:pPr lvl="1"/>
            <a:r>
              <a:rPr lang="en-US" dirty="0"/>
              <a:t>"Before" the program is running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3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0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 of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Defined:</a:t>
            </a:r>
          </a:p>
          <a:p>
            <a:pPr lvl="1"/>
            <a:r>
              <a:rPr lang="en-US" dirty="0"/>
              <a:t>The automated review of a program (or a part of a program) "before" it is executed</a:t>
            </a:r>
          </a:p>
          <a:p>
            <a:r>
              <a:rPr lang="en-US" dirty="0"/>
              <a:t>Possible Inputs:</a:t>
            </a:r>
          </a:p>
          <a:p>
            <a:pPr lvl="1"/>
            <a:r>
              <a:rPr lang="en-US" dirty="0"/>
              <a:t>Source code</a:t>
            </a:r>
          </a:p>
          <a:p>
            <a:pPr lvl="1"/>
            <a:r>
              <a:rPr lang="en-US" dirty="0"/>
              <a:t>Compiled/partially-compiled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Static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 Checking:</a:t>
            </a:r>
          </a:p>
          <a:p>
            <a:pPr lvl="1"/>
            <a:r>
              <a:rPr lang="en-US" dirty="0" smtClean="0"/>
              <a:t>To ensure software obeys the grammatical rules of the language it is written in.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81" y="2963293"/>
            <a:ext cx="5762238" cy="2443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17" y="5406482"/>
            <a:ext cx="8623455" cy="128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Static </a:t>
            </a:r>
            <a:r>
              <a:rPr lang="en-US" dirty="0" smtClean="0"/>
              <a:t>Analysis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Style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/>
              <a:t>Checking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Syntactically </a:t>
            </a:r>
            <a:r>
              <a:rPr lang="en-US" dirty="0"/>
              <a:t>correct but stylistically inappropriate</a:t>
            </a:r>
          </a:p>
          <a:p>
            <a:r>
              <a:rPr lang="en-US" b="1" dirty="0">
                <a:solidFill>
                  <a:srgbClr val="0070C0"/>
                </a:solidFill>
              </a:rPr>
              <a:t>Construct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Checking:</a:t>
            </a:r>
          </a:p>
          <a:p>
            <a:pPr lvl="1"/>
            <a:r>
              <a:rPr lang="en-US" dirty="0"/>
              <a:t>"</a:t>
            </a:r>
            <a:r>
              <a:rPr lang="en-US" b="1" dirty="0">
                <a:solidFill>
                  <a:srgbClr val="0070C0"/>
                </a:solidFill>
              </a:rPr>
              <a:t>Suspicious</a:t>
            </a:r>
            <a:r>
              <a:rPr lang="en-US" dirty="0"/>
              <a:t>" constructs (e.g., variables used but not initialized, division, unused variables, constant logical expressions, etc...)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Non-portable</a:t>
            </a:r>
            <a:r>
              <a:rPr lang="en-US" dirty="0"/>
              <a:t> constructs (e.g., potential range problems)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Memory allocation </a:t>
            </a:r>
            <a:r>
              <a:rPr lang="en-US" b="1" dirty="0" smtClean="0">
                <a:solidFill>
                  <a:srgbClr val="0070C0"/>
                </a:solidFill>
              </a:rPr>
              <a:t>inconsistencies</a:t>
            </a:r>
          </a:p>
          <a:p>
            <a:pPr lvl="1"/>
            <a:r>
              <a:rPr lang="en-US" dirty="0" smtClean="0"/>
              <a:t>Language-specific </a:t>
            </a:r>
            <a:r>
              <a:rPr lang="en-US" b="1" dirty="0" smtClean="0">
                <a:solidFill>
                  <a:srgbClr val="0070C0"/>
                </a:solidFill>
              </a:rPr>
              <a:t>idiom and usage </a:t>
            </a:r>
            <a:r>
              <a:rPr lang="en-US" dirty="0" smtClean="0"/>
              <a:t>checker</a:t>
            </a:r>
          </a:p>
          <a:p>
            <a:pPr lvl="2"/>
            <a:r>
              <a:rPr lang="en-US" dirty="0" smtClean="0"/>
              <a:t>E.g. in JavaScript, an idiom and usage checker might flag </a:t>
            </a:r>
            <a:r>
              <a:rPr lang="en-US" i="1" dirty="0" smtClean="0"/>
              <a:t>grades </a:t>
            </a:r>
            <a:r>
              <a:rPr lang="en-US" i="1" dirty="0"/>
              <a:t>= new Array() </a:t>
            </a:r>
            <a:r>
              <a:rPr lang="en-US" dirty="0"/>
              <a:t>rather than </a:t>
            </a:r>
            <a:r>
              <a:rPr lang="en-US" i="1" dirty="0"/>
              <a:t>grades = []</a:t>
            </a:r>
            <a:r>
              <a:rPr lang="en-US" dirty="0"/>
              <a:t>, which is purely an idiomatic matter peculiar to </a:t>
            </a:r>
            <a:r>
              <a:rPr lang="en-US" dirty="0" smtClean="0"/>
              <a:t>JavaScript. 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0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Static Analysis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Metrics:</a:t>
            </a:r>
          </a:p>
          <a:p>
            <a:pPr lvl="1"/>
            <a:r>
              <a:rPr lang="en-US" dirty="0">
                <a:hlinkClick r:id="rId2"/>
              </a:rPr>
              <a:t>Thousand Lines of Code (KLOC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pPr lvl="2"/>
            <a:r>
              <a:rPr lang="en-US" dirty="0" smtClean="0"/>
              <a:t>Source Lines of Code (SLOC or LOC)</a:t>
            </a:r>
          </a:p>
          <a:p>
            <a:pPr lvl="2"/>
            <a:r>
              <a:rPr lang="en-US" dirty="0" smtClean="0"/>
              <a:t>Logical Lines of Code (LLOC)</a:t>
            </a:r>
          </a:p>
          <a:p>
            <a:pPr lvl="2"/>
            <a:r>
              <a:rPr lang="en-US" dirty="0" smtClean="0"/>
              <a:t>E.g., </a:t>
            </a: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 += 1) </a:t>
            </a:r>
            <a:r>
              <a:rPr lang="en-US" dirty="0" err="1"/>
              <a:t>printf</a:t>
            </a:r>
            <a:r>
              <a:rPr lang="en-US" dirty="0"/>
              <a:t>("hello"); /* How many lines of code is this? </a:t>
            </a:r>
            <a:r>
              <a:rPr lang="en-US" dirty="0" smtClean="0"/>
              <a:t>*/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8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Static Analysis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712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Cyclomatic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Complexity </a:t>
            </a:r>
            <a:r>
              <a:rPr lang="en-US" dirty="0"/>
              <a:t>(calculated from the nodes and edges in the control flow graph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Independent path is a path that has </a:t>
            </a:r>
            <a:r>
              <a:rPr lang="en-US" b="1" dirty="0" smtClean="0">
                <a:solidFill>
                  <a:srgbClr val="0070C0"/>
                </a:solidFill>
              </a:rPr>
              <a:t>at least one edge that has not been traversed</a:t>
            </a:r>
            <a:r>
              <a:rPr lang="en-US" dirty="0" smtClean="0"/>
              <a:t> before in the given graph.</a:t>
            </a:r>
          </a:p>
          <a:p>
            <a:pPr lvl="1"/>
            <a:r>
              <a:rPr lang="en-US" dirty="0" smtClean="0"/>
              <a:t>Methods:</a:t>
            </a:r>
          </a:p>
          <a:p>
            <a:pPr lvl="2"/>
            <a:r>
              <a:rPr lang="en-US" dirty="0" smtClean="0"/>
              <a:t>Count the number of regions on the graph</a:t>
            </a:r>
          </a:p>
          <a:p>
            <a:pPr lvl="2"/>
            <a:r>
              <a:rPr lang="en-US" dirty="0" smtClean="0"/>
              <a:t>No. of edges </a:t>
            </a:r>
            <a:r>
              <a:rPr lang="mr-IN" dirty="0" smtClean="0"/>
              <a:t>–</a:t>
            </a:r>
            <a:r>
              <a:rPr lang="en-US" dirty="0" smtClean="0"/>
              <a:t> No. of nodes + 2</a:t>
            </a:r>
          </a:p>
          <a:p>
            <a:pPr lvl="2"/>
            <a:r>
              <a:rPr lang="en-US" dirty="0" smtClean="0"/>
              <a:t>No. of predicates + 1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895402" y="3074311"/>
            <a:ext cx="3169176" cy="3795963"/>
            <a:chOff x="8140390" y="2350752"/>
            <a:chExt cx="3624146" cy="43845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45365" t="2026" b="4210"/>
            <a:stretch/>
          </p:blipFill>
          <p:spPr>
            <a:xfrm>
              <a:off x="8140390" y="2350752"/>
              <a:ext cx="3624146" cy="438458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5" name="TextBox 4"/>
            <p:cNvSpPr txBox="1"/>
            <p:nvPr/>
          </p:nvSpPr>
          <p:spPr>
            <a:xfrm>
              <a:off x="9927771" y="2490651"/>
              <a:ext cx="339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927771" y="3265714"/>
              <a:ext cx="357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2</a:t>
              </a:r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04960" y="3866606"/>
              <a:ext cx="296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95360" y="4432663"/>
              <a:ext cx="313509" cy="374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97143" y="4545874"/>
              <a:ext cx="330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04960" y="5103223"/>
              <a:ext cx="296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964091" y="3927566"/>
              <a:ext cx="226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7</a:t>
              </a: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89920" y="5472555"/>
              <a:ext cx="304800" cy="379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72503" y="6244046"/>
              <a:ext cx="418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60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Static Analysis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Halstead </a:t>
            </a:r>
            <a:r>
              <a:rPr lang="en-US" dirty="0"/>
              <a:t>Complexity (calculated from </a:t>
            </a:r>
            <a:r>
              <a:rPr lang="en-US" b="1" dirty="0">
                <a:solidFill>
                  <a:srgbClr val="0070C0"/>
                </a:solidFill>
              </a:rPr>
              <a:t>the number of operators and operands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To reflect the implementation or expression of algorithms in different languages, but be independent of their execution on a specific platform</a:t>
            </a:r>
          </a:p>
          <a:p>
            <a:pPr lvl="1"/>
            <a:endParaRPr lang="en-US" dirty="0"/>
          </a:p>
          <a:p>
            <a:r>
              <a:rPr lang="en-US" dirty="0"/>
              <a:t>Formal Methods:</a:t>
            </a:r>
          </a:p>
          <a:p>
            <a:pPr lvl="1"/>
            <a:r>
              <a:rPr lang="en-US" dirty="0"/>
              <a:t>Model Checking (determine if the program satisfies all requirements)</a:t>
            </a:r>
          </a:p>
          <a:p>
            <a:pPr lvl="1"/>
            <a:r>
              <a:rPr lang="en-US" dirty="0"/>
              <a:t>Data Flow Analysis (calculate the possible set of values using the control flow graph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Symbolic evaluation (tracing the execution of a program using symbolic values)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1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FORTRAN:</a:t>
            </a:r>
          </a:p>
          <a:p>
            <a:pPr lvl="1"/>
            <a:r>
              <a:rPr lang="en-US" dirty="0"/>
              <a:t>As early as 1954 FORTRAN compilers included static analysis tools for optimization</a:t>
            </a:r>
          </a:p>
          <a:p>
            <a:r>
              <a:rPr lang="en-US" dirty="0"/>
              <a:t>lint:</a:t>
            </a:r>
          </a:p>
          <a:p>
            <a:pPr lvl="1"/>
            <a:r>
              <a:rPr lang="en-US" dirty="0"/>
              <a:t>Developed at Bell Labs in the mid 1970s to find the "undesirable fiber and fluff" in C programs </a:t>
            </a:r>
            <a:endParaRPr lang="en-US" dirty="0" smtClean="0"/>
          </a:p>
          <a:p>
            <a:pPr lvl="1"/>
            <a:r>
              <a:rPr lang="en-US" dirty="0" smtClean="0"/>
              <a:t>One of the first style checkers</a:t>
            </a:r>
            <a:endParaRPr lang="en-US" dirty="0"/>
          </a:p>
          <a:p>
            <a:r>
              <a:rPr lang="en-US" dirty="0">
                <a:hlinkClick r:id="rId2"/>
              </a:rPr>
              <a:t>Software Assurance Marketplace (SWAMP)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Trying to become a free central repository for a wide variety of tools (funded by the Department of Homeland Security)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824</Words>
  <Application>Microsoft Office PowerPoint</Application>
  <PresentationFormat>Widescreen</PresentationFormat>
  <Paragraphs>147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Mangal</vt:lpstr>
      <vt:lpstr>Office Theme</vt:lpstr>
      <vt:lpstr>Static Analysis</vt:lpstr>
      <vt:lpstr>Some Common Terms</vt:lpstr>
      <vt:lpstr>Static Analysis of a Program</vt:lpstr>
      <vt:lpstr>Kinds of Static Analysis</vt:lpstr>
      <vt:lpstr>Kinds of Static Analysis (cont.)</vt:lpstr>
      <vt:lpstr>Kinds of Static Analysis (cont.)</vt:lpstr>
      <vt:lpstr>Kinds of Static Analysis (cont.)</vt:lpstr>
      <vt:lpstr>Kinds of Static Analysis (cont.)</vt:lpstr>
      <vt:lpstr>Some History</vt:lpstr>
      <vt:lpstr>Something to Think About</vt:lpstr>
      <vt:lpstr>Some Empirical Results (Nagappan and Call, 2005)</vt:lpstr>
      <vt:lpstr>Existing Tools</vt:lpstr>
      <vt:lpstr>Refactoring</vt:lpstr>
      <vt:lpstr>Getting Started</vt:lpstr>
      <vt:lpstr>Before Refactoring Can/Should Occur</vt:lpstr>
      <vt:lpstr>When is Refactoring Needed? (cont.)</vt:lpstr>
      <vt:lpstr>Common Refactorings</vt:lpstr>
      <vt:lpstr>The Refactoring Process</vt:lpstr>
      <vt:lpstr>Other Kinds of Improvements (i.e., Functional Improvements)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Jingwei Yang</cp:lastModifiedBy>
  <cp:revision>60</cp:revision>
  <dcterms:created xsi:type="dcterms:W3CDTF">2018-03-02T02:13:19Z</dcterms:created>
  <dcterms:modified xsi:type="dcterms:W3CDTF">2018-10-31T21:35:03Z</dcterms:modified>
</cp:coreProperties>
</file>