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30"/>
    <p:restoredTop sz="82438" autoAdjust="0"/>
  </p:normalViewPr>
  <p:slideViewPr>
    <p:cSldViewPr snapToGrid="0" snapToObjects="1" showGuides="1">
      <p:cViewPr varScale="1">
        <p:scale>
          <a:sx n="130" d="100"/>
          <a:sy n="130" d="100"/>
        </p:scale>
        <p:origin x="144" y="6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44C62A-8D35-4FEE-ACC8-8029FC1A0A12}" type="datetimeFigureOut">
              <a:rPr lang="en-US" smtClean="0"/>
              <a:t>11/7/2018 Wednesday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4EBD6-6ECD-43C1-BFE7-1FD58D716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2009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roductivity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en.wikipedia.org/w/index.php?title=Communication_overhead&amp;action=edit&amp;redlink=1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4EBD6-6ECD-43C1-BFE7-1FD58D71627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1116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takes some time for the people added to a project to become </a:t>
            </a:r>
            <a:r>
              <a:rPr lang="en-US" sz="14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Productivity"/>
              </a:rPr>
              <a:t>productive</a:t>
            </a:r>
            <a:r>
              <a:rPr 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sz="14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4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Communication overhead (page does not exist)"/>
              </a:rPr>
              <a:t>Communication overheads</a:t>
            </a:r>
            <a:r>
              <a:rPr 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increase as the number of people increases</a:t>
            </a:r>
          </a:p>
          <a:p>
            <a:endParaRPr lang="en-US" sz="14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Limited divisibility of tasks</a:t>
            </a:r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4EBD6-6ECD-43C1-BFE7-1FD58D71627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2193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Section</a:t>
            </a:r>
            <a:r>
              <a:rPr lang="en-US" baseline="0" dirty="0" smtClean="0"/>
              <a:t> 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4EBD6-6ECD-43C1-BFE7-1FD58D71627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6504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Section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4EBD6-6ECD-43C1-BFE7-1FD58D71627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3774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4EBD6-6ECD-43C1-BFE7-1FD58D71627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03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3C02841-4133-B446-9C6C-4B200BF9E1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9AD22DA-058B-B644-B2F1-8E49305C4A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4A3B816-4C38-AC4D-A8ED-0F8909900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D2E58-16A3-BC44-8036-C19C2422EC68}" type="datetimeFigureOut">
              <a:rPr lang="en-US" smtClean="0"/>
              <a:t>11/7/2018 Wednesday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6738B20-153E-8D4B-93BF-DE44807FA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1272909-3DDF-D545-B9CD-B18E56CC9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E08AE-467B-5641-BA71-446C9E27D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585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38CD6E2-D6BD-F047-8AD7-75A41D82D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8AC2AAD9-35D8-F04C-8695-67E3306FD9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7236050-194C-1C4A-9A9A-E100136F3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D2E58-16A3-BC44-8036-C19C2422EC68}" type="datetimeFigureOut">
              <a:rPr lang="en-US" smtClean="0"/>
              <a:t>11/7/2018 Wednesday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97FB7F7-D23D-2446-A828-D07B9C389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5C774ED-114C-E248-8D0B-83782FB5C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E08AE-467B-5641-BA71-446C9E27D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261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2A619B5D-6C9E-094B-A2AF-961DB1B508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384FEE5F-C444-C341-98DF-557AE1B28A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6164F87-BA65-EF4D-B6C3-5F010A112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D2E58-16A3-BC44-8036-C19C2422EC68}" type="datetimeFigureOut">
              <a:rPr lang="en-US" smtClean="0"/>
              <a:t>11/7/2018 Wednesday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877D1D3-2DF4-6E47-BC38-12E20437A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067D749-5882-114F-B01E-2D71DB22A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E08AE-467B-5641-BA71-446C9E27D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738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187767E-1B2E-2247-B5B3-AB3CE5DB3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E29A22B-FC0C-3F48-B5CD-A3F2B72A4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9FEDD6D-3846-C045-97C5-F6E980AB8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D2E58-16A3-BC44-8036-C19C2422EC68}" type="datetimeFigureOut">
              <a:rPr lang="en-US" smtClean="0"/>
              <a:t>11/7/2018 Wednesday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AB1F841-1329-E947-90DE-AA087E5C4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08CDD62-844D-344C-8CAE-067715BC8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E08AE-467B-5641-BA71-446C9E27D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89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87CCCD8-5DEA-194D-BD88-1D3F56A34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D02497F-7733-FC44-8C5D-C0518451D6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AB9D482-510B-3C47-B893-3A61EFA3D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D2E58-16A3-BC44-8036-C19C2422EC68}" type="datetimeFigureOut">
              <a:rPr lang="en-US" smtClean="0"/>
              <a:t>11/7/2018 Wednesday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71E2A55-7804-D64B-9CDD-B445A6661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A5C32FB-9DF7-924F-84BB-FD9BE24C7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E08AE-467B-5641-BA71-446C9E27D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613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512AB2D-298F-C045-8ED0-65398032E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4826EF3-3930-914C-AEA5-7DCEBECA9E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5376021-9DCF-1044-9AFD-EF434A922F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9237A5E-AF83-5A4D-A957-0C9F54BE4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D2E58-16A3-BC44-8036-C19C2422EC68}" type="datetimeFigureOut">
              <a:rPr lang="en-US" smtClean="0"/>
              <a:t>11/7/2018 Wednesday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033BFB6-5A36-154B-B715-85150424E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81F66D3-C393-BF4E-94E9-5ACBDBE73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E08AE-467B-5641-BA71-446C9E27D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94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CB7A843-9921-D444-A8E3-1428620AB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B796327-EBCB-D54D-B2ED-B51B6016B1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E97201C3-E4B3-DA48-8F80-02ADEB4BED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589763CB-6FBC-0040-B5E7-C648B59DC1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5D4D2265-99EE-6C42-821B-B32246B289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653B565F-FBAC-0A40-8809-11D2AAB2F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D2E58-16A3-BC44-8036-C19C2422EC68}" type="datetimeFigureOut">
              <a:rPr lang="en-US" smtClean="0"/>
              <a:t>11/7/2018 Wednesday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0FBB795C-357A-AF4C-B6D5-F4C983DC9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E0BF6D78-C6E5-EA45-972B-78CE89C8A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E08AE-467B-5641-BA71-446C9E27D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654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45A9491-93F1-174E-B4D7-A10151908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FD22473A-9650-3A41-B7CA-CF66D6E52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D2E58-16A3-BC44-8036-C19C2422EC68}" type="datetimeFigureOut">
              <a:rPr lang="en-US" smtClean="0"/>
              <a:t>11/7/2018 Wednesday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88CD075-82FC-DD47-BB28-CC5409F01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1C474D19-CC91-5741-8269-1C340CD03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E08AE-467B-5641-BA71-446C9E27D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47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B4785B8C-0807-2F4B-8C8D-628FD6597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D2E58-16A3-BC44-8036-C19C2422EC68}" type="datetimeFigureOut">
              <a:rPr lang="en-US" smtClean="0"/>
              <a:t>11/7/2018 Wednesday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80EA1675-9F91-C148-8D31-5478912FD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2E8C4F8-3BAF-654D-BAB1-58D1848E1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E08AE-467B-5641-BA71-446C9E27D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064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07766B6-8942-0842-AB91-68B58DEF2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8487FFD-BFF4-4440-8A23-A9191BF78B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AC456DEC-12E5-C845-8C8B-76DF58D2FD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C4CFE81-688E-424D-B014-2DEB3CF9B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D2E58-16A3-BC44-8036-C19C2422EC68}" type="datetimeFigureOut">
              <a:rPr lang="en-US" smtClean="0"/>
              <a:t>11/7/2018 Wednesday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7B54917-5E1A-634D-A9DE-5D65B2292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DF34AE2-901A-3D42-A0C3-91A077F15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E08AE-467B-5641-BA71-446C9E27D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963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6C649AE-13A3-9743-8FA2-A2B23D475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1BD0DA1B-CF33-AC48-A9FF-4F49872A1B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1615D0E4-7444-9A4B-A80F-F357D2EA41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60AA5E6-9005-C04D-820C-4B4BFDEF9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D2E58-16A3-BC44-8036-C19C2422EC68}" type="datetimeFigureOut">
              <a:rPr lang="en-US" smtClean="0"/>
              <a:t>11/7/2018 Wednesday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B7C94E9-4EF8-3149-8777-453C07AE3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82A16B7-AE80-B546-8475-48A4245E6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E08AE-467B-5641-BA71-446C9E27D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447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CDA7B816-2EBE-4847-A0F8-F7BB96474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9517098-58B5-054A-8CAA-B7598DDEB7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7DB9E16-102C-9541-9E1D-DADE4D1E21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D2E58-16A3-BC44-8036-C19C2422EC68}" type="datetimeFigureOut">
              <a:rPr lang="en-US" smtClean="0"/>
              <a:t>11/7/2018 Wednesday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4AB2940-8357-2D4C-8814-BAF2993D64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E7B1005-0FE2-0742-A0A2-B7D6A7D7C0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AE08AE-467B-5641-BA71-446C9E27D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776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if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users.cs.jmu.edu/bernstdh/web/common/lectures/slides_critical-path-methods.php" TargetMode="External"/><Relationship Id="rId2" Type="http://schemas.openxmlformats.org/officeDocument/2006/relationships/hyperlink" Target="https://users.cs.jmu.edu/bernstdh/web/common/lectures/slides_pert.ph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users.cs.jmu.edu/bernstdh/web/common/lectures/slides_gantt-charts.php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92BB468-E6B8-334A-B844-AFD446BB55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Management </a:t>
            </a:r>
            <a:br>
              <a:rPr lang="en-US" dirty="0"/>
            </a:br>
            <a:r>
              <a:rPr lang="en-US" dirty="0"/>
              <a:t>(in Software Engineering)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11747BA3-64EC-8B43-ABFE-AF83BAC032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 Introduction</a:t>
            </a:r>
          </a:p>
        </p:txBody>
      </p:sp>
    </p:spTree>
    <p:extLst>
      <p:ext uri="{BB962C8B-B14F-4D97-AF65-F5344CB8AC3E}">
        <p14:creationId xmlns:p14="http://schemas.microsoft.com/office/powerpoint/2010/main" val="1391005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4A1431D-51ED-C747-BDAB-D3EEC4379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AA489B2-7B93-8E4B-878C-FB659BA2F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Traditional Processes:</a:t>
            </a:r>
          </a:p>
          <a:p>
            <a:pPr lvl="1"/>
            <a:r>
              <a:rPr lang="en-US" b="1" dirty="0">
                <a:solidFill>
                  <a:srgbClr val="0070C0"/>
                </a:solidFill>
              </a:rPr>
              <a:t>Project managers </a:t>
            </a:r>
            <a:r>
              <a:rPr lang="en-US" dirty="0"/>
              <a:t>are responsible for and have the authority needed for execution activities</a:t>
            </a:r>
          </a:p>
          <a:p>
            <a:r>
              <a:rPr lang="en-US" dirty="0"/>
              <a:t>Agile Processes:</a:t>
            </a:r>
          </a:p>
          <a:p>
            <a:pPr lvl="1"/>
            <a:r>
              <a:rPr lang="en-US" dirty="0"/>
              <a:t>The </a:t>
            </a:r>
            <a:r>
              <a:rPr lang="en-US" b="1" dirty="0">
                <a:solidFill>
                  <a:srgbClr val="0070C0"/>
                </a:solidFill>
              </a:rPr>
              <a:t>team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is responsible for and has the authority needed for execution activities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0651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C02A54E-3A63-C64A-880C-266E39544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7905003-8FE2-7341-8AF3-DE6ADC8E1E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Traditional Processes:</a:t>
            </a:r>
          </a:p>
          <a:p>
            <a:pPr lvl="1"/>
            <a:r>
              <a:rPr lang="en-US" b="1" dirty="0">
                <a:solidFill>
                  <a:srgbClr val="0070C0"/>
                </a:solidFill>
              </a:rPr>
              <a:t>Project managers </a:t>
            </a:r>
            <a:r>
              <a:rPr lang="en-US" dirty="0"/>
              <a:t>are responsible for </a:t>
            </a:r>
            <a:r>
              <a:rPr lang="en-US" b="1" dirty="0">
                <a:solidFill>
                  <a:srgbClr val="0070C0"/>
                </a:solidFill>
              </a:rPr>
              <a:t>monitoring</a:t>
            </a:r>
            <a:r>
              <a:rPr lang="en-US" dirty="0"/>
              <a:t> and </a:t>
            </a:r>
            <a:r>
              <a:rPr lang="en-US" b="1" dirty="0">
                <a:solidFill>
                  <a:srgbClr val="0070C0"/>
                </a:solidFill>
              </a:rPr>
              <a:t>making</a:t>
            </a:r>
            <a:r>
              <a:rPr lang="en-US" dirty="0"/>
              <a:t> </a:t>
            </a:r>
            <a:r>
              <a:rPr lang="en-US" b="1" dirty="0">
                <a:solidFill>
                  <a:srgbClr val="0070C0"/>
                </a:solidFill>
              </a:rPr>
              <a:t>changes</a:t>
            </a:r>
            <a:r>
              <a:rPr lang="en-US" dirty="0"/>
              <a:t> to the plan (though the changes should be made in consultation with stakeholders)</a:t>
            </a:r>
          </a:p>
          <a:p>
            <a:r>
              <a:rPr lang="en-US" dirty="0"/>
              <a:t>Agile Processes:</a:t>
            </a:r>
          </a:p>
          <a:p>
            <a:pPr lvl="1"/>
            <a:r>
              <a:rPr lang="en-US" dirty="0"/>
              <a:t>The team uses </a:t>
            </a:r>
            <a:r>
              <a:rPr lang="en-US" b="1" dirty="0">
                <a:solidFill>
                  <a:srgbClr val="0070C0"/>
                </a:solidFill>
              </a:rPr>
              <a:t>burn charts </a:t>
            </a:r>
            <a:r>
              <a:rPr lang="en-US" dirty="0"/>
              <a:t>to track progress and makes changes usually at the end of an increment (e.g., during the Sprint Retrospective in Scrum)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9298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1F90F81-C340-554B-884C-1B1B5B719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Leadership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186EE48-BB3E-E545-838B-D8D450CD5D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Traditional Processes:</a:t>
            </a:r>
          </a:p>
          <a:p>
            <a:pPr lvl="1"/>
            <a:r>
              <a:rPr lang="en-US" b="1" dirty="0">
                <a:solidFill>
                  <a:srgbClr val="0070C0"/>
                </a:solidFill>
              </a:rPr>
              <a:t>Project managers </a:t>
            </a:r>
            <a:r>
              <a:rPr lang="en-US" dirty="0"/>
              <a:t>are responsible for leadership activities</a:t>
            </a:r>
          </a:p>
          <a:p>
            <a:r>
              <a:rPr lang="en-US" dirty="0"/>
              <a:t>Agile Processes:</a:t>
            </a:r>
          </a:p>
          <a:p>
            <a:pPr lvl="1"/>
            <a:r>
              <a:rPr lang="en-US" dirty="0"/>
              <a:t>Vary in who has responsibility for leadership activities (e.g., in Scrum it is the </a:t>
            </a:r>
            <a:r>
              <a:rPr lang="en-US" b="1" dirty="0">
                <a:solidFill>
                  <a:srgbClr val="0070C0"/>
                </a:solidFill>
              </a:rPr>
              <a:t>Scrum Master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8750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B9592C8-6488-104B-B10E-700EEE81E6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Progress Tracking</a:t>
            </a:r>
          </a:p>
        </p:txBody>
      </p:sp>
    </p:spTree>
    <p:extLst>
      <p:ext uri="{BB962C8B-B14F-4D97-AF65-F5344CB8AC3E}">
        <p14:creationId xmlns:p14="http://schemas.microsoft.com/office/powerpoint/2010/main" val="41839084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113B3F3-C8E0-5742-8303-5A86A3560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6A3F077-1554-3D4C-B59A-05DE5DB637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Objective:</a:t>
            </a:r>
          </a:p>
          <a:p>
            <a:pPr lvl="1"/>
            <a:r>
              <a:rPr lang="en-US" dirty="0"/>
              <a:t>Track the </a:t>
            </a:r>
            <a:r>
              <a:rPr lang="en-US" b="1" dirty="0">
                <a:solidFill>
                  <a:srgbClr val="0070C0"/>
                </a:solidFill>
              </a:rPr>
              <a:t>progress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of a project</a:t>
            </a:r>
          </a:p>
          <a:p>
            <a:r>
              <a:rPr lang="en-US" dirty="0"/>
              <a:t>Some Obvious Metrics:</a:t>
            </a:r>
          </a:p>
          <a:p>
            <a:pPr lvl="1"/>
            <a:r>
              <a:rPr lang="en-US" b="1" dirty="0">
                <a:solidFill>
                  <a:srgbClr val="0070C0"/>
                </a:solidFill>
              </a:rPr>
              <a:t>Size</a:t>
            </a:r>
          </a:p>
          <a:p>
            <a:pPr lvl="1"/>
            <a:r>
              <a:rPr lang="en-US" b="1" dirty="0">
                <a:solidFill>
                  <a:srgbClr val="0070C0"/>
                </a:solidFill>
              </a:rPr>
              <a:t>Time</a:t>
            </a:r>
          </a:p>
          <a:p>
            <a:pPr lvl="1"/>
            <a:r>
              <a:rPr lang="en-US" b="1" dirty="0">
                <a:solidFill>
                  <a:srgbClr val="0070C0"/>
                </a:solidFill>
              </a:rPr>
              <a:t>Money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6683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27980A9-1FE9-D84A-854E-E08794283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Common Mistake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826FFC7-B9D8-DD47-9E73-07AD498DD2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Obvious Way to Proceed:</a:t>
            </a:r>
          </a:p>
          <a:p>
            <a:pPr lvl="1"/>
            <a:r>
              <a:rPr lang="en-US" dirty="0"/>
              <a:t>Compare the </a:t>
            </a:r>
            <a:r>
              <a:rPr lang="en-US" b="1" dirty="0">
                <a:solidFill>
                  <a:srgbClr val="0070C0"/>
                </a:solidFill>
              </a:rPr>
              <a:t>actual</a:t>
            </a:r>
            <a:r>
              <a:rPr lang="en-US" dirty="0"/>
              <a:t> amount of time used or money expended to the </a:t>
            </a:r>
            <a:r>
              <a:rPr lang="en-US" b="1" dirty="0">
                <a:solidFill>
                  <a:srgbClr val="0070C0"/>
                </a:solidFill>
              </a:rPr>
              <a:t>planned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amount (e.g., the plan was that the project would require 80 hours and we have used 40 hours so we have completed 50% of the project)</a:t>
            </a:r>
          </a:p>
          <a:p>
            <a:r>
              <a:rPr lang="en-US" dirty="0"/>
              <a:t>Shortcomings of this Approach:</a:t>
            </a:r>
          </a:p>
          <a:p>
            <a:pPr lvl="1"/>
            <a:r>
              <a:rPr lang="en-US" dirty="0"/>
              <a:t>The planned amount (whether measured in time or money) may have been </a:t>
            </a:r>
            <a:r>
              <a:rPr lang="en-US" b="1" dirty="0">
                <a:solidFill>
                  <a:srgbClr val="0070C0"/>
                </a:solidFill>
              </a:rPr>
              <a:t>overestimated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or </a:t>
            </a:r>
            <a:r>
              <a:rPr lang="en-US" b="1" dirty="0">
                <a:solidFill>
                  <a:srgbClr val="0070C0"/>
                </a:solidFill>
              </a:rPr>
              <a:t>underestimated</a:t>
            </a:r>
          </a:p>
          <a:p>
            <a:pPr lvl="1"/>
            <a:r>
              <a:rPr lang="en-US" dirty="0"/>
              <a:t>The planned drawdown rate may </a:t>
            </a:r>
            <a:r>
              <a:rPr lang="en-US" b="1" dirty="0">
                <a:solidFill>
                  <a:srgbClr val="0070C0"/>
                </a:solidFill>
              </a:rPr>
              <a:t>not </a:t>
            </a:r>
            <a:r>
              <a:rPr lang="en-US" dirty="0"/>
              <a:t>have been </a:t>
            </a:r>
            <a:r>
              <a:rPr lang="en-US" b="1" dirty="0">
                <a:solidFill>
                  <a:srgbClr val="0070C0"/>
                </a:solidFill>
              </a:rPr>
              <a:t>linear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over time (so, just because we have spent 50% of the budget may not mean that the project is 50% complete, even if the original estimate was correct)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6229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0AB875F-3878-7043-ABB8-63C628C1A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Better Approach - Earned Value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901BB10-5849-634D-AED5-FD48ADAE2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Concept:</a:t>
            </a:r>
          </a:p>
          <a:p>
            <a:pPr lvl="1"/>
            <a:r>
              <a:rPr lang="en-US" dirty="0"/>
              <a:t>Use a quantifiable measure of progress (called the </a:t>
            </a:r>
            <a:r>
              <a:rPr lang="en-US" b="1" i="1" dirty="0">
                <a:solidFill>
                  <a:srgbClr val="0070C0"/>
                </a:solidFill>
              </a:rPr>
              <a:t>value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Compare the </a:t>
            </a:r>
            <a:r>
              <a:rPr lang="en-US" b="1" i="1" dirty="0">
                <a:solidFill>
                  <a:srgbClr val="0070C0"/>
                </a:solidFill>
              </a:rPr>
              <a:t>planned</a:t>
            </a:r>
            <a:r>
              <a:rPr lang="en-US" i="1" dirty="0"/>
              <a:t> value</a:t>
            </a:r>
            <a:r>
              <a:rPr lang="en-US" dirty="0"/>
              <a:t> with the </a:t>
            </a:r>
            <a:r>
              <a:rPr lang="en-US" b="1" i="1" dirty="0">
                <a:solidFill>
                  <a:srgbClr val="0070C0"/>
                </a:solidFill>
              </a:rPr>
              <a:t>earned</a:t>
            </a:r>
            <a:r>
              <a:rPr lang="en-US" i="1" dirty="0"/>
              <a:t> </a:t>
            </a:r>
            <a:r>
              <a:rPr lang="en-US" i="1" dirty="0" smtClean="0"/>
              <a:t>value </a:t>
            </a:r>
            <a:r>
              <a:rPr lang="en-US" dirty="0" smtClean="0"/>
              <a:t>over </a:t>
            </a:r>
            <a:r>
              <a:rPr lang="en-US" dirty="0"/>
              <a:t>time</a:t>
            </a:r>
          </a:p>
          <a:p>
            <a:r>
              <a:rPr lang="en-US" dirty="0"/>
              <a:t>The Process:</a:t>
            </a:r>
          </a:p>
          <a:p>
            <a:pPr lvl="1"/>
            <a:r>
              <a:rPr lang="en-US" dirty="0"/>
              <a:t>Before the project starts, use the project plan to calculate the planned value for each period, 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endParaRPr lang="en-US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/>
              <a:t>While the project is underway, calculate the actual value for each period, 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/>
              <a:t>Compare 		          over time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C2AE2248-FB08-9042-ACEE-0F261660EC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0307" y="4683161"/>
            <a:ext cx="2308459" cy="414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0423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2431C12-02AA-AF4C-A5D8-3B4692849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Earned Value Analysis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E37FA15-1C35-E54B-8B73-C8C2A36D66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Possible </a:t>
            </a:r>
            <a:r>
              <a:rPr lang="en-US" b="1" dirty="0">
                <a:solidFill>
                  <a:srgbClr val="0070C0"/>
                </a:solidFill>
              </a:rPr>
              <a:t>Measures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of Value:</a:t>
            </a:r>
          </a:p>
          <a:p>
            <a:pPr lvl="1"/>
            <a:r>
              <a:rPr lang="en-US" dirty="0"/>
              <a:t>The </a:t>
            </a:r>
            <a:r>
              <a:rPr lang="en-US" b="1" dirty="0">
                <a:solidFill>
                  <a:srgbClr val="0070C0"/>
                </a:solidFill>
              </a:rPr>
              <a:t>number</a:t>
            </a:r>
            <a:r>
              <a:rPr lang="en-US" dirty="0"/>
              <a:t> of completed features</a:t>
            </a:r>
          </a:p>
          <a:p>
            <a:pPr lvl="1"/>
            <a:r>
              <a:rPr lang="en-US" dirty="0"/>
              <a:t>The </a:t>
            </a:r>
            <a:r>
              <a:rPr lang="en-US" b="1" dirty="0">
                <a:solidFill>
                  <a:srgbClr val="0070C0"/>
                </a:solidFill>
              </a:rPr>
              <a:t>normalized number </a:t>
            </a:r>
            <a:r>
              <a:rPr lang="en-US" dirty="0"/>
              <a:t>of completed features (sometimes called </a:t>
            </a:r>
            <a:r>
              <a:rPr lang="en-US" i="1" dirty="0"/>
              <a:t>story points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The </a:t>
            </a:r>
            <a:r>
              <a:rPr lang="en-US" b="1" dirty="0">
                <a:solidFill>
                  <a:srgbClr val="0070C0"/>
                </a:solidFill>
              </a:rPr>
              <a:t>monetary business value </a:t>
            </a:r>
            <a:r>
              <a:rPr lang="en-US" dirty="0"/>
              <a:t>of completed features</a:t>
            </a:r>
          </a:p>
          <a:p>
            <a:r>
              <a:rPr lang="en-US" dirty="0"/>
              <a:t>Metrics:</a:t>
            </a:r>
          </a:p>
          <a:p>
            <a:pPr lvl="1"/>
            <a:r>
              <a:rPr lang="en-US" b="1" dirty="0">
                <a:solidFill>
                  <a:srgbClr val="0070C0"/>
                </a:solidFill>
              </a:rPr>
              <a:t>Schedule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Variance (in value units not time units):</a:t>
            </a:r>
          </a:p>
          <a:p>
            <a:pPr lvl="1"/>
            <a:r>
              <a:rPr lang="en-US" b="1" dirty="0">
                <a:solidFill>
                  <a:srgbClr val="0070C0"/>
                </a:solidFill>
              </a:rPr>
              <a:t>Cost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Variance: ∑Tt=0Vt−∑Tt=0Ct   where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/>
              <a:t> is measured in dollars and 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en-US" dirty="0"/>
              <a:t> denotes the costs incurred during period 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  <a:p>
            <a:pPr lvl="1"/>
            <a:r>
              <a:rPr lang="en-US" b="1" dirty="0">
                <a:solidFill>
                  <a:srgbClr val="0070C0"/>
                </a:solidFill>
              </a:rPr>
              <a:t>Cost Performance </a:t>
            </a:r>
            <a:r>
              <a:rPr lang="en-US" dirty="0"/>
              <a:t>Index: 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ED88754C-DB13-ED44-8B4E-0FAEEE3DE7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7257" y="4198142"/>
            <a:ext cx="2795404" cy="5048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392A4668-1C85-7244-98BA-4D203605F0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0712" y="4654818"/>
            <a:ext cx="2287069" cy="44054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7C46F8F6-AA42-1A4C-AE66-ACC97CE494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8144" y="5343893"/>
            <a:ext cx="1191393" cy="968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032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29338C3-2E6A-CB48-88E1-1DF53547F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Earned Value Analysis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5F087EA-4312-3444-B230-33920ED158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Example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CE4FD6C3-AAE2-6B4B-8BD7-759B64412F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65584" y="0"/>
            <a:ext cx="9460832" cy="6832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687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CC37DA8-8F81-AD42-80CB-20BE0529A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Burn Charts for Earned Value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594162F-189F-0C40-ACFA-CE7A588B25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Purpose:</a:t>
            </a:r>
          </a:p>
          <a:p>
            <a:pPr lvl="1"/>
            <a:r>
              <a:rPr lang="en-US" dirty="0"/>
              <a:t>Show the planned and earned value over time</a:t>
            </a:r>
          </a:p>
          <a:p>
            <a:r>
              <a:rPr lang="en-US" dirty="0"/>
              <a:t>Types:</a:t>
            </a:r>
          </a:p>
          <a:p>
            <a:pPr lvl="1"/>
            <a:r>
              <a:rPr lang="en-US" dirty="0"/>
              <a:t>Burn-up charts show how much value has been </a:t>
            </a:r>
            <a:r>
              <a:rPr lang="en-US" b="1" dirty="0">
                <a:solidFill>
                  <a:srgbClr val="0070C0"/>
                </a:solidFill>
              </a:rPr>
              <a:t>completed</a:t>
            </a:r>
          </a:p>
          <a:p>
            <a:pPr lvl="1"/>
            <a:r>
              <a:rPr lang="en-US" dirty="0"/>
              <a:t>Burn-down charts show home much value </a:t>
            </a:r>
            <a:r>
              <a:rPr lang="en-US" b="1" dirty="0">
                <a:solidFill>
                  <a:srgbClr val="0070C0"/>
                </a:solidFill>
              </a:rPr>
              <a:t>remains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b="1" dirty="0">
                <a:solidFill>
                  <a:srgbClr val="0070C0"/>
                </a:solidFill>
              </a:rPr>
              <a:t>to be completed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128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9DA8F79-D94F-1244-B89B-24A0EDAD2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A5B5CB5-7827-4D44-BCE6-08DF2CF2B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Projects:</a:t>
            </a:r>
          </a:p>
          <a:p>
            <a:pPr lvl="1"/>
            <a:r>
              <a:rPr lang="en-US" dirty="0"/>
              <a:t>A </a:t>
            </a:r>
            <a:r>
              <a:rPr lang="en-US" i="1" dirty="0"/>
              <a:t>project</a:t>
            </a:r>
            <a:r>
              <a:rPr lang="en-US" dirty="0"/>
              <a:t> is a </a:t>
            </a:r>
            <a:r>
              <a:rPr lang="en-US" b="1" dirty="0">
                <a:solidFill>
                  <a:srgbClr val="0070C0"/>
                </a:solidFill>
              </a:rPr>
              <a:t>one-time effort </a:t>
            </a:r>
            <a:r>
              <a:rPr lang="en-US" dirty="0"/>
              <a:t>to achieve a particular goal, subject to time and/or budget </a:t>
            </a:r>
            <a:r>
              <a:rPr lang="en-US" b="1" dirty="0">
                <a:solidFill>
                  <a:srgbClr val="0070C0"/>
                </a:solidFill>
              </a:rPr>
              <a:t>constraints</a:t>
            </a:r>
          </a:p>
          <a:p>
            <a:r>
              <a:rPr lang="en-US" dirty="0"/>
              <a:t>In Contrast:</a:t>
            </a:r>
          </a:p>
          <a:p>
            <a:pPr lvl="1"/>
            <a:r>
              <a:rPr lang="en-US" dirty="0"/>
              <a:t>Ongoing activities and/or activities that do not have constraints are </a:t>
            </a:r>
            <a:r>
              <a:rPr lang="en-US" b="1" dirty="0"/>
              <a:t>not</a:t>
            </a:r>
            <a:r>
              <a:rPr lang="en-US" dirty="0"/>
              <a:t> projects</a:t>
            </a:r>
          </a:p>
          <a:p>
            <a:r>
              <a:rPr lang="en-US" dirty="0"/>
              <a:t>Management:</a:t>
            </a:r>
          </a:p>
          <a:p>
            <a:pPr lvl="1"/>
            <a:r>
              <a:rPr lang="en-US" i="1" dirty="0"/>
              <a:t>Management</a:t>
            </a:r>
            <a:r>
              <a:rPr lang="en-US" dirty="0"/>
              <a:t> is the activity of assembling, directing, and/or supporting human and other resources in achieving substantial goals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009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A335056-3624-F045-82CB-93453070C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 Burn-Up Chart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C1D1EBB-7DC1-AE40-9F3D-508265E9BA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30797"/>
            <a:ext cx="5010150" cy="4792663"/>
          </a:xfrm>
        </p:spPr>
        <p:txBody>
          <a:bodyPr>
            <a:normAutofit/>
          </a:bodyPr>
          <a:lstStyle/>
          <a:p>
            <a:r>
              <a:rPr lang="en-US" sz="2400" dirty="0"/>
              <a:t>The State of the Project after the 7th Sprint:</a:t>
            </a:r>
          </a:p>
          <a:p>
            <a:r>
              <a:rPr lang="en-US" sz="2400" dirty="0"/>
              <a:t>Interpretation:</a:t>
            </a:r>
          </a:p>
          <a:p>
            <a:pPr lvl="1"/>
            <a:r>
              <a:rPr lang="en-US" dirty="0"/>
              <a:t>13 sprints are </a:t>
            </a:r>
            <a:r>
              <a:rPr lang="en-US" b="1" dirty="0">
                <a:solidFill>
                  <a:srgbClr val="0070C0"/>
                </a:solidFill>
              </a:rPr>
              <a:t>planned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The number of story points was </a:t>
            </a:r>
            <a:r>
              <a:rPr lang="en-US" b="1" dirty="0">
                <a:solidFill>
                  <a:srgbClr val="0070C0"/>
                </a:solidFill>
              </a:rPr>
              <a:t>increased</a:t>
            </a:r>
            <a:r>
              <a:rPr lang="en-US" dirty="0"/>
              <a:t> from 350 to 425 to 450.</a:t>
            </a:r>
          </a:p>
          <a:p>
            <a:pPr lvl="1"/>
            <a:r>
              <a:rPr lang="en-US" dirty="0"/>
              <a:t>Since story points are a measure of effort and the team completes work at a constant rate, the </a:t>
            </a:r>
            <a:r>
              <a:rPr lang="en-US" b="1" dirty="0">
                <a:solidFill>
                  <a:srgbClr val="0070C0"/>
                </a:solidFill>
              </a:rPr>
              <a:t>dashed</a:t>
            </a:r>
            <a:r>
              <a:rPr lang="en-US" dirty="0"/>
              <a:t> </a:t>
            </a:r>
            <a:r>
              <a:rPr lang="en-US" b="1" dirty="0">
                <a:solidFill>
                  <a:srgbClr val="0070C0"/>
                </a:solidFill>
              </a:rPr>
              <a:t>line</a:t>
            </a:r>
            <a:r>
              <a:rPr lang="en-US" dirty="0"/>
              <a:t> </a:t>
            </a:r>
            <a:r>
              <a:rPr lang="en-US" b="1" dirty="0">
                <a:solidFill>
                  <a:srgbClr val="0070C0"/>
                </a:solidFill>
              </a:rPr>
              <a:t>shows</a:t>
            </a:r>
            <a:r>
              <a:rPr lang="en-US" dirty="0"/>
              <a:t> </a:t>
            </a:r>
            <a:r>
              <a:rPr lang="en-US" b="1" dirty="0">
                <a:solidFill>
                  <a:srgbClr val="0070C0"/>
                </a:solidFill>
              </a:rPr>
              <a:t>expectations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The project started well but has fallen behind.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7EC9577D-2691-3248-8049-04B2150AD4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8350" y="1284489"/>
            <a:ext cx="6280150" cy="5679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011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FFDC3F2-574C-354F-80CC-8167EF7A6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 Burn-Down Chart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B51B2F4-BEB6-8540-BB79-4CDCCBFA6E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505588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State of the Project during a 15-day Sprint:</a:t>
            </a:r>
          </a:p>
          <a:p>
            <a:r>
              <a:rPr lang="en-US" dirty="0"/>
              <a:t>Interpretation:</a:t>
            </a:r>
          </a:p>
          <a:p>
            <a:pPr lvl="1"/>
            <a:r>
              <a:rPr lang="en-US" dirty="0"/>
              <a:t>The sprint backlog </a:t>
            </a:r>
            <a:r>
              <a:rPr lang="en-US" b="1" dirty="0">
                <a:solidFill>
                  <a:srgbClr val="0070C0"/>
                </a:solidFill>
              </a:rPr>
              <a:t>started</a:t>
            </a:r>
            <a:r>
              <a:rPr lang="en-US" dirty="0"/>
              <a:t> with 31 story points worth of PBIs.</a:t>
            </a:r>
          </a:p>
          <a:p>
            <a:pPr lvl="1"/>
            <a:r>
              <a:rPr lang="en-US" dirty="0"/>
              <a:t>At the end of day 2, PBIs with a total size of 5 story points had been completed.</a:t>
            </a:r>
          </a:p>
          <a:p>
            <a:pPr lvl="1"/>
            <a:r>
              <a:rPr lang="en-US" dirty="0"/>
              <a:t>At the end of day 3, PBIs with a total size of 2 story points had been completed.</a:t>
            </a:r>
          </a:p>
          <a:p>
            <a:pPr lvl="1"/>
            <a:r>
              <a:rPr lang="en-US" dirty="0"/>
              <a:t>No more story points were completed until day 5, at which time 2 were completed.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BD0C78A2-53DF-CD45-9D99-813659AFB2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8200" y="1690688"/>
            <a:ext cx="6273800" cy="5190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4581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1138" y="33738"/>
            <a:ext cx="8163232" cy="119953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0150" y="1310148"/>
            <a:ext cx="8085208" cy="119203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9903" y="2542191"/>
            <a:ext cx="8065702" cy="92964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88018" y="3562320"/>
            <a:ext cx="8075455" cy="91464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50150" y="4567455"/>
            <a:ext cx="8143726" cy="123179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50150" y="5846503"/>
            <a:ext cx="8133973" cy="9596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986073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E4AC4D6-EC17-FE45-B3C6-8F7D2FB0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Management Issues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C830856F-B17F-2442-9A12-97CF324E8C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7743" y="4155673"/>
            <a:ext cx="3750471" cy="255546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A5822CD-952B-AA41-9C48-CA88B0345F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Scope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The work to be done in the project</a:t>
            </a:r>
          </a:p>
          <a:p>
            <a:r>
              <a:rPr lang="en-US" b="1" dirty="0">
                <a:solidFill>
                  <a:srgbClr val="0070C0"/>
                </a:solidFill>
              </a:rPr>
              <a:t>Time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A constraint (and, hence, a resource to be monitored)</a:t>
            </a:r>
          </a:p>
          <a:p>
            <a:r>
              <a:rPr lang="en-US" b="1" dirty="0">
                <a:solidFill>
                  <a:srgbClr val="0070C0"/>
                </a:solidFill>
              </a:rPr>
              <a:t>Cost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A constraint (and, hence, a resource to be monitored)</a:t>
            </a:r>
          </a:p>
          <a:p>
            <a:r>
              <a:rPr lang="en-US" b="1" dirty="0">
                <a:solidFill>
                  <a:srgbClr val="0070C0"/>
                </a:solidFill>
              </a:rPr>
              <a:t>Project</a:t>
            </a:r>
            <a:r>
              <a:rPr lang="en-US" dirty="0"/>
              <a:t> </a:t>
            </a:r>
            <a:r>
              <a:rPr lang="en-US" b="1" dirty="0">
                <a:solidFill>
                  <a:srgbClr val="0070C0"/>
                </a:solidFill>
              </a:rPr>
              <a:t>Management</a:t>
            </a:r>
            <a:r>
              <a:rPr lang="en-US" dirty="0"/>
              <a:t> </a:t>
            </a:r>
            <a:r>
              <a:rPr lang="en-US" b="1" dirty="0">
                <a:solidFill>
                  <a:srgbClr val="0070C0"/>
                </a:solidFill>
              </a:rPr>
              <a:t>Iron</a:t>
            </a:r>
            <a:r>
              <a:rPr lang="en-US" dirty="0"/>
              <a:t> </a:t>
            </a:r>
            <a:r>
              <a:rPr lang="en-US" b="1" dirty="0">
                <a:solidFill>
                  <a:srgbClr val="0070C0"/>
                </a:solidFill>
              </a:rPr>
              <a:t>Triangle</a:t>
            </a:r>
            <a:r>
              <a:rPr lang="en-US" dirty="0"/>
              <a:t> </a:t>
            </a:r>
          </a:p>
          <a:p>
            <a:pPr lvl="1"/>
            <a:r>
              <a:rPr lang="en-US" b="1" dirty="0">
                <a:solidFill>
                  <a:srgbClr val="0070C0"/>
                </a:solidFill>
              </a:rPr>
              <a:t>Brooks’ Law</a:t>
            </a:r>
            <a:r>
              <a:rPr lang="en-US" sz="2000" b="1" dirty="0">
                <a:solidFill>
                  <a:srgbClr val="0070C0"/>
                </a:solidFill>
              </a:rPr>
              <a:t> </a:t>
            </a:r>
            <a:r>
              <a:rPr lang="en-US" dirty="0"/>
              <a:t>states that </a:t>
            </a:r>
            <a:r>
              <a:rPr lang="en-US" dirty="0">
                <a:solidFill>
                  <a:srgbClr val="0070C0"/>
                </a:solidFill>
              </a:rPr>
              <a:t>adding programmers 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to a late project makes it later.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09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40642DB-6379-2A44-A533-8DD6D8C0E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Management Issues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2443209-E0DA-CD4F-8471-BE4CE891F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Quality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Either a part of the </a:t>
            </a:r>
            <a:r>
              <a:rPr lang="en-US" b="1" dirty="0">
                <a:solidFill>
                  <a:srgbClr val="0070C0"/>
                </a:solidFill>
              </a:rPr>
              <a:t>goal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of the project or a </a:t>
            </a:r>
            <a:r>
              <a:rPr lang="en-US" b="1" dirty="0">
                <a:solidFill>
                  <a:srgbClr val="0070C0"/>
                </a:solidFill>
              </a:rPr>
              <a:t>constraint</a:t>
            </a:r>
          </a:p>
          <a:p>
            <a:r>
              <a:rPr lang="en-US" b="1" dirty="0">
                <a:solidFill>
                  <a:srgbClr val="0070C0"/>
                </a:solidFill>
              </a:rPr>
              <a:t>Resources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Things that must be "obtained" and ready when needed in order to complete the project</a:t>
            </a:r>
          </a:p>
          <a:p>
            <a:r>
              <a:rPr lang="en-US" b="1" dirty="0">
                <a:solidFill>
                  <a:srgbClr val="0070C0"/>
                </a:solidFill>
              </a:rPr>
              <a:t>Risks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Uncertain conditions/circumstances that have negative consequences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68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188C812-6B02-834A-9BA2-77417B0C1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Management Activities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D40C9A2-B7E2-9643-AD55-54B4A59670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Plan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Set goals, establish constraints, set requirements, determine tasks, estimate costs, formulate schedules, assign resources, manage risks</a:t>
            </a:r>
          </a:p>
          <a:p>
            <a:r>
              <a:rPr lang="en-US" b="1" dirty="0">
                <a:solidFill>
                  <a:srgbClr val="0070C0"/>
                </a:solidFill>
              </a:rPr>
              <a:t>Execute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Acquire resources, train/educate, establish processes</a:t>
            </a:r>
          </a:p>
          <a:p>
            <a:r>
              <a:rPr lang="en-US" b="1" dirty="0">
                <a:solidFill>
                  <a:srgbClr val="0070C0"/>
                </a:solidFill>
              </a:rPr>
              <a:t>Control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Collect data, analyze data, report on progress, adjust scope/schedule/budget</a:t>
            </a:r>
          </a:p>
          <a:p>
            <a:r>
              <a:rPr lang="en-US" b="1" dirty="0">
                <a:solidFill>
                  <a:srgbClr val="0070C0"/>
                </a:solidFill>
              </a:rPr>
              <a:t>Lead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Motivate, facilitate, resolve conflicts, remove obstacles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225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E05B1B2-80FE-0341-BEE9-F971D1EFF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Management Responsibilities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4CE4103-EEEF-2649-BA21-6603A95EF9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Traditional Processes:</a:t>
            </a:r>
          </a:p>
          <a:p>
            <a:pPr lvl="1"/>
            <a:r>
              <a:rPr lang="en-US" dirty="0"/>
              <a:t>Management </a:t>
            </a:r>
            <a:r>
              <a:rPr lang="en-US" b="1" dirty="0">
                <a:solidFill>
                  <a:srgbClr val="0070C0"/>
                </a:solidFill>
              </a:rPr>
              <a:t>responsibilities</a:t>
            </a:r>
            <a:r>
              <a:rPr lang="en-US" dirty="0"/>
              <a:t> are assigned to </a:t>
            </a:r>
            <a:r>
              <a:rPr lang="en-US" b="1" i="1" dirty="0">
                <a:solidFill>
                  <a:srgbClr val="0070C0"/>
                </a:solidFill>
              </a:rPr>
              <a:t>project managers</a:t>
            </a:r>
            <a:r>
              <a:rPr lang="en-US" dirty="0"/>
              <a:t> who are given the responsibility and authority to collect data, make decisions, and control resources</a:t>
            </a:r>
          </a:p>
          <a:p>
            <a:r>
              <a:rPr lang="en-US" dirty="0"/>
              <a:t>Agile Processes:</a:t>
            </a:r>
          </a:p>
          <a:p>
            <a:pPr lvl="1"/>
            <a:r>
              <a:rPr lang="en-US" b="1" dirty="0">
                <a:solidFill>
                  <a:srgbClr val="0070C0"/>
                </a:solidFill>
              </a:rPr>
              <a:t>Reduce</a:t>
            </a:r>
            <a:r>
              <a:rPr lang="en-US" dirty="0"/>
              <a:t> the need for oversight and </a:t>
            </a:r>
            <a:r>
              <a:rPr lang="en-US" b="1" dirty="0">
                <a:solidFill>
                  <a:srgbClr val="0070C0"/>
                </a:solidFill>
              </a:rPr>
              <a:t>distribute</a:t>
            </a:r>
            <a:r>
              <a:rPr lang="en-US" dirty="0"/>
              <a:t> authority and responsibility for most activities to the team, though there are exception (e.g., in Scrum leadership activities are the province of the Scrum Master)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475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C925C74-F071-5543-BE6F-946BA8F90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4EA0114-B0D5-8047-9E36-A2CD942D9F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Terminology:</a:t>
            </a:r>
          </a:p>
          <a:p>
            <a:pPr lvl="1"/>
            <a:r>
              <a:rPr lang="en-US" b="1" dirty="0">
                <a:solidFill>
                  <a:srgbClr val="0070C0"/>
                </a:solidFill>
              </a:rPr>
              <a:t>Milestone</a:t>
            </a:r>
            <a:r>
              <a:rPr lang="en-US" dirty="0"/>
              <a:t> - any significant event in a project</a:t>
            </a:r>
          </a:p>
          <a:p>
            <a:pPr lvl="1"/>
            <a:r>
              <a:rPr lang="en-US" b="1" dirty="0">
                <a:solidFill>
                  <a:srgbClr val="0070C0"/>
                </a:solidFill>
              </a:rPr>
              <a:t>Deliverable</a:t>
            </a:r>
            <a:r>
              <a:rPr lang="en-US" dirty="0"/>
              <a:t> - any document, program, data, service, or object produced for an internal or external customer</a:t>
            </a:r>
          </a:p>
          <a:p>
            <a:pPr lvl="1"/>
            <a:r>
              <a:rPr lang="en-US" b="1" dirty="0">
                <a:solidFill>
                  <a:srgbClr val="0070C0"/>
                </a:solidFill>
              </a:rPr>
              <a:t>Scheduling</a:t>
            </a:r>
            <a:r>
              <a:rPr lang="en-US" dirty="0"/>
              <a:t> - deciding when a task will occur</a:t>
            </a:r>
          </a:p>
          <a:p>
            <a:pPr lvl="1"/>
            <a:r>
              <a:rPr lang="en-US" b="1" dirty="0">
                <a:solidFill>
                  <a:srgbClr val="0070C0"/>
                </a:solidFill>
              </a:rPr>
              <a:t>Resource</a:t>
            </a:r>
            <a:r>
              <a:rPr lang="en-US" dirty="0"/>
              <a:t> </a:t>
            </a:r>
            <a:r>
              <a:rPr lang="en-US" b="1" dirty="0">
                <a:solidFill>
                  <a:srgbClr val="0070C0"/>
                </a:solidFill>
              </a:rPr>
              <a:t>Allocation</a:t>
            </a:r>
            <a:r>
              <a:rPr lang="en-US" dirty="0"/>
              <a:t> - deciding which people/resources will be used for which tasks</a:t>
            </a:r>
          </a:p>
          <a:p>
            <a:r>
              <a:rPr lang="en-US" dirty="0"/>
              <a:t>Traditional Processes:</a:t>
            </a:r>
          </a:p>
          <a:p>
            <a:pPr lvl="1"/>
            <a:r>
              <a:rPr lang="en-US" dirty="0"/>
              <a:t>Most planning activities occur "</a:t>
            </a:r>
            <a:r>
              <a:rPr lang="en-US" b="1" dirty="0">
                <a:solidFill>
                  <a:srgbClr val="0070C0"/>
                </a:solidFill>
              </a:rPr>
              <a:t>up front</a:t>
            </a:r>
            <a:r>
              <a:rPr lang="en-US" dirty="0"/>
              <a:t>"</a:t>
            </a:r>
          </a:p>
          <a:p>
            <a:r>
              <a:rPr lang="en-US" dirty="0"/>
              <a:t>Agile Processes:</a:t>
            </a:r>
          </a:p>
          <a:p>
            <a:pPr lvl="1"/>
            <a:r>
              <a:rPr lang="en-US" dirty="0"/>
              <a:t>Planning occurs at the </a:t>
            </a:r>
            <a:r>
              <a:rPr lang="en-US" b="1" dirty="0">
                <a:solidFill>
                  <a:srgbClr val="0070C0"/>
                </a:solidFill>
              </a:rPr>
              <a:t>start of each increment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328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9464784-18EA-244C-B9B5-7F168B291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Planning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701E5A1-2215-D248-AE2A-D7ACDB10F7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Organizing Deliverables:</a:t>
            </a:r>
          </a:p>
          <a:p>
            <a:pPr lvl="1"/>
            <a:r>
              <a:rPr lang="en-US" b="1" dirty="0">
                <a:solidFill>
                  <a:srgbClr val="0070C0"/>
                </a:solidFill>
              </a:rPr>
              <a:t>Work Breakdown Structure </a:t>
            </a:r>
            <a:r>
              <a:rPr lang="en-US" dirty="0"/>
              <a:t>(WBS) - a hierarchical decomposition of the work needed to produce deliverables (where the </a:t>
            </a:r>
            <a:r>
              <a:rPr lang="en-US" b="1" dirty="0">
                <a:solidFill>
                  <a:srgbClr val="0070C0"/>
                </a:solidFill>
              </a:rPr>
              <a:t>leaf nodes </a:t>
            </a:r>
            <a:r>
              <a:rPr lang="en-US" dirty="0"/>
              <a:t>are called </a:t>
            </a:r>
            <a:r>
              <a:rPr lang="en-US" i="1" dirty="0"/>
              <a:t>work packages</a:t>
            </a:r>
            <a:r>
              <a:rPr lang="en-US" dirty="0"/>
              <a:t> requiring between </a:t>
            </a:r>
            <a:r>
              <a:rPr lang="en-US" b="1" dirty="0">
                <a:solidFill>
                  <a:srgbClr val="0070C0"/>
                </a:solidFill>
              </a:rPr>
              <a:t>8 and 80 person-hours</a:t>
            </a:r>
            <a:r>
              <a:rPr lang="en-US" dirty="0"/>
              <a:t>)</a:t>
            </a:r>
          </a:p>
          <a:p>
            <a:r>
              <a:rPr lang="en-US" dirty="0"/>
              <a:t>Scheduling Tools:</a:t>
            </a:r>
          </a:p>
          <a:p>
            <a:pPr lvl="1"/>
            <a:r>
              <a:rPr lang="en-US" dirty="0">
                <a:hlinkClick r:id="rId2"/>
              </a:rPr>
              <a:t>Program Evaluation and Review Technique (PERT)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Critical Path Methods (CPM)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Gantt Charts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529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C4DE257-E43A-BA46-BFB4-B0E638330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Planning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2334A63-689D-1844-8142-226DD4489F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Example of a Work Breakdown Structure for the Product </a:t>
            </a:r>
            <a:r>
              <a:rPr lang="en-US" dirty="0" err="1"/>
              <a:t>HomeSafe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56591DC0-9798-EA4F-8AC2-8EF6354CAA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6277" y="2378022"/>
            <a:ext cx="9619445" cy="4479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02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480</TotalTime>
  <Words>832</Words>
  <Application>Microsoft Office PowerPoint</Application>
  <PresentationFormat>Widescreen</PresentationFormat>
  <Paragraphs>139</Paragraphs>
  <Slides>22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Times New Roman</vt:lpstr>
      <vt:lpstr>Office Theme</vt:lpstr>
      <vt:lpstr>Project Management  (in Software Engineering)</vt:lpstr>
      <vt:lpstr>Getting Started</vt:lpstr>
      <vt:lpstr>Management Issues</vt:lpstr>
      <vt:lpstr>Management Issues (cont.)</vt:lpstr>
      <vt:lpstr>Management Activities</vt:lpstr>
      <vt:lpstr>Management Responsibilities</vt:lpstr>
      <vt:lpstr>Planning</vt:lpstr>
      <vt:lpstr>Planning (cont.)</vt:lpstr>
      <vt:lpstr>Planning (cont.)</vt:lpstr>
      <vt:lpstr>Execution</vt:lpstr>
      <vt:lpstr>Control</vt:lpstr>
      <vt:lpstr>Leadership</vt:lpstr>
      <vt:lpstr>Project Progress Tracking</vt:lpstr>
      <vt:lpstr>Motivation</vt:lpstr>
      <vt:lpstr>A Common Mistake</vt:lpstr>
      <vt:lpstr>A Better Approach - Earned Value Analysis</vt:lpstr>
      <vt:lpstr>Earned Value Analysis (cont.)</vt:lpstr>
      <vt:lpstr>Earned Value Analysis (cont.)</vt:lpstr>
      <vt:lpstr>Burn Charts for Earned Value Analysis</vt:lpstr>
      <vt:lpstr>An Example Burn-Up Chart</vt:lpstr>
      <vt:lpstr>An Example Burn-Down Chart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Management  (in Software Engineering)</dc:title>
  <dc:creator>Microsoft Office User</dc:creator>
  <cp:lastModifiedBy>Jingwei Yang</cp:lastModifiedBy>
  <cp:revision>35</cp:revision>
  <dcterms:created xsi:type="dcterms:W3CDTF">2018-03-19T04:50:17Z</dcterms:created>
  <dcterms:modified xsi:type="dcterms:W3CDTF">2018-11-07T23:03:34Z</dcterms:modified>
</cp:coreProperties>
</file>