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86" r:id="rId8"/>
    <p:sldId id="262" r:id="rId9"/>
    <p:sldId id="263" r:id="rId10"/>
    <p:sldId id="264" r:id="rId11"/>
    <p:sldId id="265" r:id="rId12"/>
    <p:sldId id="266" r:id="rId13"/>
    <p:sldId id="287" r:id="rId14"/>
    <p:sldId id="267" r:id="rId15"/>
    <p:sldId id="268" r:id="rId16"/>
    <p:sldId id="269" r:id="rId17"/>
    <p:sldId id="270" r:id="rId18"/>
    <p:sldId id="271" r:id="rId19"/>
    <p:sldId id="288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9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9"/>
    <p:restoredTop sz="94708"/>
  </p:normalViewPr>
  <p:slideViewPr>
    <p:cSldViewPr snapToGrid="0" snapToObjects="1" showGuides="1">
      <p:cViewPr varScale="1">
        <p:scale>
          <a:sx n="88" d="100"/>
          <a:sy n="88" d="100"/>
        </p:scale>
        <p:origin x="23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07766-8564-A44A-81B4-FA1AB05B0B03}" type="datetimeFigureOut">
              <a:rPr lang="en-US" smtClean="0"/>
              <a:t>11/29/2018 Thursday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CF4D1-3620-2F42-A4D2-181395CEC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98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CF4D1-3620-2F42-A4D2-181395CECDC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5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390283-D6CE-2F45-99F0-574938B07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853CA32-E618-F640-A3F9-C9096BA0B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20A5B8F-BA12-4F44-901D-C905B687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1D80-1810-B94D-9584-D89241DBFB15}" type="datetimeFigureOut">
              <a:rPr lang="en-US" smtClean="0"/>
              <a:t>11/29/2018 Thursday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9AAED54-DB5E-494A-8C42-1F4F6CD3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29D966-C41B-9942-931C-56BCFB3D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D565-97CD-374F-8B2B-BDC8DCB5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6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FEF555-E422-D54C-AEDC-96ED58B5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0DF1CB3-3841-CF44-ABDB-5D7472616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147342C-2D63-694C-87E5-EA4014BBB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1D80-1810-B94D-9584-D89241DBFB15}" type="datetimeFigureOut">
              <a:rPr lang="en-US" smtClean="0"/>
              <a:t>11/29/2018 Thursday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221962-D333-484B-8F32-A3BC70128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B55007-C0E4-6B49-9929-E4136207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D565-97CD-374F-8B2B-BDC8DCB5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4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DC9A80F-17F1-514F-9C06-3ABE548ED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66C32C8-CE16-354C-BF2C-A47DDC505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4FE4864-85AE-A04E-A30E-A06E6836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1D80-1810-B94D-9584-D89241DBFB15}" type="datetimeFigureOut">
              <a:rPr lang="en-US" smtClean="0"/>
              <a:t>11/29/2018 Thursday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362A2B-A78C-084C-8937-50182474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23A2A97-EA7C-2647-A2DB-B254F016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D565-97CD-374F-8B2B-BDC8DCB5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3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322225-CC9D-F848-9144-946A7A15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44E169-B1BC-1A49-ACFD-10B67509B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1887492-51E3-8E4D-9539-493C51F8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1D80-1810-B94D-9584-D89241DBFB15}" type="datetimeFigureOut">
              <a:rPr lang="en-US" smtClean="0"/>
              <a:t>11/29/2018 Thursday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2375D0-3B36-6242-9764-615BBDC0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2EF5A4-7485-DB44-8C6B-53D565CF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D565-97CD-374F-8B2B-BDC8DCB5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7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CE37BF-EDD4-514D-B63B-EB34889EB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63D4BFF-7263-C647-AFD6-50DE07CC7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A887BAB-FF38-AB49-AB0E-243BEB83B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1D80-1810-B94D-9584-D89241DBFB15}" type="datetimeFigureOut">
              <a:rPr lang="en-US" smtClean="0"/>
              <a:t>11/29/2018 Thursday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E496425-98A3-AE44-AA2F-4DAE9FE3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5CA6335-2588-824B-910A-F77AC702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D565-97CD-374F-8B2B-BDC8DCB5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6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32393C-3006-C54E-A9D3-3B81FB20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9DA6CF-3E10-8944-AE76-0E9B99E91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70D606F-5D18-BE44-B245-638D832BE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29FCFF5-3F04-B54D-BA1E-924D4A85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1D80-1810-B94D-9584-D89241DBFB15}" type="datetimeFigureOut">
              <a:rPr lang="en-US" smtClean="0"/>
              <a:t>11/29/2018 Thursday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B89AE98-0076-1E4E-BB95-FBB51E9D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3E4AF76-AE62-D24A-BBB3-D165A65E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D565-97CD-374F-8B2B-BDC8DCB5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1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C66EEE-D094-F34A-87A5-6EF18A48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893D6D-8C60-F242-9390-5C750D840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1A54A04-2838-244E-8AA6-83C7CBAC1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D0CB391-23E8-C441-849F-490918926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EC4E6CC-0507-374E-AE53-5EE995DF3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BB05072-3771-2B49-9B25-11671A4C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1D80-1810-B94D-9584-D89241DBFB15}" type="datetimeFigureOut">
              <a:rPr lang="en-US" smtClean="0"/>
              <a:t>11/29/2018 Thursday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094E7A5-E0C9-4440-9B9B-7AB042F41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76EFE90-99D4-554B-945B-FA542A4D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D565-97CD-374F-8B2B-BDC8DCB5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0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79C9A8-36C8-0B41-B3F3-F6E41C0F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0B6B3F2-1F05-6C40-8DAE-10F12A0A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1D80-1810-B94D-9584-D89241DBFB15}" type="datetimeFigureOut">
              <a:rPr lang="en-US" smtClean="0"/>
              <a:t>11/29/2018 Thursday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9BDDCA9-1825-C442-927D-57DECFD0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3C6FB53-C611-A14E-B883-1AE71EA7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D565-97CD-374F-8B2B-BDC8DCB5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6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08AAD78-92F4-2E4E-BC9C-0E53516B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1D80-1810-B94D-9584-D89241DBFB15}" type="datetimeFigureOut">
              <a:rPr lang="en-US" smtClean="0"/>
              <a:t>11/29/2018 Thursday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30ED6F7-6460-0441-8D69-F90B52880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519673A-AA80-814F-833D-5FDF0336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D565-97CD-374F-8B2B-BDC8DCB5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4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4785AB-01B9-BD48-9FC8-B1768977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E98AD0-6039-A14B-BC7C-F00E22AA3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15B86E1-1C60-824C-8617-D33B9F19F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4CC4906-3216-4B4B-88E9-233D91ED4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1D80-1810-B94D-9584-D89241DBFB15}" type="datetimeFigureOut">
              <a:rPr lang="en-US" smtClean="0"/>
              <a:t>11/29/2018 Thursday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7BF4D80-45C8-0E45-8542-37AFF34A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F879EE5-D8B3-604A-B939-98C49335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D565-97CD-374F-8B2B-BDC8DCB5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0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19FE99-96FE-0E4D-A8E4-52167F83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8CE5D5B-C866-5E4B-83A1-216897428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6756618-4A57-0846-849A-C3E9DE5D7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1A376C7-30C1-8A4B-BF91-9160E8A3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1D80-1810-B94D-9584-D89241DBFB15}" type="datetimeFigureOut">
              <a:rPr lang="en-US" smtClean="0"/>
              <a:t>11/29/2018 Thursday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D070AC6-7776-4343-BB21-2519BAAA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224AA8E-E067-D941-B0A4-2C3CC5B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D565-97CD-374F-8B2B-BDC8DCB5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7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B654B37-F6C3-A741-8428-F64D217B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E04294A-8B55-2B4A-9DC5-8D68D03E3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09C83D4-F5E7-B34C-B8EC-00A8F8C67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A1D80-1810-B94D-9584-D89241DBFB15}" type="datetimeFigureOut">
              <a:rPr lang="en-US" smtClean="0"/>
              <a:t>11/29/2018 Thursday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18DB29-286A-CE41-9058-BA43BC054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4F539B1-4B8D-1B40-ABCF-4B8F474D6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DD565-97CD-374F-8B2B-BDC8DCB5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E5244C-C5A5-D34E-9E4C-A58CF64F7F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6171DFB-D4E7-4547-B879-03D9B62F06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</a:t>
            </a:r>
          </a:p>
        </p:txBody>
      </p:sp>
    </p:spTree>
    <p:extLst>
      <p:ext uri="{BB962C8B-B14F-4D97-AF65-F5344CB8AC3E}">
        <p14:creationId xmlns:p14="http://schemas.microsoft.com/office/powerpoint/2010/main" val="143106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C56002-A866-A94E-A532-415967FE4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Complications to the "Pure"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18A00E-D6AD-AC4B-B7FE-DE68A8704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for </a:t>
            </a:r>
            <a:r>
              <a:rPr lang="en-US" b="1" dirty="0">
                <a:solidFill>
                  <a:srgbClr val="0070C0"/>
                </a:solidFill>
              </a:rPr>
              <a:t>Updates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Replace either a part of or all of an installed product (which may or may not require deactivation and reactivation)</a:t>
            </a:r>
          </a:p>
          <a:p>
            <a:r>
              <a:rPr lang="en-US" b="1" dirty="0">
                <a:solidFill>
                  <a:srgbClr val="0070C0"/>
                </a:solidFill>
              </a:rPr>
              <a:t>State Changes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use of a software product often changes the state of the production environment (e.g., data files, preferences/options)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8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004FF5-44FA-6C4E-872A-4617E81A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of 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A85A8A-0310-554B-8438-81CAE5C9B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Atomicity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Though installation and activation will likely involve multiple parts and happen over time, they must appear to be </a:t>
            </a:r>
            <a:r>
              <a:rPr lang="en-US" b="1" dirty="0">
                <a:solidFill>
                  <a:srgbClr val="0070C0"/>
                </a:solidFill>
              </a:rPr>
              <a:t>atomic</a:t>
            </a:r>
          </a:p>
          <a:p>
            <a:r>
              <a:rPr lang="en-US" b="1" dirty="0">
                <a:solidFill>
                  <a:srgbClr val="0070C0"/>
                </a:solidFill>
              </a:rPr>
              <a:t>Rollback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It is important to be able to "</a:t>
            </a:r>
            <a:r>
              <a:rPr lang="en-US" b="1" dirty="0">
                <a:solidFill>
                  <a:srgbClr val="0070C0"/>
                </a:solidFill>
              </a:rPr>
              <a:t>undo</a:t>
            </a:r>
            <a:r>
              <a:rPr lang="en-US" dirty="0"/>
              <a:t>" a deployment activity and return the environment to its previous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4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BB905E-E953-FF42-98DB-19D1DB63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EAE526-6289-CB4A-9C3F-EE495906D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Protecting Digital Information:</a:t>
            </a:r>
          </a:p>
          <a:p>
            <a:pPr lvl="1"/>
            <a:r>
              <a:rPr lang="en-US" dirty="0"/>
              <a:t>Copy Protection</a:t>
            </a:r>
          </a:p>
          <a:p>
            <a:pPr lvl="1"/>
            <a:r>
              <a:rPr lang="en-US" dirty="0"/>
              <a:t>Digital Rights Management</a:t>
            </a:r>
          </a:p>
          <a:p>
            <a:r>
              <a:rPr lang="en-US" dirty="0"/>
              <a:t>Integrity:</a:t>
            </a:r>
          </a:p>
          <a:p>
            <a:pPr lvl="1"/>
            <a:r>
              <a:rPr lang="en-US" dirty="0"/>
              <a:t>Digital Signatures</a:t>
            </a:r>
          </a:p>
          <a:p>
            <a:r>
              <a:rPr lang="en-US" dirty="0"/>
              <a:t>Distributable Packages:</a:t>
            </a:r>
          </a:p>
          <a:p>
            <a:pPr lvl="1"/>
            <a:r>
              <a:rPr lang="en-US" dirty="0"/>
              <a:t>Installers (e.g., </a:t>
            </a:r>
            <a:r>
              <a:rPr lang="en-US" dirty="0" err="1"/>
              <a:t>InstallShield</a:t>
            </a:r>
            <a:r>
              <a:rPr lang="en-US" dirty="0"/>
              <a:t>, Installer VISE)</a:t>
            </a:r>
          </a:p>
          <a:p>
            <a:pPr lvl="1"/>
            <a:r>
              <a:rPr lang="en-US" dirty="0"/>
              <a:t>"Stores" (e.g., Apple Store, Play Store, Windows Store)</a:t>
            </a:r>
          </a:p>
          <a:p>
            <a:pPr lvl="1"/>
            <a:r>
              <a:rPr lang="en-US" dirty="0"/>
              <a:t>Virtual Machines (e.g., VMWare, </a:t>
            </a:r>
            <a:r>
              <a:rPr lang="en-US" dirty="0" err="1"/>
              <a:t>VirtualBox</a:t>
            </a:r>
            <a:r>
              <a:rPr lang="en-US" dirty="0"/>
              <a:t>) </a:t>
            </a:r>
          </a:p>
          <a:p>
            <a:pPr lvl="1"/>
            <a:r>
              <a:rPr lang="en-US" dirty="0"/>
              <a:t>Containers (e.g., Docker)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8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CF9695-F24A-F341-A582-4AE6C7F35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UML Deployment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52F40CA-09A5-3641-91C6-6A3B55889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3292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D53F42-2BEF-E24A-8551-C856D5F1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Deployment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0360E6-0A06-CC4F-A67B-9A5E85D71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Deployment Diagrams:</a:t>
            </a:r>
          </a:p>
          <a:p>
            <a:pPr lvl="1"/>
            <a:r>
              <a:rPr lang="en-US" dirty="0"/>
              <a:t>To model a </a:t>
            </a:r>
            <a:r>
              <a:rPr lang="en-US" b="1" dirty="0">
                <a:solidFill>
                  <a:srgbClr val="0070C0"/>
                </a:solidFill>
              </a:rPr>
              <a:t>physical architecture</a:t>
            </a:r>
          </a:p>
          <a:p>
            <a:r>
              <a:rPr lang="en-US" dirty="0"/>
              <a:t>Elements: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Artifacts</a:t>
            </a:r>
            <a:r>
              <a:rPr lang="en-US" dirty="0"/>
              <a:t> - a physical manifestation of a component of a software system (e.g., files)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Nodes</a:t>
            </a:r>
            <a:r>
              <a:rPr lang="en-US" dirty="0"/>
              <a:t> - computational resources (i.e., a physical device or an execution environment such as a virtual machine)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39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72DCD6-B0EE-2A4D-AAFC-5C1506F1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Representation of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A58533-6DEA-C141-9730-28D09D50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Representation:</a:t>
            </a:r>
          </a:p>
          <a:p>
            <a:endParaRPr lang="en-US" dirty="0"/>
          </a:p>
          <a:p>
            <a:r>
              <a:rPr lang="en-US" dirty="0"/>
              <a:t>Iconic Representation:</a:t>
            </a:r>
          </a:p>
          <a:p>
            <a:pPr lvl="1"/>
            <a:r>
              <a:rPr lang="en-US" dirty="0"/>
              <a:t>An icon that represents the type of the artifact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82ED539-8FE3-CC48-8394-699D04F3E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0" y="1825625"/>
            <a:ext cx="20955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EC5FB5-F0E3-F540-87E3-13B4E80B3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Representation of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F93F18-943F-9C4C-AD5E-6FF446F29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Common Stereotypes:</a:t>
            </a:r>
          </a:p>
          <a:p>
            <a:pPr lvl="1"/>
            <a:r>
              <a:rPr lang="en-US" dirty="0"/>
              <a:t>&lt;&lt;device&gt;&gt;</a:t>
            </a:r>
          </a:p>
          <a:p>
            <a:pPr lvl="1"/>
            <a:r>
              <a:rPr lang="en-US" dirty="0"/>
              <a:t>&lt;&lt;execution environment&gt;&gt;</a:t>
            </a:r>
          </a:p>
          <a:p>
            <a:pPr lvl="1"/>
            <a:r>
              <a:rPr lang="en-US" dirty="0"/>
              <a:t>A description of the computational resource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1FF6D3F-15A7-F840-9396-74F29D865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901" y="1825625"/>
            <a:ext cx="22860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1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0CEDC2-877E-4342-B2A1-DB889AB4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Representation of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C1A5C7-A388-A042-BED9-C8268C6D6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Paths: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0070C0"/>
                </a:solidFill>
              </a:rPr>
              <a:t>solid line </a:t>
            </a:r>
            <a:r>
              <a:rPr lang="en-US" dirty="0"/>
              <a:t>between nodes</a:t>
            </a:r>
          </a:p>
          <a:p>
            <a:r>
              <a:rPr lang="en-US" dirty="0"/>
              <a:t>Deployment:</a:t>
            </a:r>
          </a:p>
          <a:p>
            <a:pPr lvl="1"/>
            <a:r>
              <a:rPr lang="en-US" dirty="0"/>
              <a:t>An artifact can be </a:t>
            </a:r>
            <a:r>
              <a:rPr lang="en-US" b="1" dirty="0">
                <a:solidFill>
                  <a:srgbClr val="0070C0"/>
                </a:solidFill>
              </a:rPr>
              <a:t>placed</a:t>
            </a:r>
            <a:r>
              <a:rPr lang="en-US" dirty="0"/>
              <a:t> in a node</a:t>
            </a:r>
          </a:p>
          <a:p>
            <a:pPr lvl="1"/>
            <a:r>
              <a:rPr lang="en-US" dirty="0"/>
              <a:t>A node can </a:t>
            </a:r>
            <a:r>
              <a:rPr lang="en-US" b="1" dirty="0">
                <a:solidFill>
                  <a:srgbClr val="0070C0"/>
                </a:solidFill>
              </a:rPr>
              <a:t>contain</a:t>
            </a:r>
            <a:r>
              <a:rPr lang="en-US" dirty="0"/>
              <a:t> a list of artifact names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0070C0"/>
                </a:solidFill>
              </a:rPr>
              <a:t>dependency</a:t>
            </a:r>
            <a:r>
              <a:rPr lang="en-US" dirty="0"/>
              <a:t> arrow (with the stereotype &lt;&lt;deploy&gt;&gt;) can connect the artifact to the node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85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DE4A84-14AE-BA4D-88C0-B94CED08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2BCF0DAF-5569-5A49-88B5-1D7E338A6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276" y="1345274"/>
            <a:ext cx="8307447" cy="5512726"/>
          </a:xfrm>
        </p:spPr>
      </p:pic>
    </p:spTree>
    <p:extLst>
      <p:ext uri="{BB962C8B-B14F-4D97-AF65-F5344CB8AC3E}">
        <p14:creationId xmlns:p14="http://schemas.microsoft.com/office/powerpoint/2010/main" val="46619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1D6CBC-E60E-5546-87D7-02CA77F0B9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068A9DE-7CE2-AD44-A402-DC4E8044F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</a:t>
            </a:r>
          </a:p>
        </p:txBody>
      </p:sp>
    </p:spTree>
    <p:extLst>
      <p:ext uri="{BB962C8B-B14F-4D97-AF65-F5344CB8AC3E}">
        <p14:creationId xmlns:p14="http://schemas.microsoft.com/office/powerpoint/2010/main" val="181251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B282B3-C3D1-364B-840F-127FAF8BC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Important Distinction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FF10D02-B804-FA49-BBBC-76170E3BA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Environment:</a:t>
            </a:r>
          </a:p>
          <a:p>
            <a:pPr lvl="1"/>
            <a:r>
              <a:rPr lang="en-US" dirty="0"/>
              <a:t>The hardware and software that are used to (design and) </a:t>
            </a:r>
            <a:r>
              <a:rPr lang="en-US" b="1" dirty="0">
                <a:solidFill>
                  <a:srgbClr val="0070C0"/>
                </a:solidFill>
              </a:rPr>
              <a:t>implement</a:t>
            </a:r>
            <a:r>
              <a:rPr lang="en-US" dirty="0"/>
              <a:t> a software product</a:t>
            </a:r>
          </a:p>
          <a:p>
            <a:r>
              <a:rPr lang="en-US" dirty="0"/>
              <a:t>Testing Environment:</a:t>
            </a:r>
          </a:p>
          <a:p>
            <a:pPr lvl="1"/>
            <a:r>
              <a:rPr lang="en-US" dirty="0"/>
              <a:t>The hardware and software that are used to </a:t>
            </a:r>
            <a:r>
              <a:rPr lang="en-US" b="1" dirty="0">
                <a:solidFill>
                  <a:srgbClr val="0070C0"/>
                </a:solidFill>
              </a:rPr>
              <a:t>test</a:t>
            </a:r>
            <a:r>
              <a:rPr lang="en-US" dirty="0"/>
              <a:t> (usually integration testing and system testing) a software product</a:t>
            </a:r>
          </a:p>
          <a:p>
            <a:r>
              <a:rPr lang="en-US" dirty="0"/>
              <a:t>Production Environment:</a:t>
            </a:r>
          </a:p>
          <a:p>
            <a:pPr lvl="1"/>
            <a:r>
              <a:rPr lang="en-US" dirty="0"/>
              <a:t>The hardware and software system that the </a:t>
            </a:r>
            <a:r>
              <a:rPr lang="en-US" b="1" dirty="0">
                <a:solidFill>
                  <a:srgbClr val="0070C0"/>
                </a:solidFill>
              </a:rPr>
              <a:t>user interacts </a:t>
            </a:r>
            <a:r>
              <a:rPr lang="en-US" dirty="0"/>
              <a:t>with through the software product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6C89C5-2407-5F4A-B4F2-B5E53DB5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Support?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B1D17A-1F10-4E47-BC24-91B8EC548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Narrow View:</a:t>
            </a:r>
          </a:p>
          <a:p>
            <a:pPr lvl="1"/>
            <a:r>
              <a:rPr lang="en-US" dirty="0"/>
              <a:t>Interaction between a stakeholder and another person for the purpose of </a:t>
            </a:r>
            <a:r>
              <a:rPr lang="en-US" b="1" dirty="0">
                <a:solidFill>
                  <a:srgbClr val="0070C0"/>
                </a:solidFill>
              </a:rPr>
              <a:t>improving</a:t>
            </a:r>
            <a:r>
              <a:rPr lang="en-US" dirty="0"/>
              <a:t> the stakeholder's experience</a:t>
            </a:r>
          </a:p>
          <a:p>
            <a:r>
              <a:rPr lang="en-US" dirty="0"/>
              <a:t>What About User Documentation?</a:t>
            </a:r>
          </a:p>
          <a:p>
            <a:pPr lvl="1"/>
            <a:r>
              <a:rPr lang="en-US" dirty="0"/>
              <a:t>Some people include it in support</a:t>
            </a:r>
          </a:p>
          <a:p>
            <a:pPr lvl="1"/>
            <a:r>
              <a:rPr lang="en-US" dirty="0"/>
              <a:t>We will view it as an </a:t>
            </a:r>
            <a:r>
              <a:rPr lang="en-US" b="1" dirty="0">
                <a:solidFill>
                  <a:srgbClr val="0070C0"/>
                </a:solidFill>
              </a:rPr>
              <a:t>alternative</a:t>
            </a:r>
            <a:r>
              <a:rPr lang="en-US" dirty="0"/>
              <a:t> to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6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DF8422-D4F0-C944-8175-885E1827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0C75D5-065C-1043-9F4B-E6FED518B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Professional:</a:t>
            </a:r>
          </a:p>
          <a:p>
            <a:pPr lvl="1"/>
            <a:r>
              <a:rPr lang="en-US" dirty="0"/>
              <a:t>The person interacting with the stakeholder is </a:t>
            </a:r>
            <a:r>
              <a:rPr lang="en-US" b="1" dirty="0">
                <a:solidFill>
                  <a:srgbClr val="0070C0"/>
                </a:solidFill>
              </a:rPr>
              <a:t>employed</a:t>
            </a:r>
            <a:r>
              <a:rPr lang="en-US" dirty="0"/>
              <a:t> by (either directly or indirectly) the provider of the software product</a:t>
            </a:r>
          </a:p>
          <a:p>
            <a:r>
              <a:rPr lang="en-US" dirty="0"/>
              <a:t>Community:</a:t>
            </a:r>
          </a:p>
          <a:p>
            <a:pPr lvl="1"/>
            <a:r>
              <a:rPr lang="en-US" dirty="0"/>
              <a:t>The person interacting with the stakeholder is </a:t>
            </a:r>
            <a:r>
              <a:rPr lang="en-US" b="1" dirty="0">
                <a:solidFill>
                  <a:srgbClr val="0070C0"/>
                </a:solidFill>
              </a:rPr>
              <a:t>another stakeholder </a:t>
            </a:r>
            <a:r>
              <a:rPr lang="en-US" dirty="0"/>
              <a:t>(or has appropriate expertise for other reasons)</a:t>
            </a:r>
          </a:p>
          <a:p>
            <a:r>
              <a:rPr lang="en-US" dirty="0"/>
              <a:t>Hybrid:</a:t>
            </a:r>
          </a:p>
          <a:p>
            <a:pPr lvl="1"/>
            <a:r>
              <a:rPr lang="en-US" dirty="0"/>
              <a:t>A community system in which the professionals participate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7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B7C77F-B0E7-554E-B6A7-21FA59BA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Providing/Delivering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CD04DA9-33C2-7D44-AC94-A107EAD99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Channel:</a:t>
            </a:r>
          </a:p>
          <a:p>
            <a:pPr lvl="1"/>
            <a:r>
              <a:rPr lang="en-US" dirty="0"/>
              <a:t>Telephone</a:t>
            </a:r>
          </a:p>
          <a:p>
            <a:pPr lvl="1"/>
            <a:r>
              <a:rPr lang="en-US" dirty="0"/>
              <a:t>Electronic Mail</a:t>
            </a:r>
          </a:p>
          <a:p>
            <a:pPr lvl="1"/>
            <a:r>
              <a:rPr lang="en-US" dirty="0"/>
              <a:t>Chat/Messaging</a:t>
            </a:r>
          </a:p>
          <a:p>
            <a:pPr lvl="1"/>
            <a:r>
              <a:rPr lang="en-US" dirty="0"/>
              <a:t>Social Network</a:t>
            </a:r>
          </a:p>
          <a:p>
            <a:pPr lvl="1"/>
            <a:r>
              <a:rPr lang="en-US" dirty="0"/>
              <a:t>WWW "Forms"</a:t>
            </a:r>
          </a:p>
          <a:p>
            <a:r>
              <a:rPr lang="en-US" dirty="0"/>
              <a:t>Interaction:</a:t>
            </a:r>
          </a:p>
          <a:p>
            <a:pPr lvl="1"/>
            <a:r>
              <a:rPr lang="en-US" dirty="0"/>
              <a:t>Synchronous</a:t>
            </a:r>
          </a:p>
          <a:p>
            <a:pPr lvl="1"/>
            <a:r>
              <a:rPr lang="en-US" dirty="0"/>
              <a:t>Asynchronous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E7B3AF-18D6-234F-9C95-267716C5B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Tracking/Management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368536D-06CB-1049-A544-3CCBB0669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Accept, prioritize, assign, track, and log requests for support</a:t>
            </a:r>
          </a:p>
          <a:p>
            <a:r>
              <a:rPr lang="en-US" dirty="0"/>
              <a:t>Common Terminology:</a:t>
            </a:r>
          </a:p>
          <a:p>
            <a:pPr lvl="1"/>
            <a:r>
              <a:rPr lang="en-US" dirty="0"/>
              <a:t>Call Management System</a:t>
            </a:r>
          </a:p>
          <a:p>
            <a:pPr lvl="1"/>
            <a:r>
              <a:rPr lang="en-US" dirty="0"/>
              <a:t>Ticketing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3E5ECB-15FA-604D-8970-777E1C86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Arrangements/Contracts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8F8378-FC90-CD4D-987D-1F4B400D3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Free:</a:t>
            </a:r>
          </a:p>
          <a:p>
            <a:pPr lvl="1"/>
            <a:r>
              <a:rPr lang="en-US" dirty="0"/>
              <a:t>The stakeholder is not charged for support services</a:t>
            </a:r>
          </a:p>
          <a:p>
            <a:r>
              <a:rPr lang="en-US" dirty="0"/>
              <a:t>Fee-Based:</a:t>
            </a:r>
          </a:p>
          <a:p>
            <a:pPr lvl="1"/>
            <a:r>
              <a:rPr lang="en-US" dirty="0"/>
              <a:t>Per "Call"</a:t>
            </a:r>
          </a:p>
          <a:p>
            <a:pPr lvl="1"/>
            <a:r>
              <a:rPr lang="en-US" dirty="0"/>
              <a:t>Time and Materials</a:t>
            </a:r>
          </a:p>
          <a:p>
            <a:pPr lvl="1"/>
            <a:r>
              <a:rPr lang="en-US" dirty="0"/>
              <a:t>Block of Hours</a:t>
            </a:r>
          </a:p>
          <a:p>
            <a:pPr lvl="1"/>
            <a:r>
              <a:rPr lang="en-US" dirty="0"/>
              <a:t>Unlimited</a:t>
            </a:r>
          </a:p>
          <a:p>
            <a:pPr lvl="1"/>
            <a:r>
              <a:rPr lang="en-US" dirty="0"/>
              <a:t>Managed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9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5C3AE4-2708-B24E-B603-0875F663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Levels/Tiers of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7AC603-DD0D-9147-AA8D-934D03A4C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Concept:</a:t>
            </a:r>
          </a:p>
          <a:p>
            <a:pPr lvl="1"/>
            <a:r>
              <a:rPr lang="en-US" dirty="0"/>
              <a:t>Provide different levels of support services to different stakeholders (usually for different fees)</a:t>
            </a:r>
          </a:p>
          <a:p>
            <a:r>
              <a:rPr lang="en-US" dirty="0"/>
              <a:t>Defining Tiers:</a:t>
            </a:r>
          </a:p>
          <a:p>
            <a:pPr lvl="1"/>
            <a:r>
              <a:rPr lang="en-US" dirty="0"/>
              <a:t>Hours of Support (e.g., 24/7, M-F)</a:t>
            </a:r>
          </a:p>
          <a:p>
            <a:pPr lvl="1"/>
            <a:r>
              <a:rPr lang="en-US" dirty="0"/>
              <a:t>Time to Engage (e.g., within 5 minutes, same-day)</a:t>
            </a:r>
          </a:p>
          <a:p>
            <a:pPr lvl="1"/>
            <a:r>
              <a:rPr lang="en-US" dirty="0"/>
              <a:t>Priority/Severity of the Request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70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453064-6C6F-904C-943B-ACC248F9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Designing/Implementing with Support in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BD4BDE-D13A-9943-8AB2-FB50F0195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Motivation:</a:t>
            </a:r>
          </a:p>
          <a:p>
            <a:pPr lvl="1"/>
            <a:r>
              <a:rPr lang="en-US" dirty="0"/>
              <a:t>Users often do not have the technical expertise necessary to explain their situation so it can help if the product itself can help</a:t>
            </a:r>
          </a:p>
          <a:p>
            <a:r>
              <a:rPr lang="en-US" dirty="0"/>
              <a:t>Support-Oriented Features:</a:t>
            </a:r>
          </a:p>
          <a:p>
            <a:pPr lvl="1"/>
            <a:r>
              <a:rPr lang="en-US" dirty="0"/>
              <a:t>Remote Control</a:t>
            </a:r>
          </a:p>
          <a:p>
            <a:pPr lvl="1"/>
            <a:r>
              <a:rPr lang="en-US" dirty="0"/>
              <a:t>Logging/Diagnostics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4F7EE1-925A-6747-8299-40C38EEEC5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Maintenance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939D86C-FE17-7F4A-863A-D7DF3693DC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</a:t>
            </a:r>
          </a:p>
        </p:txBody>
      </p:sp>
    </p:spTree>
    <p:extLst>
      <p:ext uri="{BB962C8B-B14F-4D97-AF65-F5344CB8AC3E}">
        <p14:creationId xmlns:p14="http://schemas.microsoft.com/office/powerpoint/2010/main" val="302326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5F66E8-12DD-D642-8702-338130A6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Maintenance (ISO/IEC 14764)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25909F-C46B-7942-8C3B-48DC545F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Corrective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Modifications that </a:t>
            </a:r>
            <a:r>
              <a:rPr lang="en-US" b="1" dirty="0">
                <a:solidFill>
                  <a:srgbClr val="0070C0"/>
                </a:solidFill>
              </a:rPr>
              <a:t>correct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defects</a:t>
            </a:r>
            <a:r>
              <a:rPr lang="en-US" dirty="0"/>
              <a:t> found in the production environment</a:t>
            </a:r>
          </a:p>
          <a:p>
            <a:r>
              <a:rPr lang="en-US" b="1" dirty="0">
                <a:solidFill>
                  <a:srgbClr val="0070C0"/>
                </a:solidFill>
              </a:rPr>
              <a:t>Preventive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Modifications that </a:t>
            </a:r>
            <a:r>
              <a:rPr lang="en-US" b="1" dirty="0">
                <a:solidFill>
                  <a:srgbClr val="0070C0"/>
                </a:solidFill>
              </a:rPr>
              <a:t>correct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faults</a:t>
            </a:r>
            <a:r>
              <a:rPr lang="en-US" dirty="0"/>
              <a:t> discovered in the development environment </a:t>
            </a:r>
            <a:r>
              <a:rPr lang="en-US" b="1" dirty="0">
                <a:solidFill>
                  <a:srgbClr val="0070C0"/>
                </a:solidFill>
              </a:rPr>
              <a:t>before</a:t>
            </a:r>
            <a:r>
              <a:rPr lang="en-US" dirty="0"/>
              <a:t> they give rise to failures/symptoms in the production environment</a:t>
            </a:r>
          </a:p>
          <a:p>
            <a:r>
              <a:rPr lang="en-US" b="1" dirty="0">
                <a:solidFill>
                  <a:srgbClr val="0070C0"/>
                </a:solidFill>
              </a:rPr>
              <a:t>Adaptive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Modifications that keep the product </a:t>
            </a:r>
            <a:r>
              <a:rPr lang="en-US" b="1" dirty="0">
                <a:solidFill>
                  <a:srgbClr val="0070C0"/>
                </a:solidFill>
              </a:rPr>
              <a:t>usable</a:t>
            </a:r>
            <a:r>
              <a:rPr lang="en-US" dirty="0"/>
              <a:t> in a </a:t>
            </a:r>
            <a:r>
              <a:rPr lang="en-US" b="1" dirty="0">
                <a:solidFill>
                  <a:srgbClr val="0070C0"/>
                </a:solidFill>
              </a:rPr>
              <a:t>changed/changing</a:t>
            </a:r>
            <a:r>
              <a:rPr lang="en-US" dirty="0"/>
              <a:t> production environment (e.g., migration to another platform)</a:t>
            </a:r>
          </a:p>
          <a:p>
            <a:r>
              <a:rPr lang="en-US" b="1" dirty="0">
                <a:solidFill>
                  <a:srgbClr val="0070C0"/>
                </a:solidFill>
              </a:rPr>
              <a:t>Perfective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Modifications that satisfy </a:t>
            </a:r>
            <a:r>
              <a:rPr lang="en-US" b="1" dirty="0">
                <a:solidFill>
                  <a:srgbClr val="0070C0"/>
                </a:solidFill>
              </a:rPr>
              <a:t>additional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functional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requirements</a:t>
            </a:r>
            <a:r>
              <a:rPr lang="en-US" dirty="0"/>
              <a:t> (e.g., new features) or </a:t>
            </a:r>
            <a:r>
              <a:rPr lang="en-US" b="1" dirty="0">
                <a:solidFill>
                  <a:srgbClr val="0070C0"/>
                </a:solidFill>
              </a:rPr>
              <a:t>non-functional</a:t>
            </a:r>
            <a:r>
              <a:rPr lang="en-US" dirty="0"/>
              <a:t> requirements (e.g., improve performance)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1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27AB06-B918-D14A-9E53-3799AC17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8BFF9A-9A02-A140-8BA1-840368E82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Processes:</a:t>
            </a:r>
          </a:p>
          <a:p>
            <a:pPr lvl="1"/>
            <a:r>
              <a:rPr lang="en-US" dirty="0"/>
              <a:t>Tend to deploy more frequently</a:t>
            </a:r>
          </a:p>
          <a:p>
            <a:pPr lvl="1"/>
            <a:r>
              <a:rPr lang="en-US" dirty="0"/>
              <a:t>So, maintenance activities tend to occur more frequently</a:t>
            </a:r>
          </a:p>
          <a:p>
            <a:r>
              <a:rPr lang="en-US" dirty="0"/>
              <a:t>Heavyweight Processes:</a:t>
            </a:r>
          </a:p>
          <a:p>
            <a:pPr lvl="1"/>
            <a:r>
              <a:rPr lang="en-US" dirty="0"/>
              <a:t>Less frequent</a:t>
            </a:r>
          </a:p>
          <a:p>
            <a:pPr lvl="1"/>
            <a:r>
              <a:rPr lang="en-US" dirty="0"/>
              <a:t>No less significant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7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0C1C4D-E401-4F4F-BE02-E9F18F13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7EA49A-9443-C742-8A5D-BD5010410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</a:t>
            </a:r>
          </a:p>
          <a:p>
            <a:pPr lvl="1"/>
            <a:r>
              <a:rPr lang="en-US" dirty="0"/>
              <a:t>A </a:t>
            </a:r>
            <a:r>
              <a:rPr lang="en-US" i="1" dirty="0"/>
              <a:t>physical architecture</a:t>
            </a:r>
            <a:r>
              <a:rPr lang="en-US" dirty="0"/>
              <a:t> is a realization of a software product as artifacts (e.g., files) </a:t>
            </a:r>
            <a:r>
              <a:rPr lang="en-US" b="1" dirty="0">
                <a:solidFill>
                  <a:srgbClr val="0070C0"/>
                </a:solidFill>
              </a:rPr>
              <a:t>residing</a:t>
            </a:r>
            <a:r>
              <a:rPr lang="en-US" dirty="0"/>
              <a:t> on and </a:t>
            </a:r>
            <a:r>
              <a:rPr lang="en-US" b="1" dirty="0">
                <a:solidFill>
                  <a:srgbClr val="0070C0"/>
                </a:solidFill>
              </a:rPr>
              <a:t>executing</a:t>
            </a:r>
            <a:r>
              <a:rPr lang="en-US" dirty="0"/>
              <a:t> on computational resources</a:t>
            </a:r>
          </a:p>
          <a:p>
            <a:r>
              <a:rPr lang="en-US" dirty="0"/>
              <a:t>An Important Note:</a:t>
            </a:r>
          </a:p>
          <a:p>
            <a:pPr lvl="1"/>
            <a:r>
              <a:rPr lang="en-US" dirty="0"/>
              <a:t>A product's physical architecture is distinct from its logical architecture (i.e., the software's major components and the relationships between them)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0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BDF091-712E-3247-BACE-D57112306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Results of Several Surveys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5E9DF6-1E98-C449-A468-B55A6D7CF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Adaptive and Perfective:</a:t>
            </a:r>
          </a:p>
          <a:p>
            <a:pPr lvl="1"/>
            <a:r>
              <a:rPr lang="en-US" dirty="0"/>
              <a:t>75% of the total effort and cost</a:t>
            </a:r>
          </a:p>
          <a:p>
            <a:r>
              <a:rPr lang="en-US" dirty="0"/>
              <a:t>Corrective and Preventive:</a:t>
            </a:r>
          </a:p>
          <a:p>
            <a:pPr lvl="1"/>
            <a:r>
              <a:rPr lang="en-US" dirty="0"/>
              <a:t>25% of the total effort and cost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901ADB-5A09-3243-BC47-0DD8497B7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Maintenance is Expensive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FECFA3-862C-FB4C-82D6-01D791DDD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Endemic Reasons: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Successful</a:t>
            </a:r>
            <a:r>
              <a:rPr lang="en-US" dirty="0"/>
              <a:t> products are in the field for decades so huge costs are bound to accrue</a:t>
            </a:r>
          </a:p>
          <a:p>
            <a:r>
              <a:rPr lang="en-US" dirty="0"/>
              <a:t>Other Reasons:</a:t>
            </a:r>
          </a:p>
          <a:p>
            <a:pPr lvl="1"/>
            <a:r>
              <a:rPr lang="en-US" dirty="0"/>
              <a:t>Much software is poorly written</a:t>
            </a:r>
          </a:p>
          <a:p>
            <a:pPr lvl="1"/>
            <a:r>
              <a:rPr lang="en-US" dirty="0"/>
              <a:t>As a product is modified its </a:t>
            </a:r>
            <a:r>
              <a:rPr lang="en-US" b="1" dirty="0">
                <a:solidFill>
                  <a:srgbClr val="0070C0"/>
                </a:solidFill>
              </a:rPr>
              <a:t>structure deteriorates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5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A4294D-CEFF-C54F-86F1-A1D7E038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Tradeoffs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28E274-62EF-7F40-AD93-EF4FCBE8B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Related to </a:t>
            </a:r>
            <a:r>
              <a:rPr lang="en-US" b="1" dirty="0">
                <a:solidFill>
                  <a:srgbClr val="0070C0"/>
                </a:solidFill>
              </a:rPr>
              <a:t>Availability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Maintenance improves a product but may make it unavailable</a:t>
            </a:r>
          </a:p>
          <a:p>
            <a:r>
              <a:rPr lang="en-US" dirty="0"/>
              <a:t>Related to </a:t>
            </a:r>
            <a:r>
              <a:rPr lang="en-US" b="1" dirty="0">
                <a:solidFill>
                  <a:srgbClr val="0070C0"/>
                </a:solidFill>
              </a:rPr>
              <a:t>Quality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are often "elegant" solutions and "quick and dirty" solutions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60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EBA1CE-B7AB-D54B-AABE-2C6087A3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Involved?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26E547-6541-EE4A-9D26-FF0FDB251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Options:</a:t>
            </a:r>
          </a:p>
          <a:p>
            <a:pPr lvl="1"/>
            <a:r>
              <a:rPr lang="en-US" dirty="0"/>
              <a:t>The original </a:t>
            </a:r>
            <a:r>
              <a:rPr lang="en-US" b="1" dirty="0">
                <a:solidFill>
                  <a:srgbClr val="0070C0"/>
                </a:solidFill>
              </a:rPr>
              <a:t>development</a:t>
            </a:r>
            <a:r>
              <a:rPr lang="en-US" dirty="0"/>
              <a:t> team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0070C0"/>
                </a:solidFill>
              </a:rPr>
              <a:t>maintenance</a:t>
            </a:r>
            <a:r>
              <a:rPr lang="en-US" dirty="0"/>
              <a:t> team</a:t>
            </a:r>
          </a:p>
          <a:p>
            <a:r>
              <a:rPr lang="en-US" dirty="0"/>
              <a:t>More Tradeoffs:</a:t>
            </a:r>
          </a:p>
          <a:p>
            <a:pPr lvl="1"/>
            <a:r>
              <a:rPr lang="en-US" dirty="0"/>
              <a:t>The development team understand the product but may not understand the </a:t>
            </a:r>
            <a:r>
              <a:rPr lang="en-US" b="1" dirty="0">
                <a:solidFill>
                  <a:srgbClr val="0070C0"/>
                </a:solidFill>
              </a:rPr>
              <a:t>operational</a:t>
            </a:r>
            <a:r>
              <a:rPr lang="en-US" dirty="0"/>
              <a:t> environment</a:t>
            </a:r>
          </a:p>
          <a:p>
            <a:pPr lvl="1"/>
            <a:r>
              <a:rPr lang="en-US" dirty="0"/>
              <a:t>Maintenance teams and development teams may have (or think they have) different statuses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4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84B71E-6E3D-ED4A-88E6-EC34B672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for Corrective Maintenance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015C9-559E-EA47-B8A8-D5CE24166C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Backlog (B):</a:t>
                </a:r>
              </a:p>
              <a:p>
                <a:pPr lvl="1"/>
                <a:r>
                  <a:rPr lang="en-US" dirty="0"/>
                  <a:t>A denotes the number of problem "arrivals" during an interval of time (e.g., a month)</a:t>
                </a:r>
              </a:p>
              <a:p>
                <a:pPr lvl="1"/>
                <a:r>
                  <a:rPr lang="en-US" dirty="0"/>
                  <a:t>C denotes the number of problems closed during an interval of time (e.g., a month)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/>
                  <a:t>100</a:t>
                </a:r>
              </a:p>
              <a:p>
                <a:r>
                  <a:rPr lang="en-US" dirty="0"/>
                  <a:t>Response Time (Mean Time to Repair):</a:t>
                </a:r>
              </a:p>
              <a:p>
                <a:pPr lvl="1"/>
                <a:r>
                  <a:rPr lang="en-US" dirty="0"/>
                  <a:t>The mean (or median) amount of time between the arrival of a problem and its correction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015C9-559E-EA47-B8A8-D5CE24166C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94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E9B74A-373A-154B-A6B3-E06A9003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Corrective Maintenance (i.e., Bug/Issue Tracking)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9DE2AD-DB0C-FE4B-A698-08B025CCE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Provide a clear, centralized overview of corrective maintenance requests</a:t>
            </a:r>
          </a:p>
          <a:p>
            <a:pPr lvl="1"/>
            <a:r>
              <a:rPr lang="en-US" dirty="0"/>
              <a:t>Calculate performance metrics</a:t>
            </a:r>
          </a:p>
          <a:p>
            <a:r>
              <a:rPr lang="en-US" dirty="0"/>
              <a:t>Some Open Source Examples:</a:t>
            </a:r>
          </a:p>
          <a:p>
            <a:pPr lvl="1"/>
            <a:r>
              <a:rPr lang="en-US" dirty="0"/>
              <a:t>Apache Bloodhound</a:t>
            </a:r>
          </a:p>
          <a:p>
            <a:pPr lvl="1"/>
            <a:r>
              <a:rPr lang="en-US" dirty="0"/>
              <a:t>Bugzilla</a:t>
            </a:r>
          </a:p>
          <a:p>
            <a:pPr lvl="1"/>
            <a:r>
              <a:rPr lang="en-US" dirty="0" err="1"/>
              <a:t>Zentrack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02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E115D7-CBBD-9D42-AE5C-0BA92E81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Physical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D4C41C-E5E1-C743-A23A-2E9BF0186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Where is the software installed?:</a:t>
            </a:r>
          </a:p>
          <a:p>
            <a:pPr lvl="1"/>
            <a:r>
              <a:rPr lang="en-US" dirty="0"/>
              <a:t>Local device</a:t>
            </a:r>
          </a:p>
          <a:p>
            <a:pPr lvl="1"/>
            <a:r>
              <a:rPr lang="en-US" dirty="0"/>
              <a:t>Central device(s)</a:t>
            </a:r>
          </a:p>
          <a:p>
            <a:pPr lvl="1"/>
            <a:r>
              <a:rPr lang="en-US" dirty="0"/>
              <a:t>Hybrid</a:t>
            </a:r>
          </a:p>
          <a:p>
            <a:r>
              <a:rPr lang="en-US" dirty="0"/>
              <a:t>Where is the software executed?</a:t>
            </a:r>
          </a:p>
          <a:p>
            <a:pPr lvl="1"/>
            <a:r>
              <a:rPr lang="en-US" dirty="0"/>
              <a:t>Local device</a:t>
            </a:r>
          </a:p>
          <a:p>
            <a:pPr lvl="1"/>
            <a:r>
              <a:rPr lang="en-US" dirty="0"/>
              <a:t>Central device(s)</a:t>
            </a:r>
          </a:p>
          <a:p>
            <a:pPr lvl="1"/>
            <a:r>
              <a:rPr lang="en-US" dirty="0"/>
              <a:t>Hybrid</a:t>
            </a:r>
          </a:p>
          <a:p>
            <a:r>
              <a:rPr lang="en-US" dirty="0"/>
              <a:t>Where are user configurations and data stored?</a:t>
            </a:r>
          </a:p>
          <a:p>
            <a:pPr lvl="1"/>
            <a:r>
              <a:rPr lang="en-US" dirty="0"/>
              <a:t>Local device</a:t>
            </a:r>
          </a:p>
          <a:p>
            <a:pPr lvl="1"/>
            <a:r>
              <a:rPr lang="en-US" dirty="0"/>
              <a:t>Central device(s)</a:t>
            </a:r>
          </a:p>
          <a:p>
            <a:pPr lvl="1"/>
            <a:r>
              <a:rPr lang="en-US" dirty="0"/>
              <a:t>Hybrid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1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2E7484-87B5-4C4B-9C0E-9B058D09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Archetypical Physical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180B0C-6831-AF44-9474-3772081B6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Rare Archetypes: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Mobile Agents </a:t>
            </a:r>
            <a:r>
              <a:rPr lang="en-US" dirty="0"/>
              <a:t>- The software is stored on the user device and executed on the shared device (using data from one or the other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software is stored and executed on one device (either the user device or the shared device) but the user data is stored on another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05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CEF903-BC8F-3E48-ADCA-CF1E18337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Archetypical </a:t>
            </a:r>
            <a:r>
              <a:rPr lang="en-US"/>
              <a:t>Physical </a:t>
            </a:r>
            <a:r>
              <a:rPr lang="en-US" smtClean="0"/>
              <a:t>Architectures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A7BF4A-F71D-304B-A9F9-D1328DA74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Personal:</a:t>
            </a:r>
          </a:p>
          <a:p>
            <a:pPr lvl="1"/>
            <a:r>
              <a:rPr lang="en-US" dirty="0"/>
              <a:t>The software product is "permanently" installed on the </a:t>
            </a:r>
            <a:r>
              <a:rPr lang="en-US" b="1" dirty="0">
                <a:solidFill>
                  <a:srgbClr val="0070C0"/>
                </a:solidFill>
              </a:rPr>
              <a:t>user's device </a:t>
            </a:r>
            <a:r>
              <a:rPr lang="en-US" dirty="0"/>
              <a:t>(e.g., personal computer, phone, tablet) and executes on that device's processor</a:t>
            </a:r>
          </a:p>
          <a:p>
            <a:pPr lvl="1"/>
            <a:r>
              <a:rPr lang="en-US" dirty="0"/>
              <a:t>If the device has multiple users, configuration information and user data are associated with each user</a:t>
            </a:r>
          </a:p>
          <a:p>
            <a:r>
              <a:rPr lang="en-US" dirty="0"/>
              <a:t>Shared:</a:t>
            </a:r>
          </a:p>
          <a:p>
            <a:pPr lvl="1"/>
            <a:r>
              <a:rPr lang="en-US" dirty="0"/>
              <a:t>The software product is "permanently" installed on a </a:t>
            </a:r>
            <a:r>
              <a:rPr lang="en-US" b="1" dirty="0">
                <a:solidFill>
                  <a:srgbClr val="0070C0"/>
                </a:solidFill>
              </a:rPr>
              <a:t>shared storage device </a:t>
            </a:r>
            <a:r>
              <a:rPr lang="en-US" dirty="0"/>
              <a:t>but executes on the user device's processor</a:t>
            </a:r>
          </a:p>
          <a:p>
            <a:pPr lvl="1"/>
            <a:r>
              <a:rPr lang="en-US" dirty="0"/>
              <a:t>Configuration information for each user and </a:t>
            </a:r>
            <a:r>
              <a:rPr lang="en-US" b="1" dirty="0">
                <a:solidFill>
                  <a:srgbClr val="0070C0"/>
                </a:solidFill>
              </a:rPr>
              <a:t>user data are stored on the user's device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2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CEF903-BC8F-3E48-ADCA-CF1E18337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Archetypical Physical Architectures (cont.)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A7BF4A-F71D-304B-A9F9-D1328DA74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Mainframe:</a:t>
            </a:r>
          </a:p>
          <a:p>
            <a:pPr lvl="1"/>
            <a:r>
              <a:rPr lang="en-US" dirty="0"/>
              <a:t>The software product is installed on and executes on a </a:t>
            </a:r>
            <a:r>
              <a:rPr lang="en-US" b="1" dirty="0">
                <a:solidFill>
                  <a:srgbClr val="0070C0"/>
                </a:solidFill>
              </a:rPr>
              <a:t>central device</a:t>
            </a:r>
            <a:r>
              <a:rPr lang="en-US" dirty="0"/>
              <a:t>, and is accessed from the user's device (which behaves as a generic "terminal")</a:t>
            </a:r>
          </a:p>
          <a:p>
            <a:pPr lvl="1"/>
            <a:r>
              <a:rPr lang="en-US" dirty="0"/>
              <a:t>Configuration information for each user and user data is stored on the central device</a:t>
            </a:r>
          </a:p>
          <a:p>
            <a:r>
              <a:rPr lang="en-US" dirty="0"/>
              <a:t>Cloud:</a:t>
            </a:r>
          </a:p>
          <a:p>
            <a:pPr lvl="1"/>
            <a:r>
              <a:rPr lang="en-US" dirty="0"/>
              <a:t>The software product is temporarily delivered to the user's device and executes on that device's processor (e.g., applets, WWW apps)</a:t>
            </a:r>
          </a:p>
          <a:p>
            <a:pPr lvl="1"/>
            <a:r>
              <a:rPr lang="en-US" dirty="0"/>
              <a:t>Configuration information for each user and </a:t>
            </a:r>
            <a:r>
              <a:rPr lang="en-US" b="1" dirty="0">
                <a:solidFill>
                  <a:srgbClr val="0070C0"/>
                </a:solidFill>
              </a:rPr>
              <a:t>user data is (mostly) stored "in the cloud"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A0427C-E0BD-2446-BFD4-FFD0E4A3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Archetypical Physical Architectures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078F12-D255-3346-BDDB-018F450BD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Hybrid Architectures:</a:t>
            </a:r>
          </a:p>
          <a:p>
            <a:pPr lvl="1"/>
            <a:r>
              <a:rPr lang="en-US" dirty="0"/>
              <a:t>Some components of the system (e.g., classes) may be stored/executed on one device while others might be stored executed on another</a:t>
            </a:r>
          </a:p>
          <a:p>
            <a:pPr lvl="1"/>
            <a:r>
              <a:rPr lang="en-US" dirty="0"/>
              <a:t>Some data may be one one device and some data may be on another</a:t>
            </a:r>
          </a:p>
          <a:p>
            <a:r>
              <a:rPr lang="en-US" dirty="0"/>
              <a:t>Some Important Examples:</a:t>
            </a:r>
          </a:p>
          <a:p>
            <a:pPr lvl="1"/>
            <a:r>
              <a:rPr lang="en-US" dirty="0"/>
              <a:t>A product with a logical client-server architecture in which the client is on the user's device and the server is on a central device</a:t>
            </a:r>
          </a:p>
          <a:p>
            <a:pPr lvl="1"/>
            <a:r>
              <a:rPr lang="en-US" dirty="0"/>
              <a:t>A product with sensitive/personal data stored on the user's device and common data stored on a central device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5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B2EC83-0034-F643-8E55-428B10F3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 in the Deployment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79645D-EF00-CC45-857A-30F6EA0CE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Release:</a:t>
            </a:r>
          </a:p>
          <a:p>
            <a:pPr lvl="1"/>
            <a:r>
              <a:rPr lang="en-US" dirty="0"/>
              <a:t>Prepare the product for the subsequent steps (i.e., assemble the parts/resources/artifacts and </a:t>
            </a:r>
            <a:r>
              <a:rPr lang="en-US" b="1" dirty="0">
                <a:solidFill>
                  <a:srgbClr val="0070C0"/>
                </a:solidFill>
              </a:rPr>
              <a:t>create a distributable package</a:t>
            </a:r>
            <a:r>
              <a:rPr lang="en-US" dirty="0"/>
              <a:t>)</a:t>
            </a:r>
          </a:p>
          <a:p>
            <a:r>
              <a:rPr lang="en-US" dirty="0"/>
              <a:t>Install: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Transfer</a:t>
            </a:r>
            <a:r>
              <a:rPr lang="en-US" dirty="0"/>
              <a:t> the product from the development environment to the production environment</a:t>
            </a:r>
          </a:p>
          <a:p>
            <a:r>
              <a:rPr lang="en-US" dirty="0"/>
              <a:t>Activate: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Start</a:t>
            </a:r>
            <a:r>
              <a:rPr lang="en-US" dirty="0"/>
              <a:t> all of the executable components</a:t>
            </a:r>
          </a:p>
          <a:p>
            <a:r>
              <a:rPr lang="en-US" dirty="0"/>
              <a:t>Deactivate: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Stop</a:t>
            </a:r>
            <a:r>
              <a:rPr lang="en-US" dirty="0"/>
              <a:t> the executable components</a:t>
            </a:r>
          </a:p>
          <a:p>
            <a:r>
              <a:rPr lang="en-US" dirty="0"/>
              <a:t>Uninstall: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Remove</a:t>
            </a:r>
            <a:r>
              <a:rPr lang="en-US" dirty="0"/>
              <a:t> the product from the production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23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1382</Words>
  <Application>Microsoft Office PowerPoint</Application>
  <PresentationFormat>Widescreen</PresentationFormat>
  <Paragraphs>225</Paragraphs>
  <Slides>35</Slides>
  <Notes>1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Deployment</vt:lpstr>
      <vt:lpstr>An Important Distinction</vt:lpstr>
      <vt:lpstr>Physical Architectures</vt:lpstr>
      <vt:lpstr>Characteristics of Physical Architectures</vt:lpstr>
      <vt:lpstr>Archetypical Physical Architectures</vt:lpstr>
      <vt:lpstr>Archetypical Physical Architectures</vt:lpstr>
      <vt:lpstr>Archetypical Physical Architectures (cont.)</vt:lpstr>
      <vt:lpstr>Archetypical Physical Architectures (cont.)</vt:lpstr>
      <vt:lpstr>Activities in the Deployment Process</vt:lpstr>
      <vt:lpstr>Some Complications to the "Pure" Process</vt:lpstr>
      <vt:lpstr>Requirements of the Process</vt:lpstr>
      <vt:lpstr>Some Other Issues</vt:lpstr>
      <vt:lpstr>UML Deployment Diagrams</vt:lpstr>
      <vt:lpstr>UML Deployment Diagrams</vt:lpstr>
      <vt:lpstr>Visual Representation of Artifacts</vt:lpstr>
      <vt:lpstr>Visual Representation of Nodes</vt:lpstr>
      <vt:lpstr>Visual Representation of Relationships</vt:lpstr>
      <vt:lpstr>An Example</vt:lpstr>
      <vt:lpstr>Support</vt:lpstr>
      <vt:lpstr>What Is Support?</vt:lpstr>
      <vt:lpstr>Types of Support</vt:lpstr>
      <vt:lpstr>Methods of Providing/Delivering Support</vt:lpstr>
      <vt:lpstr>Support Tracking/Management</vt:lpstr>
      <vt:lpstr>Support Arrangements/Contracts</vt:lpstr>
      <vt:lpstr>Levels/Tiers of Support</vt:lpstr>
      <vt:lpstr>Designing/Implementing with Support in Mind</vt:lpstr>
      <vt:lpstr>Maintenance</vt:lpstr>
      <vt:lpstr>Types of Maintenance (ISO/IEC 14764)</vt:lpstr>
      <vt:lpstr>Frequency</vt:lpstr>
      <vt:lpstr>The Results of Several Surveys</vt:lpstr>
      <vt:lpstr>Why Maintenance is Expensive</vt:lpstr>
      <vt:lpstr>Maintenance Tradeoffs</vt:lpstr>
      <vt:lpstr>Who Is Involved?</vt:lpstr>
      <vt:lpstr>Metrics for Corrective Maintenance</vt:lpstr>
      <vt:lpstr>Tools for Corrective Maintenance (i.e., Bug/Issue Tracking)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Deployment of Software Products</dc:title>
  <dc:creator>Microsoft Office User</dc:creator>
  <cp:lastModifiedBy>Jingwei Yang</cp:lastModifiedBy>
  <cp:revision>44</cp:revision>
  <dcterms:created xsi:type="dcterms:W3CDTF">2018-03-16T05:20:14Z</dcterms:created>
  <dcterms:modified xsi:type="dcterms:W3CDTF">2018-11-29T21:26:43Z</dcterms:modified>
</cp:coreProperties>
</file>