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27" r:id="rId2"/>
    <p:sldId id="409" r:id="rId3"/>
    <p:sldId id="328" r:id="rId4"/>
    <p:sldId id="329" r:id="rId5"/>
    <p:sldId id="412" r:id="rId6"/>
    <p:sldId id="330" r:id="rId7"/>
    <p:sldId id="410" r:id="rId8"/>
    <p:sldId id="434" r:id="rId9"/>
    <p:sldId id="413" r:id="rId10"/>
    <p:sldId id="414" r:id="rId11"/>
    <p:sldId id="415" r:id="rId12"/>
    <p:sldId id="416" r:id="rId13"/>
    <p:sldId id="395" r:id="rId14"/>
    <p:sldId id="332" r:id="rId15"/>
    <p:sldId id="333" r:id="rId16"/>
    <p:sldId id="334" r:id="rId17"/>
    <p:sldId id="411" r:id="rId18"/>
    <p:sldId id="417" r:id="rId19"/>
    <p:sldId id="428" r:id="rId20"/>
    <p:sldId id="396" r:id="rId21"/>
    <p:sldId id="422" r:id="rId22"/>
    <p:sldId id="426" r:id="rId23"/>
    <p:sldId id="423" r:id="rId24"/>
    <p:sldId id="424" r:id="rId25"/>
    <p:sldId id="425" r:id="rId26"/>
    <p:sldId id="418" r:id="rId27"/>
    <p:sldId id="404" r:id="rId28"/>
    <p:sldId id="421" r:id="rId29"/>
    <p:sldId id="429" r:id="rId30"/>
    <p:sldId id="420" r:id="rId31"/>
    <p:sldId id="419" r:id="rId32"/>
    <p:sldId id="427" r:id="rId33"/>
    <p:sldId id="405" r:id="rId34"/>
    <p:sldId id="406" r:id="rId35"/>
    <p:sldId id="430" r:id="rId36"/>
    <p:sldId id="431" r:id="rId37"/>
    <p:sldId id="432" r:id="rId38"/>
    <p:sldId id="433" r:id="rId39"/>
    <p:sldId id="435" r:id="rId40"/>
  </p:sldIdLst>
  <p:sldSz cx="9144000" cy="6858000" type="screen4x3"/>
  <p:notesSz cx="6858000" cy="9144000"/>
  <p:photoAlbum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70" d="100"/>
          <a:sy n="70" d="100"/>
        </p:scale>
        <p:origin x="13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B45EB-5544-4212-9266-82375079135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8D4A-7FD0-479F-AF78-156BE9DA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4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C646F-CCAC-438C-BE3D-47BE968CCE0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9F4FC-FEC9-425C-B71A-DCA5D5EE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68CD-ED81-47F5-AA41-3EBE13B4590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920E-E96D-446B-B369-8124E46C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7CD74-C265-49EA-922D-5FAF42B24E8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8920E-E96D-446B-B369-8124E46C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8138-101F-40A7-8C0C-93837965985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920E-E96D-446B-B369-8124E46C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Calibri" panose="020F0502020204030204" pitchFamily="34" charset="0"/>
              </a:rPr>
              <a:t>Fundamentals of Strings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Strings in C are nothing but characters in an array with a null terminator character to mark the end of the string.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How did we define array of integers?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 of float ? array of short ? Similarly , when you define array of characters, it is considered a string.  But you have append the null character at the end.</a:t>
            </a:r>
          </a:p>
        </p:txBody>
      </p:sp>
    </p:spTree>
    <p:extLst>
      <p:ext uri="{BB962C8B-B14F-4D97-AF65-F5344CB8AC3E}">
        <p14:creationId xmlns:p14="http://schemas.microsoft.com/office/powerpoint/2010/main" val="14239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strcpy</a:t>
            </a:r>
            <a:r>
              <a:rPr lang="en-US" dirty="0" smtClean="0"/>
              <a:t> </a:t>
            </a:r>
            <a:r>
              <a:rPr lang="en-US" dirty="0"/>
              <a:t>( data, "Hello" );  // Method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 is a library function.  it will copy the "Hello" into the data array.  Again, we have to make sure data is big enough to hold all characters plus a null terminator.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strcpy</a:t>
            </a:r>
            <a:r>
              <a:rPr lang="en-US" dirty="0" smtClean="0"/>
              <a:t> can also copy from one array to another array</a:t>
            </a:r>
          </a:p>
          <a:p>
            <a:r>
              <a:rPr lang="en-US" dirty="0" smtClean="0"/>
              <a:t>char data2[10 ] = "World"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 ( data2, data );  // copies data to data2 array</a:t>
            </a:r>
          </a:p>
        </p:txBody>
      </p:sp>
    </p:spTree>
    <p:extLst>
      <p:ext uri="{BB962C8B-B14F-4D97-AF65-F5344CB8AC3E}">
        <p14:creationId xmlns:p14="http://schemas.microsoft.com/office/powerpoint/2010/main" val="17036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/>
              <a:t>data[] = {'H', 'e', 'l', 'l', 'o', '\0'}; // Method </a:t>
            </a:r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 smtClean="0"/>
              <a:t>Much similar to Method-1 and array initialization,  here we initialize the string array with each character,  including the null terminator.  The length of the array now is: 6, but the string length is 5.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definition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automatically determines the size of the array based on the number of initializers in the initializer list.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"Hello"; // Method </a:t>
            </a:r>
            <a:r>
              <a:rPr lang="en-US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Here the program will store "Hello" in it's local memory, if not already there.  The address of this local memory is then assigned to the pointer </a:t>
            </a:r>
            <a:r>
              <a:rPr lang="en-US" dirty="0" err="1" smtClean="0"/>
              <a:t>ptr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"Hello" is a constant string, trying to change the string will result in run time error, like try to assign  *</a:t>
            </a:r>
            <a:r>
              <a:rPr lang="en-US" dirty="0" err="1" smtClean="0"/>
              <a:t>ptr</a:t>
            </a:r>
            <a:r>
              <a:rPr lang="en-US" dirty="0" smtClean="0"/>
              <a:t> = 'h' will result in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TO HANDLE 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sure the string array has sufficient space to hold a string + a null terminator</a:t>
            </a:r>
          </a:p>
          <a:p>
            <a:r>
              <a:rPr lang="en-US" dirty="0" smtClean="0"/>
              <a:t>Make sure the string array has a null terminator at the end of the string</a:t>
            </a:r>
          </a:p>
          <a:p>
            <a:r>
              <a:rPr lang="en-US" dirty="0" smtClean="0"/>
              <a:t>You cannot change the string literals aka string constant  such as within quotes "Hello"</a:t>
            </a:r>
          </a:p>
          <a:p>
            <a:r>
              <a:rPr lang="en-US" dirty="0" smtClean="0"/>
              <a:t>Because string array is also a pointer, </a:t>
            </a:r>
            <a:r>
              <a:rPr lang="en-US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in front of the array is not needed when passing the string to </a:t>
            </a:r>
            <a:r>
              <a:rPr lang="en-US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functions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Null terminator is not counted for the length of the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Revisit </a:t>
            </a:r>
            <a:r>
              <a:rPr lang="en-US" dirty="0" err="1" smtClean="0">
                <a:latin typeface="Calibri" panose="020F0502020204030204" pitchFamily="34" charset="0"/>
              </a:rPr>
              <a:t>Scanf</a:t>
            </a:r>
            <a:r>
              <a:rPr lang="en-US" dirty="0" smtClean="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can be stored in an array using </a:t>
            </a:r>
            <a:r>
              <a:rPr lang="en-US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following statement stores a string in character array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word[10]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b="1" dirty="0" smtClean="0">
                <a:solidFill>
                  <a:srgbClr val="128AFF"/>
                </a:solidFill>
                <a:latin typeface="Consolas" panose="020B0609020204030204" pitchFamily="49" charset="0"/>
              </a:rPr>
              <a:t>"%s"</a:t>
            </a:r>
            <a:r>
              <a:rPr lang="en-US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word);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string entered by the user is stored in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an array, which is, of course, a pointer</a:t>
            </a:r>
            <a:r>
              <a:rPr lang="en-US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, so the </a:t>
            </a:r>
            <a:r>
              <a:rPr lang="en-US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is not needed with argument </a:t>
            </a:r>
            <a:r>
              <a:rPr lang="en-US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word</a:t>
            </a:r>
            <a:r>
              <a:rPr lang="en-US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47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Calibri" panose="020F0502020204030204" pitchFamily="34" charset="0"/>
              </a:rPr>
              <a:t>Revisit </a:t>
            </a:r>
            <a:r>
              <a:rPr lang="en-US" b="1" dirty="0" err="1" smtClean="0">
                <a:latin typeface="Calibri" panose="020F0502020204030204" pitchFamily="34" charset="0"/>
              </a:rPr>
              <a:t>Scanf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will read characters until a space, tab, newline or end-of-file indicator is encountered.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So, it’s possible that, without the  field width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conversion specifier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%10s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user input could exceed 10 characters and that your program might crash!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this reason, you should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always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use a field width when using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read into 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field width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preceding statement ensures that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reads a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maximum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10 characters and saves the last character for the string’s terminating null character.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prevents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from writing characters into memory beyond the end of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(For reading input lines of arbitrary length, there’s a nonstandard—yet widely supported—function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usually included in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.)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a character array to be printed properly as a string, the array must contain a terminating null character. </a:t>
            </a:r>
          </a:p>
        </p:txBody>
      </p:sp>
    </p:spTree>
    <p:extLst>
      <p:ext uri="{BB962C8B-B14F-4D97-AF65-F5344CB8AC3E}">
        <p14:creationId xmlns:p14="http://schemas.microsoft.com/office/powerpoint/2010/main" val="3058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array vs String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we pass arrays (of any datatype except string)  to functions, we also pass the number of cells in the array.</a:t>
            </a:r>
          </a:p>
          <a:p>
            <a:endParaRPr lang="en-US" dirty="0" smtClean="0"/>
          </a:p>
          <a:p>
            <a:r>
              <a:rPr lang="en-US" dirty="0" smtClean="0"/>
              <a:t>String have null terminator. Because </a:t>
            </a:r>
            <a:r>
              <a:rPr lang="en-US" dirty="0"/>
              <a:t>of that, we don't pass the number of cells in the array to </a:t>
            </a:r>
            <a:r>
              <a:rPr lang="en-US" dirty="0" smtClean="0"/>
              <a:t>string library functions</a:t>
            </a:r>
            <a:r>
              <a:rPr lang="en-US" dirty="0"/>
              <a:t>.  The function will search for the null </a:t>
            </a:r>
            <a:r>
              <a:rPr lang="en-US" dirty="0" smtClean="0"/>
              <a:t>terminator.</a:t>
            </a:r>
          </a:p>
          <a:p>
            <a:r>
              <a:rPr lang="en-US" dirty="0" smtClean="0"/>
              <a:t>Because array data can be accessed via pointers, all the string library functions receive pointer as one of the parameter, though the string is stored in a array.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strlen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calculate the length of a string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 – copies a string from one to another</a:t>
            </a:r>
            <a:endParaRPr lang="en-US" dirty="0"/>
          </a:p>
          <a:p>
            <a:r>
              <a:rPr lang="en-US" dirty="0" err="1" smtClean="0"/>
              <a:t>strcmp</a:t>
            </a:r>
            <a:r>
              <a:rPr lang="en-US" dirty="0" smtClean="0"/>
              <a:t> – compares two strings for equality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 – appends one string to another string</a:t>
            </a:r>
          </a:p>
          <a:p>
            <a:r>
              <a:rPr lang="en-US" dirty="0" smtClean="0"/>
              <a:t>a </a:t>
            </a:r>
          </a:p>
          <a:p>
            <a:r>
              <a:rPr lang="en-US" dirty="0" err="1" smtClean="0"/>
              <a:t>strstr</a:t>
            </a:r>
            <a:r>
              <a:rPr lang="en-US" dirty="0" smtClean="0"/>
              <a:t> – checks for the presence of a substring in a </a:t>
            </a:r>
            <a:r>
              <a:rPr lang="en-US" dirty="0" smtClean="0"/>
              <a:t>string</a:t>
            </a:r>
          </a:p>
          <a:p>
            <a:r>
              <a:rPr lang="en-US" dirty="0" err="1" smtClean="0"/>
              <a:t>strchr</a:t>
            </a:r>
            <a:r>
              <a:rPr lang="en-US" dirty="0"/>
              <a:t> - locate character in string</a:t>
            </a:r>
            <a:endParaRPr lang="en-US" dirty="0" smtClean="0"/>
          </a:p>
          <a:p>
            <a:r>
              <a:rPr lang="en-US" dirty="0" err="1" smtClean="0"/>
              <a:t>strrchr</a:t>
            </a:r>
            <a:r>
              <a:rPr lang="en-US" dirty="0"/>
              <a:t> - locate </a:t>
            </a:r>
            <a:r>
              <a:rPr lang="en-US" dirty="0" smtClean="0"/>
              <a:t>last character </a:t>
            </a:r>
            <a:r>
              <a:rPr lang="en-US" dirty="0"/>
              <a:t>in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 smtClean="0"/>
              <a:t>In the examples that follow, assume</a:t>
            </a:r>
          </a:p>
          <a:p>
            <a:r>
              <a:rPr lang="en-US" dirty="0" smtClean="0"/>
              <a:t>char data1[ 10 ] = "Hello";</a:t>
            </a:r>
          </a:p>
          <a:p>
            <a:r>
              <a:rPr lang="en-US" dirty="0" smtClean="0"/>
              <a:t>char data2[10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string functions that take number of characters to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strnlen</a:t>
            </a:r>
            <a:r>
              <a:rPr lang="en-US" dirty="0" smtClean="0"/>
              <a:t> </a:t>
            </a:r>
            <a:r>
              <a:rPr lang="en-US" dirty="0"/>
              <a:t>– determine the length of a fixed-size </a:t>
            </a:r>
            <a:r>
              <a:rPr lang="en-US" dirty="0" smtClean="0"/>
              <a:t>string</a:t>
            </a:r>
          </a:p>
          <a:p>
            <a:r>
              <a:rPr lang="en-US" dirty="0" err="1" smtClean="0"/>
              <a:t>strncpy</a:t>
            </a:r>
            <a:r>
              <a:rPr lang="en-US" dirty="0" smtClean="0"/>
              <a:t> </a:t>
            </a:r>
            <a:r>
              <a:rPr lang="en-US" dirty="0" smtClean="0"/>
              <a:t>– copies n characters </a:t>
            </a:r>
          </a:p>
          <a:p>
            <a:r>
              <a:rPr lang="en-US" dirty="0" err="1" smtClean="0"/>
              <a:t>strncat</a:t>
            </a:r>
            <a:r>
              <a:rPr lang="en-US" dirty="0" smtClean="0"/>
              <a:t> – copies n characters</a:t>
            </a:r>
          </a:p>
          <a:p>
            <a:r>
              <a:rPr lang="en-US" dirty="0" err="1" smtClean="0"/>
              <a:t>strncmp</a:t>
            </a:r>
            <a:r>
              <a:rPr lang="en-US" dirty="0" smtClean="0"/>
              <a:t> – compares only n </a:t>
            </a:r>
            <a:r>
              <a:rPr lang="en-US" dirty="0" err="1" smtClean="0"/>
              <a:t>characers</a:t>
            </a:r>
            <a:endParaRPr lang="en-US" dirty="0" smtClean="0"/>
          </a:p>
          <a:p>
            <a:r>
              <a:rPr lang="en-US" dirty="0" err="1" smtClean="0"/>
              <a:t>strnchr</a:t>
            </a:r>
            <a:r>
              <a:rPr lang="en-US" dirty="0" smtClean="0"/>
              <a:t> – check for a character within n character</a:t>
            </a:r>
          </a:p>
          <a:p>
            <a:r>
              <a:rPr lang="en-US" dirty="0" err="1" smtClean="0"/>
              <a:t>strnstr</a:t>
            </a:r>
            <a:r>
              <a:rPr lang="en-US" dirty="0" smtClean="0"/>
              <a:t> – checks for a substring within n character.</a:t>
            </a:r>
          </a:p>
          <a:p>
            <a:r>
              <a:rPr lang="en-US" dirty="0" smtClean="0"/>
              <a:t>please see man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String data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data [ 30 ] ; // data is an array and pointer constant</a:t>
            </a:r>
          </a:p>
          <a:p>
            <a:r>
              <a:rPr lang="en-US" dirty="0" smtClean="0"/>
              <a:t>short data [ 30 ] ;</a:t>
            </a:r>
          </a:p>
          <a:p>
            <a:r>
              <a:rPr lang="en-US" dirty="0" smtClean="0"/>
              <a:t>float data [ 30 ] ; </a:t>
            </a:r>
          </a:p>
          <a:p>
            <a:endParaRPr lang="en-US" dirty="0"/>
          </a:p>
          <a:p>
            <a:r>
              <a:rPr lang="en-US" dirty="0" smtClean="0"/>
              <a:t>when it comes strings, we define</a:t>
            </a:r>
          </a:p>
          <a:p>
            <a:r>
              <a:rPr lang="en-US" dirty="0" smtClean="0"/>
              <a:t>char name[30] ;  // string,  name is a string array</a:t>
            </a:r>
          </a:p>
          <a:p>
            <a:r>
              <a:rPr lang="en-US" dirty="0" smtClean="0"/>
              <a:t>strings should contain a null terminator '\0' to mark the end of the string</a:t>
            </a:r>
            <a:r>
              <a:rPr lang="en-US" dirty="0"/>
              <a:t> </a:t>
            </a:r>
            <a:r>
              <a:rPr lang="en-US" dirty="0" smtClean="0"/>
              <a:t>( more soon)</a:t>
            </a:r>
          </a:p>
        </p:txBody>
      </p:sp>
    </p:spTree>
    <p:extLst>
      <p:ext uri="{BB962C8B-B14F-4D97-AF65-F5344CB8AC3E}">
        <p14:creationId xmlns:p14="http://schemas.microsoft.com/office/powerpoint/2010/main" val="2849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functions-</a:t>
            </a:r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strlen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char *s)</a:t>
            </a:r>
          </a:p>
          <a:p>
            <a:r>
              <a:rPr lang="en-US" dirty="0" smtClean="0"/>
              <a:t>calculates </a:t>
            </a:r>
            <a:r>
              <a:rPr lang="en-US" dirty="0"/>
              <a:t>the length of the string pointed to by s, excluding the terminating null byte ('\0</a:t>
            </a:r>
            <a:r>
              <a:rPr lang="en-US" dirty="0" smtClean="0"/>
              <a:t>').</a:t>
            </a:r>
          </a:p>
          <a:p>
            <a:r>
              <a:rPr lang="en-US" dirty="0" smtClean="0"/>
              <a:t>returns </a:t>
            </a:r>
            <a:r>
              <a:rPr lang="en-US" dirty="0"/>
              <a:t>the number of </a:t>
            </a:r>
            <a:r>
              <a:rPr lang="en-US" dirty="0" smtClean="0"/>
              <a:t>character in </a:t>
            </a:r>
            <a:r>
              <a:rPr lang="en-US" dirty="0"/>
              <a:t>the string pointed to by </a:t>
            </a:r>
            <a:r>
              <a:rPr lang="en-US" dirty="0" smtClean="0"/>
              <a:t>s </a:t>
            </a:r>
            <a:r>
              <a:rPr lang="en-US" dirty="0" err="1" smtClean="0"/>
              <a:t>upto</a:t>
            </a:r>
            <a:r>
              <a:rPr lang="en-US" dirty="0" smtClean="0"/>
              <a:t> the null character.</a:t>
            </a:r>
            <a:endParaRPr lang="en-US" dirty="0"/>
          </a:p>
          <a:p>
            <a:r>
              <a:rPr lang="en-US" dirty="0" smtClean="0"/>
              <a:t>we implement several versions of this function in next couple of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strlen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541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char data1[10] = "Hello" ;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, </a:t>
            </a:r>
            <a:r>
              <a:rPr lang="en-US" dirty="0" err="1"/>
              <a:t>len</a:t>
            </a:r>
            <a:r>
              <a:rPr lang="en-US" dirty="0"/>
              <a:t>=0;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while </a:t>
            </a:r>
            <a:r>
              <a:rPr lang="en-US" dirty="0"/>
              <a:t>( data1[</a:t>
            </a:r>
            <a:r>
              <a:rPr lang="en-US" dirty="0" err="1"/>
              <a:t>i</a:t>
            </a:r>
            <a:r>
              <a:rPr lang="en-US" dirty="0"/>
              <a:t>++] != </a:t>
            </a:r>
            <a:r>
              <a:rPr lang="en-US" b="1" dirty="0">
                <a:solidFill>
                  <a:srgbClr val="FF0000"/>
                </a:solidFill>
              </a:rPr>
              <a:t>'\0'</a:t>
            </a:r>
            <a:r>
              <a:rPr lang="en-US" dirty="0"/>
              <a:t> )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err="1"/>
              <a:t>len</a:t>
            </a:r>
            <a:r>
              <a:rPr lang="en-US" dirty="0"/>
              <a:t>++;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smtClean="0"/>
              <a:t>"  length</a:t>
            </a:r>
            <a:r>
              <a:rPr lang="en-US" dirty="0"/>
              <a:t>=%d\n",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60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strlen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5410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char *</a:t>
            </a:r>
            <a:r>
              <a:rPr lang="en-US" dirty="0" err="1"/>
              <a:t>ptr</a:t>
            </a:r>
            <a:r>
              <a:rPr lang="en-US" dirty="0"/>
              <a:t> = "Hello" 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, </a:t>
            </a:r>
            <a:r>
              <a:rPr lang="en-US" dirty="0" err="1"/>
              <a:t>len</a:t>
            </a:r>
            <a:r>
              <a:rPr lang="en-US" dirty="0"/>
              <a:t>=0;</a:t>
            </a:r>
          </a:p>
          <a:p>
            <a:endParaRPr lang="en-US" dirty="0"/>
          </a:p>
          <a:p>
            <a:r>
              <a:rPr lang="en-US" dirty="0"/>
              <a:t>  while ( 1 ) {</a:t>
            </a:r>
          </a:p>
          <a:p>
            <a:r>
              <a:rPr lang="en-US" dirty="0"/>
              <a:t>    if ( *</a:t>
            </a:r>
            <a:r>
              <a:rPr lang="en-US" dirty="0" err="1"/>
              <a:t>ptr</a:t>
            </a:r>
            <a:r>
              <a:rPr lang="en-US" dirty="0"/>
              <a:t> == '\0' )</a:t>
            </a:r>
          </a:p>
          <a:p>
            <a:r>
              <a:rPr lang="en-US" dirty="0"/>
              <a:t>      break;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len</a:t>
            </a:r>
            <a:r>
              <a:rPr lang="en-US" dirty="0"/>
              <a:t>++, </a:t>
            </a:r>
            <a:r>
              <a:rPr lang="en-US" dirty="0" err="1"/>
              <a:t>ptr</a:t>
            </a:r>
            <a:r>
              <a:rPr lang="en-US" dirty="0"/>
              <a:t>++;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"length=%d\n",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</p:txBody>
      </p:sp>
    </p:spTree>
    <p:extLst>
      <p:ext uri="{BB962C8B-B14F-4D97-AF65-F5344CB8AC3E}">
        <p14:creationId xmlns:p14="http://schemas.microsoft.com/office/powerpoint/2010/main" val="30516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Implementation of </a:t>
            </a:r>
            <a:r>
              <a:rPr lang="en-US" dirty="0" err="1" smtClean="0"/>
              <a:t>strlen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541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char data1[10] = "Hello" ;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, </a:t>
            </a:r>
            <a:r>
              <a:rPr lang="en-US" dirty="0" err="1"/>
              <a:t>len</a:t>
            </a:r>
            <a:r>
              <a:rPr lang="en-US" dirty="0"/>
              <a:t>=0;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= 0 ; data1 [</a:t>
            </a:r>
            <a:r>
              <a:rPr lang="en-US" dirty="0" err="1"/>
              <a:t>i</a:t>
            </a:r>
            <a:r>
              <a:rPr lang="en-US" dirty="0"/>
              <a:t>] != '\0' ; </a:t>
            </a:r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/>
              <a:t>len</a:t>
            </a:r>
            <a:r>
              <a:rPr lang="en-US" dirty="0"/>
              <a:t>++)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printf</a:t>
            </a:r>
            <a:r>
              <a:rPr lang="en-US" dirty="0"/>
              <a:t> ( "length=%d\n", </a:t>
            </a:r>
            <a:r>
              <a:rPr lang="en-US" dirty="0" err="1"/>
              <a:t>len</a:t>
            </a:r>
            <a:r>
              <a:rPr lang="en-US" dirty="0" smtClean="0"/>
              <a:t>) 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Implementation of </a:t>
            </a:r>
            <a:r>
              <a:rPr lang="en-US" dirty="0" err="1" smtClean="0"/>
              <a:t>strlen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541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"Hello" ;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len</a:t>
            </a:r>
            <a:r>
              <a:rPr lang="en-US" dirty="0" smtClean="0"/>
              <a:t>=0  ;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( ; *</a:t>
            </a:r>
            <a:r>
              <a:rPr lang="en-US" dirty="0" err="1"/>
              <a:t>ptr</a:t>
            </a:r>
            <a:r>
              <a:rPr lang="en-US" dirty="0"/>
              <a:t> != '\0' ; </a:t>
            </a:r>
            <a:r>
              <a:rPr lang="en-US" dirty="0" err="1"/>
              <a:t>ptr</a:t>
            </a:r>
            <a:r>
              <a:rPr lang="en-US" dirty="0"/>
              <a:t>++, </a:t>
            </a:r>
            <a:r>
              <a:rPr lang="en-US" dirty="0" err="1"/>
              <a:t>len</a:t>
            </a:r>
            <a:r>
              <a:rPr lang="en-US" dirty="0"/>
              <a:t>++)     ;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"length=%d\n",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40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Implementation of </a:t>
            </a:r>
            <a:r>
              <a:rPr lang="en-US" dirty="0" err="1" smtClean="0"/>
              <a:t>strlen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541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"Hello" , *ptr2 = </a:t>
            </a:r>
            <a:r>
              <a:rPr lang="en-US" dirty="0" err="1"/>
              <a:t>ptr</a:t>
            </a:r>
            <a:r>
              <a:rPr lang="en-US" dirty="0"/>
              <a:t> ;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( ; *</a:t>
            </a:r>
            <a:r>
              <a:rPr lang="en-US" dirty="0" err="1"/>
              <a:t>ptr</a:t>
            </a:r>
            <a:r>
              <a:rPr lang="en-US" dirty="0"/>
              <a:t> != '\0' ; </a:t>
            </a:r>
            <a:r>
              <a:rPr lang="en-US" dirty="0" err="1"/>
              <a:t>ptr</a:t>
            </a:r>
            <a:r>
              <a:rPr lang="en-US" dirty="0"/>
              <a:t>++)     ; 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smtClean="0"/>
              <a:t>" length</a:t>
            </a:r>
            <a:r>
              <a:rPr lang="en-US" dirty="0"/>
              <a:t>=%d\n", (</a:t>
            </a:r>
            <a:r>
              <a:rPr lang="en-US" dirty="0" err="1"/>
              <a:t>int</a:t>
            </a:r>
            <a:r>
              <a:rPr lang="en-US" dirty="0"/>
              <a:t>)(ptr-ptr2</a:t>
            </a:r>
            <a:r>
              <a:rPr lang="en-US" dirty="0" smtClean="0"/>
              <a:t>)  ) 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copy function: </a:t>
            </a:r>
            <a:r>
              <a:rPr lang="en-US" dirty="0" err="1" smtClean="0"/>
              <a:t>strcpy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 </a:t>
            </a:r>
            <a:r>
              <a:rPr lang="en-US" dirty="0"/>
              <a:t>* </a:t>
            </a:r>
            <a:r>
              <a:rPr lang="en-US" dirty="0" err="1"/>
              <a:t>strcpy</a:t>
            </a:r>
            <a:r>
              <a:rPr lang="en-US" dirty="0"/>
              <a:t>(char *restrict 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src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strcpy</a:t>
            </a:r>
            <a:r>
              <a:rPr lang="en-US" dirty="0"/>
              <a:t>() function copies the string pointed to by </a:t>
            </a:r>
            <a:r>
              <a:rPr lang="en-US" dirty="0" err="1"/>
              <a:t>src</a:t>
            </a:r>
            <a:r>
              <a:rPr lang="en-US" dirty="0"/>
              <a:t>, including the terminating null byte ('\0'), to the </a:t>
            </a:r>
            <a:r>
              <a:rPr lang="en-US" dirty="0" smtClean="0"/>
              <a:t>array pointed to </a:t>
            </a:r>
            <a:r>
              <a:rPr lang="en-US" dirty="0"/>
              <a:t>by </a:t>
            </a:r>
            <a:r>
              <a:rPr lang="en-US" dirty="0" err="1"/>
              <a:t>dest</a:t>
            </a:r>
            <a:r>
              <a:rPr lang="en-US" dirty="0"/>
              <a:t>.  The strings may not </a:t>
            </a:r>
            <a:r>
              <a:rPr lang="en-US" dirty="0" err="1"/>
              <a:t>overlp</a:t>
            </a:r>
            <a:r>
              <a:rPr lang="en-US" dirty="0"/>
              <a:t>, and the destination string </a:t>
            </a:r>
            <a:r>
              <a:rPr lang="en-US" dirty="0" err="1"/>
              <a:t>dest</a:t>
            </a:r>
            <a:r>
              <a:rPr lang="en-US" dirty="0"/>
              <a:t> must be large enough to receive the copy.  Beware of buffer overruns! 	   </a:t>
            </a:r>
          </a:p>
          <a:p>
            <a:r>
              <a:rPr lang="en-US" dirty="0"/>
              <a:t>If the destination string of a </a:t>
            </a:r>
            <a:r>
              <a:rPr lang="en-US" dirty="0" err="1"/>
              <a:t>strcpy</a:t>
            </a:r>
            <a:r>
              <a:rPr lang="en-US" dirty="0"/>
              <a:t>() is not large enough, then anything might </a:t>
            </a:r>
            <a:r>
              <a:rPr lang="en-US" dirty="0" smtClean="0"/>
              <a:t>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r>
              <a:rPr lang="en-US" dirty="0" smtClean="0"/>
              <a:t>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char </a:t>
            </a:r>
            <a:r>
              <a:rPr lang="en-US" sz="2400" dirty="0"/>
              <a:t> </a:t>
            </a:r>
            <a:r>
              <a:rPr lang="en-US" sz="2400" dirty="0" smtClean="0"/>
              <a:t>str1[16] ;  // str1 is an array and pointer constant</a:t>
            </a:r>
          </a:p>
          <a:p>
            <a:r>
              <a:rPr lang="en-US" sz="2400" dirty="0" smtClean="0"/>
              <a:t>char  str2[16] = "David" ;  // OK during initialization</a:t>
            </a:r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 (str1, str2) ;  // copies str2 to str1 array including '\0'</a:t>
            </a:r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 (str1, "Utah") ;   // OK, copies "Utah" including '\0'</a:t>
            </a:r>
          </a:p>
          <a:p>
            <a:r>
              <a:rPr lang="en-US" sz="2400" dirty="0" smtClean="0"/>
              <a:t>char *</a:t>
            </a:r>
            <a:r>
              <a:rPr lang="en-US" sz="2400" dirty="0" err="1" smtClean="0"/>
              <a:t>ptr</a:t>
            </a:r>
            <a:r>
              <a:rPr lang="en-US" sz="2400" dirty="0" smtClean="0"/>
              <a:t> = "Hello" // make </a:t>
            </a:r>
            <a:r>
              <a:rPr lang="en-US" sz="2400" dirty="0" err="1" smtClean="0"/>
              <a:t>ptr</a:t>
            </a:r>
            <a:r>
              <a:rPr lang="en-US" sz="2400" dirty="0" smtClean="0"/>
              <a:t> point to Hello</a:t>
            </a:r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 ( str1, </a:t>
            </a:r>
            <a:r>
              <a:rPr lang="en-US" sz="2400" dirty="0" err="1" smtClean="0"/>
              <a:t>ptr</a:t>
            </a:r>
            <a:r>
              <a:rPr lang="en-US" sz="2400" dirty="0" smtClean="0"/>
              <a:t>) ; // copies "Hello" to str1 array including '\0'</a:t>
            </a:r>
          </a:p>
          <a:p>
            <a:r>
              <a:rPr lang="en-US" sz="2400" dirty="0" err="1" smtClean="0"/>
              <a:t>ptr</a:t>
            </a:r>
            <a:r>
              <a:rPr lang="en-US" sz="2400" dirty="0" smtClean="0"/>
              <a:t> = str1;  //  pointer points to str1 array</a:t>
            </a:r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 ( </a:t>
            </a:r>
            <a:r>
              <a:rPr lang="en-US" sz="2400" dirty="0" err="1" smtClean="0"/>
              <a:t>ptr</a:t>
            </a:r>
            <a:r>
              <a:rPr lang="en-US" sz="2400" dirty="0" smtClean="0"/>
              <a:t>, "World"); // copies "World" to str1</a:t>
            </a:r>
          </a:p>
          <a:p>
            <a:r>
              <a:rPr lang="en-US" sz="2400" dirty="0"/>
              <a:t>str1 = "Utah" ;  //wrong, you cannot assign </a:t>
            </a:r>
            <a:r>
              <a:rPr lang="en-US" sz="2400" dirty="0" smtClean="0"/>
              <a:t>values to array </a:t>
            </a:r>
            <a:endParaRPr lang="en-US" sz="2400" dirty="0"/>
          </a:p>
          <a:p>
            <a:r>
              <a:rPr lang="en-US" sz="2400" dirty="0"/>
              <a:t>str1 = str2 ;  // wrong, str1 is an array, you cannot assign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8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compare function - </a:t>
            </a:r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strcmp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char *s1, </a:t>
            </a:r>
            <a:r>
              <a:rPr lang="en-US" sz="2800" dirty="0" err="1"/>
              <a:t>const</a:t>
            </a:r>
            <a:r>
              <a:rPr lang="en-US" sz="2800" dirty="0"/>
              <a:t> char *s2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strcmp</a:t>
            </a:r>
            <a:r>
              <a:rPr lang="en-US" sz="2800" dirty="0" smtClean="0"/>
              <a:t> ( "hello", "HELLO")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/>
              <a:t>strcmp</a:t>
            </a:r>
            <a:r>
              <a:rPr lang="en-US" sz="2800" dirty="0"/>
              <a:t>() function compares the two strings s1 and s2. </a:t>
            </a:r>
          </a:p>
          <a:p>
            <a:r>
              <a:rPr lang="en-US" sz="2800" dirty="0" err="1"/>
              <a:t>strcmp</a:t>
            </a:r>
            <a:r>
              <a:rPr lang="en-US" sz="2800" dirty="0"/>
              <a:t>() returns an integer indicating the result of the comparison, as follows:</a:t>
            </a:r>
          </a:p>
          <a:p>
            <a:pPr marL="800100" lvl="2" indent="0">
              <a:buNone/>
            </a:pPr>
            <a:r>
              <a:rPr lang="en-US" dirty="0"/>
              <a:t>0, if the s1 and s2 are equal;</a:t>
            </a:r>
          </a:p>
          <a:p>
            <a:pPr marL="800100" lvl="2" indent="0">
              <a:buNone/>
            </a:pPr>
            <a:r>
              <a:rPr lang="en-US" dirty="0"/>
              <a:t>a negative value if s1 is less than s2;</a:t>
            </a:r>
          </a:p>
          <a:p>
            <a:pPr marL="800100" lvl="2" indent="0">
              <a:buNone/>
            </a:pPr>
            <a:r>
              <a:rPr lang="en-US" dirty="0"/>
              <a:t>a positive value if s1 is greater than s2.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strcmp</a:t>
            </a:r>
            <a:r>
              <a:rPr lang="en-US" dirty="0" smtClean="0"/>
              <a:t> ( "Hello", "Hello") returns 0 because they are same</a:t>
            </a:r>
          </a:p>
          <a:p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 smtClean="0"/>
              <a:t>strcmp</a:t>
            </a:r>
            <a:r>
              <a:rPr lang="en-US" dirty="0" smtClean="0"/>
              <a:t> </a:t>
            </a:r>
            <a:r>
              <a:rPr lang="en-US" dirty="0"/>
              <a:t>( "</a:t>
            </a:r>
            <a:r>
              <a:rPr lang="en-US" dirty="0" smtClean="0"/>
              <a:t>Hello ", "hello") returns &lt; 0 </a:t>
            </a:r>
          </a:p>
          <a:p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 smtClean="0"/>
              <a:t>strcmp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smtClean="0"/>
              <a:t>"</a:t>
            </a:r>
            <a:r>
              <a:rPr lang="en-US" dirty="0"/>
              <a:t>h</a:t>
            </a:r>
            <a:r>
              <a:rPr lang="en-US" dirty="0" smtClean="0"/>
              <a:t>ello</a:t>
            </a:r>
            <a:r>
              <a:rPr lang="en-US" dirty="0"/>
              <a:t>", </a:t>
            </a:r>
            <a:r>
              <a:rPr lang="en-US" dirty="0" smtClean="0"/>
              <a:t>"Hello") returns &gt; 0</a:t>
            </a:r>
          </a:p>
          <a:p>
            <a:endParaRPr lang="en-US" dirty="0"/>
          </a:p>
          <a:p>
            <a:r>
              <a:rPr lang="en-US" dirty="0" smtClean="0"/>
              <a:t>char data[10] ;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 ( data, "Hello");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 ( data, "Hello"); will return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ambria" panose="02040503050406030204" pitchFamily="18" charset="0"/>
              </a:rPr>
              <a:t>A string is a series of characters treated as a single unit. </a:t>
            </a:r>
          </a:p>
          <a:p>
            <a:pPr eaLnBrk="1" hangingPunct="1"/>
            <a:r>
              <a:rPr lang="en-US" altLang="en-US" dirty="0" smtClean="0">
                <a:latin typeface="Cambria" panose="02040503050406030204" pitchFamily="18" charset="0"/>
              </a:rPr>
              <a:t>A string may include letters, digits and various special characters such as </a:t>
            </a:r>
            <a:r>
              <a:rPr lang="en-US" altLang="en-US" dirty="0" smtClean="0">
                <a:latin typeface="Consolas" panose="020B0609020204030204" pitchFamily="49" charset="0"/>
              </a:rPr>
              <a:t>+</a:t>
            </a:r>
            <a:r>
              <a:rPr lang="en-US" altLang="en-US" dirty="0" smtClean="0"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latin typeface="Consolas" panose="020B0609020204030204" pitchFamily="49" charset="0"/>
              </a:rPr>
              <a:t>-</a:t>
            </a:r>
            <a:r>
              <a:rPr lang="en-US" altLang="en-US" dirty="0" smtClean="0"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latin typeface="Consolas" panose="020B0609020204030204" pitchFamily="49" charset="0"/>
              </a:rPr>
              <a:t>*</a:t>
            </a:r>
            <a:r>
              <a:rPr lang="en-US" altLang="en-US" dirty="0" smtClean="0"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latin typeface="Consolas" panose="020B0609020204030204" pitchFamily="49" charset="0"/>
              </a:rPr>
              <a:t>/</a:t>
            </a:r>
            <a:r>
              <a:rPr lang="en-US" altLang="en-US" dirty="0" smtClean="0"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latin typeface="Consolas" panose="020B0609020204030204" pitchFamily="49" charset="0"/>
              </a:rPr>
              <a:t>$</a:t>
            </a:r>
            <a:r>
              <a:rPr lang="en-US" altLang="en-US" dirty="0" smtClean="0"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latin typeface="Cambria" panose="02040503050406030204" pitchFamily="18" charset="0"/>
              </a:rPr>
              <a:t>String literals, or string constants, in C are written in double quotation marks.</a:t>
            </a:r>
          </a:p>
        </p:txBody>
      </p:sp>
    </p:spTree>
    <p:extLst>
      <p:ext uri="{BB962C8B-B14F-4D97-AF65-F5344CB8AC3E}">
        <p14:creationId xmlns:p14="http://schemas.microsoft.com/office/powerpoint/2010/main" val="25917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 - </a:t>
            </a:r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 *</a:t>
            </a:r>
            <a:r>
              <a:rPr lang="en-US" dirty="0" err="1"/>
              <a:t>strcat</a:t>
            </a:r>
            <a:r>
              <a:rPr lang="en-US" dirty="0"/>
              <a:t>(char *restrict 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*restrict </a:t>
            </a:r>
            <a:r>
              <a:rPr lang="en-US" dirty="0" err="1"/>
              <a:t>src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sz="2400" dirty="0"/>
              <a:t>The </a:t>
            </a:r>
            <a:r>
              <a:rPr lang="en-US" sz="2400" dirty="0" err="1"/>
              <a:t>strcat</a:t>
            </a:r>
            <a:r>
              <a:rPr lang="en-US" sz="2400" dirty="0"/>
              <a:t>() function appends the </a:t>
            </a:r>
            <a:r>
              <a:rPr lang="en-US" sz="2400" dirty="0" err="1"/>
              <a:t>src</a:t>
            </a:r>
            <a:r>
              <a:rPr lang="en-US" sz="2400" dirty="0"/>
              <a:t> string to the </a:t>
            </a:r>
            <a:r>
              <a:rPr lang="en-US" sz="2400" dirty="0" err="1"/>
              <a:t>dest</a:t>
            </a:r>
            <a:r>
              <a:rPr lang="en-US" sz="2400" dirty="0"/>
              <a:t> string</a:t>
            </a:r>
            <a:r>
              <a:rPr lang="en-US" sz="2400" dirty="0" smtClean="0"/>
              <a:t>, overwriting </a:t>
            </a:r>
            <a:r>
              <a:rPr lang="en-US" sz="2400" dirty="0"/>
              <a:t>the terminating null byte ('\0') at the end of </a:t>
            </a:r>
            <a:r>
              <a:rPr lang="en-US" sz="2400" dirty="0" err="1"/>
              <a:t>dest</a:t>
            </a:r>
            <a:r>
              <a:rPr lang="en-US" sz="2400" dirty="0" smtClean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then adds a terminating null byte</a:t>
            </a:r>
            <a:r>
              <a:rPr lang="en-US" sz="2400" dirty="0"/>
              <a:t>.  The strings may </a:t>
            </a:r>
            <a:r>
              <a:rPr lang="en-US" sz="2400" dirty="0" smtClean="0"/>
              <a:t>not overlap</a:t>
            </a:r>
            <a:r>
              <a:rPr lang="en-US" sz="2400" dirty="0"/>
              <a:t>, and the </a:t>
            </a:r>
            <a:r>
              <a:rPr lang="en-US" sz="2400" dirty="0" err="1"/>
              <a:t>dest</a:t>
            </a:r>
            <a:r>
              <a:rPr lang="en-US" sz="2400" dirty="0"/>
              <a:t> string must have enough space for </a:t>
            </a:r>
            <a:r>
              <a:rPr lang="en-US" sz="2400" dirty="0" smtClean="0"/>
              <a:t>the result</a:t>
            </a:r>
            <a:r>
              <a:rPr lang="en-US" sz="2400" dirty="0"/>
              <a:t>.  If </a:t>
            </a:r>
            <a:r>
              <a:rPr lang="en-US" sz="2400" dirty="0" err="1"/>
              <a:t>dest</a:t>
            </a:r>
            <a:r>
              <a:rPr lang="en-US" sz="2400" dirty="0"/>
              <a:t> is not large enough, program behavior </a:t>
            </a:r>
            <a:r>
              <a:rPr lang="en-US" sz="2400" dirty="0" smtClean="0"/>
              <a:t>is unpredictable;</a:t>
            </a:r>
          </a:p>
          <a:p>
            <a:endParaRPr lang="en-US" sz="2400" dirty="0"/>
          </a:p>
          <a:p>
            <a:r>
              <a:rPr lang="pt-BR" sz="2400" dirty="0"/>
              <a:t>char data1[10] = "Hell", </a:t>
            </a:r>
            <a:endParaRPr lang="pt-BR" sz="2400" dirty="0" smtClean="0"/>
          </a:p>
          <a:p>
            <a:r>
              <a:rPr lang="pt-BR" sz="2400" dirty="0" smtClean="0"/>
              <a:t>data2[10</a:t>
            </a:r>
            <a:r>
              <a:rPr lang="pt-BR" sz="2400" dirty="0"/>
              <a:t>] = "o" ;    </a:t>
            </a:r>
            <a:endParaRPr lang="pt-BR" sz="2400" dirty="0" smtClean="0"/>
          </a:p>
          <a:p>
            <a:r>
              <a:rPr lang="pt-BR" sz="2400" dirty="0" smtClean="0"/>
              <a:t>strcat </a:t>
            </a:r>
            <a:r>
              <a:rPr lang="pt-BR" sz="2400" dirty="0"/>
              <a:t>( data1, data2) ;       </a:t>
            </a:r>
            <a:endParaRPr lang="pt-BR" sz="2400" dirty="0" smtClean="0"/>
          </a:p>
          <a:p>
            <a:r>
              <a:rPr lang="pt-BR" sz="2400" dirty="0" smtClean="0"/>
              <a:t> </a:t>
            </a:r>
            <a:r>
              <a:rPr lang="pt-BR" sz="2400" dirty="0"/>
              <a:t>printf("%s\n ", data1</a:t>
            </a:r>
            <a:r>
              <a:rPr lang="pt-BR" sz="2400" dirty="0" smtClean="0"/>
              <a:t>);  // will print Hello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2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 - </a:t>
            </a:r>
            <a:r>
              <a:rPr lang="en-US" dirty="0" err="1" smtClean="0"/>
              <a:t>strchr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 *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sz="2200" dirty="0"/>
              <a:t>The </a:t>
            </a:r>
            <a:r>
              <a:rPr lang="en-US" sz="2200" dirty="0" err="1"/>
              <a:t>strchr</a:t>
            </a:r>
            <a:r>
              <a:rPr lang="en-US" sz="2200" dirty="0"/>
              <a:t>() function returns a pointer to the first </a:t>
            </a:r>
            <a:r>
              <a:rPr lang="en-US" sz="2200" dirty="0" smtClean="0"/>
              <a:t>occurrence of </a:t>
            </a:r>
            <a:r>
              <a:rPr lang="en-US" sz="2200" dirty="0"/>
              <a:t>the character c in the string s</a:t>
            </a:r>
            <a:r>
              <a:rPr lang="en-US" sz="2200" dirty="0" smtClean="0"/>
              <a:t>. The function </a:t>
            </a:r>
            <a:r>
              <a:rPr lang="en-US" sz="2200" dirty="0"/>
              <a:t>return a pointer to </a:t>
            </a:r>
            <a:r>
              <a:rPr lang="en-US" sz="2200" dirty="0" smtClean="0"/>
              <a:t>the matched </a:t>
            </a:r>
            <a:r>
              <a:rPr lang="en-US" sz="2200" dirty="0"/>
              <a:t>character or NULL if the character is not found.  </a:t>
            </a:r>
            <a:r>
              <a:rPr lang="en-US" sz="2200" dirty="0" smtClean="0"/>
              <a:t>The terminating </a:t>
            </a:r>
            <a:r>
              <a:rPr lang="en-US" sz="2200" dirty="0"/>
              <a:t>null byte is considered part of the string, so </a:t>
            </a:r>
            <a:r>
              <a:rPr lang="en-US" sz="2200" dirty="0" smtClean="0"/>
              <a:t>that if </a:t>
            </a:r>
            <a:r>
              <a:rPr lang="en-US" sz="2200" dirty="0"/>
              <a:t>c is specified as '\0', </a:t>
            </a:r>
            <a:r>
              <a:rPr lang="en-US" sz="2200" dirty="0" err="1" smtClean="0"/>
              <a:t>strchr</a:t>
            </a:r>
            <a:r>
              <a:rPr lang="en-US" sz="2200" dirty="0" smtClean="0"/>
              <a:t> function </a:t>
            </a:r>
            <a:r>
              <a:rPr lang="en-US" sz="2200" dirty="0"/>
              <a:t>return a pointer </a:t>
            </a:r>
            <a:r>
              <a:rPr lang="en-US" sz="2200" dirty="0" smtClean="0"/>
              <a:t>to the </a:t>
            </a:r>
            <a:r>
              <a:rPr lang="en-US" sz="2200" dirty="0"/>
              <a:t>terminator. </a:t>
            </a:r>
            <a:endParaRPr lang="en-US" sz="2200" dirty="0" smtClean="0"/>
          </a:p>
          <a:p>
            <a:r>
              <a:rPr lang="en-US" sz="2200" dirty="0"/>
              <a:t>char data1[10] = "Good Job" 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char </a:t>
            </a:r>
            <a:r>
              <a:rPr lang="en-US" sz="2200" dirty="0"/>
              <a:t>*</a:t>
            </a:r>
            <a:r>
              <a:rPr lang="en-US" sz="2200" dirty="0" err="1"/>
              <a:t>ptr</a:t>
            </a:r>
            <a:r>
              <a:rPr lang="en-US" sz="2200" dirty="0"/>
              <a:t> = </a:t>
            </a:r>
            <a:r>
              <a:rPr lang="en-US" sz="2200" dirty="0" err="1"/>
              <a:t>strchr</a:t>
            </a:r>
            <a:r>
              <a:rPr lang="en-US" sz="2200" dirty="0"/>
              <a:t> ( data1, </a:t>
            </a:r>
            <a:r>
              <a:rPr lang="en-US" sz="2200" dirty="0" smtClean="0"/>
              <a:t>'J') </a:t>
            </a:r>
            <a:r>
              <a:rPr lang="en-US" sz="2200" dirty="0"/>
              <a:t>;        </a:t>
            </a:r>
            <a:endParaRPr lang="en-US" sz="2200" dirty="0" smtClean="0"/>
          </a:p>
          <a:p>
            <a:r>
              <a:rPr lang="en-US" sz="2200" dirty="0" err="1" smtClean="0"/>
              <a:t>printf</a:t>
            </a:r>
            <a:r>
              <a:rPr lang="en-US" sz="2200" dirty="0"/>
              <a:t>("%s\n ", </a:t>
            </a:r>
            <a:r>
              <a:rPr lang="en-US" sz="2200" dirty="0" err="1"/>
              <a:t>ptr</a:t>
            </a:r>
            <a:r>
              <a:rPr lang="en-US" sz="2200" dirty="0" smtClean="0"/>
              <a:t>); // would print </a:t>
            </a:r>
            <a:r>
              <a:rPr lang="en-US" sz="2200" dirty="0" smtClean="0">
                <a:solidFill>
                  <a:srgbClr val="FF0000"/>
                </a:solidFill>
              </a:rPr>
              <a:t>Job</a:t>
            </a:r>
            <a:endParaRPr lang="en-US" sz="2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 - </a:t>
            </a:r>
            <a:r>
              <a:rPr lang="en-US" dirty="0" err="1" smtClean="0"/>
              <a:t>strstr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char *</a:t>
            </a:r>
            <a:r>
              <a:rPr lang="en-US" dirty="0" err="1"/>
              <a:t>strstr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*haystack, </a:t>
            </a:r>
            <a:r>
              <a:rPr lang="en-US" dirty="0" err="1"/>
              <a:t>const</a:t>
            </a:r>
            <a:r>
              <a:rPr lang="en-US" dirty="0"/>
              <a:t> char *needle);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/>
              <a:t>strstr</a:t>
            </a:r>
            <a:r>
              <a:rPr lang="en-US" dirty="0"/>
              <a:t>() function finds the first occurrence of the </a:t>
            </a:r>
            <a:r>
              <a:rPr lang="en-US" dirty="0" smtClean="0"/>
              <a:t>substring </a:t>
            </a:r>
            <a:r>
              <a:rPr lang="en-US" dirty="0"/>
              <a:t>needle in the string haystack.  The </a:t>
            </a:r>
            <a:r>
              <a:rPr lang="en-US" dirty="0" smtClean="0"/>
              <a:t>terminating </a:t>
            </a:r>
            <a:r>
              <a:rPr lang="en-US" dirty="0"/>
              <a:t>null bytes ('\0</a:t>
            </a:r>
            <a:r>
              <a:rPr lang="en-US" dirty="0" smtClean="0"/>
              <a:t>') </a:t>
            </a:r>
            <a:r>
              <a:rPr lang="en-US" dirty="0"/>
              <a:t>are not compared.</a:t>
            </a:r>
          </a:p>
          <a:p>
            <a:r>
              <a:rPr lang="en-US" dirty="0" smtClean="0"/>
              <a:t>The function returns </a:t>
            </a:r>
            <a:r>
              <a:rPr lang="en-US" dirty="0"/>
              <a:t>a pointer to the beginning of the </a:t>
            </a:r>
            <a:r>
              <a:rPr lang="en-US" dirty="0" smtClean="0"/>
              <a:t>located </a:t>
            </a:r>
            <a:r>
              <a:rPr lang="en-US" dirty="0"/>
              <a:t>substring, or NULL if the substring is not 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 </a:t>
            </a:r>
            <a:r>
              <a:rPr lang="en-US" dirty="0"/>
              <a:t>data1[10] = "Good Day" 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char </a:t>
            </a:r>
            <a:r>
              <a:rPr lang="en-US" dirty="0"/>
              <a:t>data2[ ]= "Day" ;       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strstr</a:t>
            </a:r>
            <a:r>
              <a:rPr lang="en-US" dirty="0"/>
              <a:t> ( data1, data2) ;       </a:t>
            </a:r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/>
              <a:t>("%s\n ", </a:t>
            </a:r>
            <a:r>
              <a:rPr lang="en-US" dirty="0" err="1"/>
              <a:t>ptr</a:t>
            </a:r>
            <a:r>
              <a:rPr lang="en-US" dirty="0"/>
              <a:t>); 	 </a:t>
            </a:r>
            <a:r>
              <a:rPr lang="en-US" dirty="0" smtClean="0"/>
              <a:t>// would print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programs, print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 names[16] = "California" 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 ( names [ </a:t>
            </a:r>
            <a:r>
              <a:rPr lang="en-US" dirty="0" err="1" smtClean="0"/>
              <a:t>i</a:t>
            </a:r>
            <a:r>
              <a:rPr lang="en-US" dirty="0" smtClean="0"/>
              <a:t> ] != '\0' 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putchar</a:t>
            </a:r>
            <a:r>
              <a:rPr lang="en-US" dirty="0" smtClean="0"/>
              <a:t> ( names [ </a:t>
            </a:r>
            <a:r>
              <a:rPr lang="en-US" dirty="0" err="1" smtClean="0"/>
              <a:t>i</a:t>
            </a:r>
            <a:r>
              <a:rPr lang="en-US" dirty="0" smtClean="0"/>
              <a:t> ] ) ) 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++ 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programs , printing characters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 names[16] = "California" 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 ( names [ </a:t>
            </a:r>
            <a:r>
              <a:rPr lang="en-US" dirty="0" err="1" smtClean="0"/>
              <a:t>i</a:t>
            </a:r>
            <a:r>
              <a:rPr lang="en-US" dirty="0" smtClean="0"/>
              <a:t> ] != '\0' 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printf</a:t>
            </a:r>
            <a:r>
              <a:rPr lang="en-US" dirty="0" smtClean="0"/>
              <a:t>( " %c\n",  names [ </a:t>
            </a:r>
            <a:r>
              <a:rPr lang="en-US" dirty="0" err="1" smtClean="0"/>
              <a:t>i</a:t>
            </a:r>
            <a:r>
              <a:rPr lang="en-US" dirty="0" smtClean="0"/>
              <a:t> ]  ) 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++ 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 smtClean="0"/>
              <a:t>Passing String to a (</a:t>
            </a:r>
            <a:r>
              <a:rPr lang="en-US" dirty="0" err="1" smtClean="0"/>
              <a:t>printf</a:t>
            </a:r>
            <a:r>
              <a:rPr lang="en-US" dirty="0" smtClean="0"/>
              <a:t>)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5562"/>
            <a:ext cx="4200000" cy="389523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01276"/>
            <a:ext cx="4133333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09" y="967095"/>
            <a:ext cx="2952381" cy="49238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ointer2array-of-char-point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618"/>
            <a:ext cx="9144000" cy="39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char *data [ ] = { "Hello World",  "How are things", "Be Safe", "Good Bye"};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r>
              <a:rPr lang="en-US" dirty="0" smtClean="0"/>
              <a:t>    </a:t>
            </a:r>
            <a:r>
              <a:rPr lang="en-US" dirty="0"/>
              <a:t>char **p2p ;</a:t>
            </a:r>
          </a:p>
          <a:p>
            <a:r>
              <a:rPr lang="en-US" dirty="0"/>
              <a:t>    p2p = data 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"first string using data array %s\n", data[0]);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"second string using data array %s\n", data[1]);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"third string using data array %s\n", data[2]);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"fourth string using data array %s\n", data[3]);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"\n");</a:t>
            </a:r>
          </a:p>
          <a:p>
            <a:r>
              <a:rPr lang="en-US" dirty="0" smtClean="0"/>
              <a:t>  </a:t>
            </a:r>
            <a:r>
              <a:rPr lang="en-US" dirty="0" err="1"/>
              <a:t>printf</a:t>
            </a:r>
            <a:r>
              <a:rPr lang="en-US" dirty="0"/>
              <a:t> ( "first string using *p2p = %s\n", *p2p++);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"second string using *p2p = %s\n", *p2p++);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"third string using *p2p = %s\n", *p2p++);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 "fourth string using *p2p = %s\n", *p2p++);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2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latin typeface="Cambria" panose="02040503050406030204" pitchFamily="18" charset="0"/>
              </a:rPr>
              <a:t>A string in C is an array of characters ending in the null character (</a:t>
            </a:r>
            <a:r>
              <a:rPr lang="en-US" altLang="en-US" sz="2500" dirty="0" smtClean="0">
                <a:latin typeface="Consolas" panose="020B0609020204030204" pitchFamily="49" charset="0"/>
              </a:rPr>
              <a:t>'\0'</a:t>
            </a:r>
            <a:r>
              <a:rPr lang="en-US" altLang="en-US" sz="2500" dirty="0" smtClean="0">
                <a:latin typeface="Cambria" panose="02040503050406030204" pitchFamily="18" charset="0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latin typeface="Cambria" panose="02040503050406030204" pitchFamily="18" charset="0"/>
              </a:rPr>
              <a:t>A string is accessed via a </a:t>
            </a:r>
            <a:r>
              <a:rPr lang="en-US" altLang="en-US" sz="2500" i="1" dirty="0" smtClean="0">
                <a:latin typeface="Cambria" panose="02040503050406030204" pitchFamily="18" charset="0"/>
              </a:rPr>
              <a:t>pointer</a:t>
            </a:r>
            <a:r>
              <a:rPr lang="en-US" altLang="en-US" sz="2500" dirty="0" smtClean="0">
                <a:latin typeface="Cambria" panose="02040503050406030204" pitchFamily="18" charset="0"/>
              </a:rPr>
              <a:t> to the first character in the string.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latin typeface="Cambria" panose="02040503050406030204" pitchFamily="18" charset="0"/>
              </a:rPr>
              <a:t>Thus, in C, a string is a pointer;  a pointer to the string’s first character.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latin typeface="Cambria" panose="02040503050406030204" pitchFamily="18" charset="0"/>
              </a:rPr>
              <a:t>In this sense, strings are like arrays, because an array is also a pointer to its first element.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latin typeface="Cambria" panose="02040503050406030204" pitchFamily="18" charset="0"/>
              </a:rPr>
              <a:t>A </a:t>
            </a:r>
            <a:r>
              <a:rPr lang="en-US" altLang="en-US" sz="2500" i="1" dirty="0" smtClean="0">
                <a:latin typeface="Cambria" panose="02040503050406030204" pitchFamily="18" charset="0"/>
              </a:rPr>
              <a:t>character array</a:t>
            </a:r>
            <a:r>
              <a:rPr lang="en-US" altLang="en-US" sz="2500" dirty="0" smtClean="0">
                <a:latin typeface="Cambria" panose="02040503050406030204" pitchFamily="18" charset="0"/>
              </a:rPr>
              <a:t> or a </a:t>
            </a:r>
            <a:r>
              <a:rPr lang="en-US" altLang="en-US" sz="2500" i="1" dirty="0" smtClean="0">
                <a:latin typeface="Cambria" panose="02040503050406030204" pitchFamily="18" charset="0"/>
              </a:rPr>
              <a:t>variable of type </a:t>
            </a:r>
            <a:r>
              <a:rPr lang="en-US" altLang="en-US" sz="2500" i="1" dirty="0" smtClean="0">
                <a:latin typeface="Consolas" panose="020B0609020204030204" pitchFamily="49" charset="0"/>
              </a:rPr>
              <a:t>char</a:t>
            </a:r>
            <a:r>
              <a:rPr lang="en-US" altLang="en-US" sz="2500" i="1" dirty="0" smtClean="0">
                <a:latin typeface="Cambria" panose="02040503050406030204" pitchFamily="18" charset="0"/>
              </a:rPr>
              <a:t> </a:t>
            </a:r>
            <a:r>
              <a:rPr lang="en-US" altLang="en-US" sz="2500" i="1" dirty="0" smtClean="0">
                <a:latin typeface="Consolas" panose="020B0609020204030204" pitchFamily="49" charset="0"/>
              </a:rPr>
              <a:t>*</a:t>
            </a:r>
            <a:r>
              <a:rPr lang="en-US" altLang="en-US" sz="2500" i="1" dirty="0" smtClean="0">
                <a:latin typeface="Cambria" panose="02040503050406030204" pitchFamily="18" charset="0"/>
              </a:rPr>
              <a:t> </a:t>
            </a:r>
            <a:r>
              <a:rPr lang="en-US" altLang="en-US" sz="2500" dirty="0" smtClean="0">
                <a:latin typeface="Cambria" panose="02040503050406030204" pitchFamily="18" charset="0"/>
              </a:rPr>
              <a:t>can be initialized with a string in a definition.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latin typeface="Cambria" panose="02040503050406030204" pitchFamily="18" charset="0"/>
              </a:rPr>
              <a:t>when you calculate the length of the string, the null terminator is not counted.  We will come to this soon</a:t>
            </a:r>
          </a:p>
        </p:txBody>
      </p:sp>
    </p:spTree>
    <p:extLst>
      <p:ext uri="{BB962C8B-B14F-4D97-AF65-F5344CB8AC3E}">
        <p14:creationId xmlns:p14="http://schemas.microsoft.com/office/powerpoint/2010/main" val="6196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many methods we could declare and initialize a string array. we will list 6 of them here</a:t>
            </a:r>
          </a:p>
          <a:p>
            <a:r>
              <a:rPr lang="en-US" dirty="0" smtClean="0"/>
              <a:t>Method 1 – assign a character in each cell</a:t>
            </a:r>
          </a:p>
          <a:p>
            <a:r>
              <a:rPr lang="en-US" dirty="0" smtClean="0"/>
              <a:t>Method 2 – Assign a string constant</a:t>
            </a:r>
          </a:p>
          <a:p>
            <a:r>
              <a:rPr lang="en-US" dirty="0" smtClean="0"/>
              <a:t>Method 3 –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 function, %s specifier</a:t>
            </a:r>
          </a:p>
          <a:p>
            <a:r>
              <a:rPr lang="en-US" dirty="0" smtClean="0"/>
              <a:t>Method 4 – using (string lib) </a:t>
            </a:r>
            <a:r>
              <a:rPr lang="en-US" dirty="0" err="1"/>
              <a:t>strcpy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Method 5 – initialize during declaration , like in Method 1</a:t>
            </a:r>
          </a:p>
          <a:p>
            <a:r>
              <a:rPr lang="en-US" dirty="0" smtClean="0"/>
              <a:t>Method 6 – using a string constant to a pointer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Method 1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 data [ 6 ] ;  // define an array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data[0] = 'H' ;  // letter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data[1] =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'E'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;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data[2]=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'l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' ;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data[3]=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'l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' ;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data[4]= 'o' ;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data[5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] = '\0' ;  // null terminator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assigned each cell a character.  Then, we assigned  the null terminator to mark the end.</a:t>
            </a: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 data[] = "Hello"; // Method 2 </a:t>
            </a:r>
            <a:endParaRPr lang="en-US" dirty="0" smtClean="0"/>
          </a:p>
          <a:p>
            <a:r>
              <a:rPr lang="en-US" dirty="0" smtClean="0"/>
              <a:t>In this method,   the program declares a string constant "Hello in it's local memory,  and then copies the string to the data array.</a:t>
            </a:r>
          </a:p>
          <a:p>
            <a:r>
              <a:rPr lang="en-US" dirty="0" smtClean="0"/>
              <a:t>It copies even the (hidden) null terminator  to data. </a:t>
            </a:r>
          </a:p>
          <a:p>
            <a:r>
              <a:rPr lang="en-US" dirty="0" smtClean="0"/>
              <a:t>Now data contains  </a:t>
            </a:r>
          </a:p>
          <a:p>
            <a:r>
              <a:rPr lang="en-US" dirty="0" smtClean="0"/>
              <a:t>the length of the string is 5,  length of the array is 6.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648200"/>
            <a:ext cx="2266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anose="020F0502020204030204" pitchFamily="34" charset="0"/>
              </a:rPr>
              <a:t>Fundamentals of Strings and Characters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char data[10];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  </a:t>
            </a:r>
            <a:r>
              <a:rPr lang="en-US" dirty="0"/>
              <a:t>("%s", data); // Method </a:t>
            </a:r>
            <a:r>
              <a:rPr lang="en-US" dirty="0" smtClean="0"/>
              <a:t>3</a:t>
            </a:r>
          </a:p>
          <a:p>
            <a:endParaRPr lang="en-US" dirty="0"/>
          </a:p>
          <a:p>
            <a:r>
              <a:rPr lang="en-US" dirty="0" smtClean="0"/>
              <a:t>When you enter an input "Hello",  </a:t>
            </a:r>
            <a:r>
              <a:rPr lang="en-US" dirty="0" err="1" smtClean="0"/>
              <a:t>scanf</a:t>
            </a:r>
            <a:r>
              <a:rPr lang="en-US" dirty="0" smtClean="0"/>
              <a:t> will read the string and copies into the data array.  We have to make sure data is big enough to hold the data user entered plus the null terminator.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array, which is, of course, a pointer</a:t>
            </a:r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, so the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 is not needed with argument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</a:t>
            </a:r>
            <a:r>
              <a:rPr lang="en-US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. </a:t>
            </a:r>
            <a:endParaRPr lang="en-US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data is now  </a:t>
            </a:r>
          </a:p>
          <a:p>
            <a:r>
              <a:rPr lang="en-US" dirty="0" smtClean="0"/>
              <a:t>length of the string is 5, length of the array is still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724400"/>
            <a:ext cx="3581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9.0&quot;&gt;&lt;object type=&quot;1&quot; unique_id=&quot;10001&quot;&gt;&lt;object type=&quot;2&quot; unique_id=&quot;12556&quot;&gt;&lt;object type=&quot;3&quot; unique_id=&quot;12558&quot;&gt;&lt;property id=&quot;20148&quot; value=&quot;5&quot;/&gt;&lt;property id=&quot;20300&quot; value=&quot;Slide 2&quot;/&gt;&lt;property id=&quot;20307&quot; value=&quot;258&quot;/&gt;&lt;/object&gt;&lt;object type=&quot;3&quot; unique_id=&quot;12559&quot;&gt;&lt;property id=&quot;20148&quot; value=&quot;5&quot;/&gt;&lt;property id=&quot;20300&quot; value=&quot;Slide 3&quot;/&gt;&lt;property id=&quot;20307&quot; value=&quot;259&quot;/&gt;&lt;/object&gt;&lt;object type=&quot;3&quot; unique_id=&quot;12560&quot;&gt;&lt;property id=&quot;20148&quot; value=&quot;5&quot;/&gt;&lt;property id=&quot;20300&quot; value=&quot;Slide 4&quot;/&gt;&lt;property id=&quot;20307&quot; value=&quot;260&quot;/&gt;&lt;/object&gt;&lt;object type=&quot;3&quot; unique_id=&quot;12561&quot;&gt;&lt;property id=&quot;20148&quot; value=&quot;5&quot;/&gt;&lt;property id=&quot;20300&quot; value=&quot;Slide 10&quot;/&gt;&lt;property id=&quot;20307&quot; value=&quot;261&quot;/&gt;&lt;/object&gt;&lt;object type=&quot;3&quot; unique_id=&quot;12562&quot;&gt;&lt;property id=&quot;20148&quot; value=&quot;5&quot;/&gt;&lt;property id=&quot;20300&quot; value=&quot;Slide 12&quot;/&gt;&lt;property id=&quot;20307&quot; value=&quot;262&quot;/&gt;&lt;/object&gt;&lt;object type=&quot;3&quot; unique_id=&quot;12563&quot;&gt;&lt;property id=&quot;20148&quot; value=&quot;5&quot;/&gt;&lt;property id=&quot;20300&quot; value=&quot;Slide 13&quot;/&gt;&lt;property id=&quot;20307&quot; value=&quot;263&quot;/&gt;&lt;/object&gt;&lt;object type=&quot;3&quot; unique_id=&quot;12564&quot;&gt;&lt;property id=&quot;20148&quot; value=&quot;5&quot;/&gt;&lt;property id=&quot;20300&quot; value=&quot;Slide 14&quot;/&gt;&lt;property id=&quot;20307&quot; value=&quot;264&quot;/&gt;&lt;/object&gt;&lt;object type=&quot;3&quot; unique_id=&quot;12565&quot;&gt;&lt;property id=&quot;20148&quot; value=&quot;5&quot;/&gt;&lt;property id=&quot;20300&quot; value=&quot;Slide 18&quot;/&gt;&lt;property id=&quot;20307&quot; value=&quot;265&quot;/&gt;&lt;/object&gt;&lt;object type=&quot;3&quot; unique_id=&quot;12566&quot;&gt;&lt;property id=&quot;20148&quot; value=&quot;5&quot;/&gt;&lt;property id=&quot;20300&quot; value=&quot;Slide 19&quot;/&gt;&lt;property id=&quot;20307&quot; value=&quot;266&quot;/&gt;&lt;/object&gt;&lt;object type=&quot;3&quot; unique_id=&quot;12567&quot;&gt;&lt;property id=&quot;20148&quot; value=&quot;5&quot;/&gt;&lt;property id=&quot;20300&quot; value=&quot;Slide 21&quot;/&gt;&lt;property id=&quot;20307&quot; value=&quot;267&quot;/&gt;&lt;/object&gt;&lt;object type=&quot;3&quot; unique_id=&quot;12568&quot;&gt;&lt;property id=&quot;20148&quot; value=&quot;5&quot;/&gt;&lt;property id=&quot;20300&quot; value=&quot;Slide 22&quot;/&gt;&lt;property id=&quot;20307&quot; value=&quot;268&quot;/&gt;&lt;/object&gt;&lt;object type=&quot;3&quot; unique_id=&quot;12569&quot;&gt;&lt;property id=&quot;20148&quot; value=&quot;5&quot;/&gt;&lt;property id=&quot;20300&quot; value=&quot;Slide 24&quot;/&gt;&lt;property id=&quot;20307&quot; value=&quot;269&quot;/&gt;&lt;/object&gt;&lt;object type=&quot;3&quot; unique_id=&quot;12570&quot;&gt;&lt;property id=&quot;20148&quot; value=&quot;5&quot;/&gt;&lt;property id=&quot;20300&quot; value=&quot;Slide 25&quot;/&gt;&lt;property id=&quot;20307&quot; value=&quot;270&quot;/&gt;&lt;/object&gt;&lt;object type=&quot;3&quot; unique_id=&quot;12571&quot;&gt;&lt;property id=&quot;20148&quot; value=&quot;5&quot;/&gt;&lt;property id=&quot;20300&quot; value=&quot;Slide 26&quot;/&gt;&lt;property id=&quot;20307&quot; value=&quot;271&quot;/&gt;&lt;/object&gt;&lt;object type=&quot;3&quot; unique_id=&quot;12572&quot;&gt;&lt;property id=&quot;20148&quot; value=&quot;5&quot;/&gt;&lt;property id=&quot;20300&quot; value=&quot;Slide 30&quot;/&gt;&lt;property id=&quot;20307&quot; value=&quot;272&quot;/&gt;&lt;/object&gt;&lt;object type=&quot;3&quot; unique_id=&quot;12573&quot;&gt;&lt;property id=&quot;20148&quot; value=&quot;5&quot;/&gt;&lt;property id=&quot;20300&quot; value=&quot;Slide 31&quot;/&gt;&lt;property id=&quot;20307&quot; value=&quot;273&quot;/&gt;&lt;/object&gt;&lt;object type=&quot;3&quot; unique_id=&quot;12574&quot;&gt;&lt;property id=&quot;20148&quot; value=&quot;5&quot;/&gt;&lt;property id=&quot;20300&quot; value=&quot;Slide 32&quot;/&gt;&lt;property id=&quot;20307&quot; value=&quot;274&quot;/&gt;&lt;/object&gt;&lt;object type=&quot;3&quot; unique_id=&quot;12575&quot;&gt;&lt;property id=&quot;20148&quot; value=&quot;5&quot;/&gt;&lt;property id=&quot;20300&quot; value=&quot;Slide 35&quot;/&gt;&lt;property id=&quot;20307&quot; value=&quot;275&quot;/&gt;&lt;/object&gt;&lt;object type=&quot;3&quot; unique_id=&quot;12576&quot;&gt;&lt;property id=&quot;20148&quot; value=&quot;5&quot;/&gt;&lt;property id=&quot;20300&quot; value=&quot;Slide 36&quot;/&gt;&lt;property id=&quot;20307&quot; value=&quot;276&quot;/&gt;&lt;/object&gt;&lt;object type=&quot;3&quot; unique_id=&quot;12577&quot;&gt;&lt;property id=&quot;20148&quot; value=&quot;5&quot;/&gt;&lt;property id=&quot;20300&quot; value=&quot;Slide 37&quot;/&gt;&lt;property id=&quot;20307&quot; value=&quot;277&quot;/&gt;&lt;/object&gt;&lt;object type=&quot;3&quot; unique_id=&quot;12578&quot;&gt;&lt;property id=&quot;20148&quot; value=&quot;5&quot;/&gt;&lt;property id=&quot;20300&quot; value=&quot;Slide 39&quot;/&gt;&lt;property id=&quot;20307&quot; value=&quot;278&quot;/&gt;&lt;/object&gt;&lt;object type=&quot;3&quot; unique_id=&quot;12579&quot;&gt;&lt;property id=&quot;20148&quot; value=&quot;5&quot;/&gt;&lt;property id=&quot;20300&quot; value=&quot;Slide 42&quot;/&gt;&lt;property id=&quot;20307&quot; value=&quot;279&quot;/&gt;&lt;/object&gt;&lt;object type=&quot;3&quot; unique_id=&quot;12580&quot;&gt;&lt;property id=&quot;20148&quot; value=&quot;5&quot;/&gt;&lt;property id=&quot;20300&quot; value=&quot;Slide 47&quot;/&gt;&lt;property id=&quot;20307&quot; value=&quot;280&quot;/&gt;&lt;/object&gt;&lt;object type=&quot;3&quot; unique_id=&quot;12581&quot;&gt;&lt;property id=&quot;20148&quot; value=&quot;5&quot;/&gt;&lt;property id=&quot;20300&quot; value=&quot;Slide 50&quot;/&gt;&lt;property id=&quot;20307&quot; value=&quot;281&quot;/&gt;&lt;/object&gt;&lt;object type=&quot;3&quot; unique_id=&quot;12582&quot;&gt;&lt;property id=&quot;20148&quot; value=&quot;5&quot;/&gt;&lt;property id=&quot;20300&quot; value=&quot;Slide 52&quot;/&gt;&lt;property id=&quot;20307&quot; value=&quot;282&quot;/&gt;&lt;/object&gt;&lt;object type=&quot;3&quot; unique_id=&quot;12583&quot;&gt;&lt;property id=&quot;20148&quot; value=&quot;5&quot;/&gt;&lt;property id=&quot;20300&quot; value=&quot;Slide 53&quot;/&gt;&lt;property id=&quot;20307&quot; value=&quot;283&quot;/&gt;&lt;/object&gt;&lt;object type=&quot;3&quot; unique_id=&quot;12584&quot;&gt;&lt;property id=&quot;20148&quot; value=&quot;5&quot;/&gt;&lt;property id=&quot;20300&quot; value=&quot;Slide 57&quot;/&gt;&lt;property id=&quot;20307&quot; value=&quot;284&quot;/&gt;&lt;/object&gt;&lt;object type=&quot;3&quot; unique_id=&quot;12585&quot;&gt;&lt;property id=&quot;20148&quot; value=&quot;5&quot;/&gt;&lt;property id=&quot;20300&quot; value=&quot;Slide 58&quot;/&gt;&lt;property id=&quot;20307&quot; value=&quot;285&quot;/&gt;&lt;/object&gt;&lt;object type=&quot;3&quot; unique_id=&quot;12586&quot;&gt;&lt;property id=&quot;20148&quot; value=&quot;5&quot;/&gt;&lt;property id=&quot;20300&quot; value=&quot;Slide 60&quot;/&gt;&lt;property id=&quot;20307&quot; value=&quot;286&quot;/&gt;&lt;/object&gt;&lt;object type=&quot;3&quot; unique_id=&quot;12587&quot;&gt;&lt;property id=&quot;20148&quot; value=&quot;5&quot;/&gt;&lt;property id=&quot;20300&quot; value=&quot;Slide 61&quot;/&gt;&lt;property id=&quot;20307&quot; value=&quot;287&quot;/&gt;&lt;/object&gt;&lt;object type=&quot;3&quot; unique_id=&quot;12588&quot;&gt;&lt;property id=&quot;20148&quot; value=&quot;5&quot;/&gt;&lt;property id=&quot;20300&quot; value=&quot;Slide 63&quot;/&gt;&lt;property id=&quot;20307&quot; value=&quot;288&quot;/&gt;&lt;/object&gt;&lt;object type=&quot;3&quot; unique_id=&quot;12589&quot;&gt;&lt;property id=&quot;20148&quot; value=&quot;5&quot;/&gt;&lt;property id=&quot;20300&quot; value=&quot;Slide 64&quot;/&gt;&lt;property id=&quot;20307&quot; value=&quot;289&quot;/&gt;&lt;/object&gt;&lt;object type=&quot;3&quot; unique_id=&quot;12590&quot;&gt;&lt;property id=&quot;20148&quot; value=&quot;5&quot;/&gt;&lt;property id=&quot;20300&quot; value=&quot;Slide 66&quot;/&gt;&lt;property id=&quot;20307&quot; value=&quot;290&quot;/&gt;&lt;/object&gt;&lt;object type=&quot;3&quot; unique_id=&quot;12591&quot;&gt;&lt;property id=&quot;20148&quot; value=&quot;5&quot;/&gt;&lt;property id=&quot;20300&quot; value=&quot;Slide 68&quot;/&gt;&lt;property id=&quot;20307&quot; value=&quot;291&quot;/&gt;&lt;/object&gt;&lt;object type=&quot;3&quot; unique_id=&quot;12592&quot;&gt;&lt;property id=&quot;20148&quot; value=&quot;5&quot;/&gt;&lt;property id=&quot;20300&quot; value=&quot;Slide 72&quot;/&gt;&lt;property id=&quot;20307&quot; value=&quot;292&quot;/&gt;&lt;/object&gt;&lt;object type=&quot;3&quot; unique_id=&quot;12593&quot;&gt;&lt;property id=&quot;20148&quot; value=&quot;5&quot;/&gt;&lt;property id=&quot;20300&quot; value=&quot;Slide 74&quot;/&gt;&lt;property id=&quot;20307&quot; value=&quot;293&quot;/&gt;&lt;/object&gt;&lt;object type=&quot;3&quot; unique_id=&quot;12594&quot;&gt;&lt;property id=&quot;20148&quot; value=&quot;5&quot;/&gt;&lt;property id=&quot;20300&quot; value=&quot;Slide 75&quot;/&gt;&lt;property id=&quot;20307&quot; value=&quot;294&quot;/&gt;&lt;/object&gt;&lt;object type=&quot;3&quot; unique_id=&quot;12595&quot;&gt;&lt;property id=&quot;20148&quot; value=&quot;5&quot;/&gt;&lt;property id=&quot;20300&quot; value=&quot;Slide 77&quot;/&gt;&lt;property id=&quot;20307&quot; value=&quot;295&quot;/&gt;&lt;/object&gt;&lt;object type=&quot;3&quot; unique_id=&quot;12596&quot;&gt;&lt;property id=&quot;20148&quot; value=&quot;5&quot;/&gt;&lt;property id=&quot;20300&quot; value=&quot;Slide 78&quot;/&gt;&lt;property id=&quot;20307&quot; value=&quot;296&quot;/&gt;&lt;/object&gt;&lt;object type=&quot;3&quot; unique_id=&quot;12597&quot;&gt;&lt;property id=&quot;20148&quot; value=&quot;5&quot;/&gt;&lt;property id=&quot;20300&quot; value=&quot;Slide 80&quot;/&gt;&lt;property id=&quot;20307&quot; value=&quot;297&quot;/&gt;&lt;/object&gt;&lt;object type=&quot;3&quot; unique_id=&quot;12598&quot;&gt;&lt;property id=&quot;20148&quot; value=&quot;5&quot;/&gt;&lt;property id=&quot;20300&quot; value=&quot;Slide 82&quot;/&gt;&lt;property id=&quot;20307&quot; value=&quot;298&quot;/&gt;&lt;/object&gt;&lt;object type=&quot;3&quot; unique_id=&quot;12599&quot;&gt;&lt;property id=&quot;20148&quot; value=&quot;5&quot;/&gt;&lt;property id=&quot;20300&quot; value=&quot;Slide 83&quot;/&gt;&lt;property id=&quot;20307&quot; value=&quot;299&quot;/&gt;&lt;/object&gt;&lt;object type=&quot;3&quot; unique_id=&quot;12600&quot;&gt;&lt;property id=&quot;20148&quot; value=&quot;5&quot;/&gt;&lt;property id=&quot;20300&quot; value=&quot;Slide 84&quot;/&gt;&lt;property id=&quot;20307&quot; value=&quot;300&quot;/&gt;&lt;/object&gt;&lt;object type=&quot;3&quot; unique_id=&quot;12601&quot;&gt;&lt;property id=&quot;20148&quot; value=&quot;5&quot;/&gt;&lt;property id=&quot;20300&quot; value=&quot;Slide 88&quot;/&gt;&lt;property id=&quot;20307&quot; value=&quot;301&quot;/&gt;&lt;/object&gt;&lt;object type=&quot;3&quot; unique_id=&quot;12602&quot;&gt;&lt;property id=&quot;20148&quot; value=&quot;5&quot;/&gt;&lt;property id=&quot;20300&quot; value=&quot;Slide 89&quot;/&gt;&lt;property id=&quot;20307&quot; value=&quot;302&quot;/&gt;&lt;/object&gt;&lt;object type=&quot;3&quot; unique_id=&quot;12603&quot;&gt;&lt;property id=&quot;20148&quot; value=&quot;5&quot;/&gt;&lt;property id=&quot;20300&quot; value=&quot;Slide 91&quot;/&gt;&lt;property id=&quot;20307&quot; value=&quot;303&quot;/&gt;&lt;/object&gt;&lt;object type=&quot;3&quot; unique_id=&quot;12604&quot;&gt;&lt;property id=&quot;20148&quot; value=&quot;5&quot;/&gt;&lt;property id=&quot;20300&quot; value=&quot;Slide 92&quot;/&gt;&lt;property id=&quot;20307&quot; value=&quot;304&quot;/&gt;&lt;/object&gt;&lt;object type=&quot;3&quot; unique_id=&quot;12605&quot;&gt;&lt;property id=&quot;20148&quot; value=&quot;5&quot;/&gt;&lt;property id=&quot;20300&quot; value=&quot;Slide 94&quot;/&gt;&lt;property id=&quot;20307&quot; value=&quot;305&quot;/&gt;&lt;/object&gt;&lt;object type=&quot;3&quot; unique_id=&quot;12606&quot;&gt;&lt;property id=&quot;20148&quot; value=&quot;5&quot;/&gt;&lt;property id=&quot;20300&quot; value=&quot;Slide 96&quot;/&gt;&lt;property id=&quot;20307&quot; value=&quot;306&quot;/&gt;&lt;/object&gt;&lt;object type=&quot;3&quot; unique_id=&quot;12607&quot;&gt;&lt;property id=&quot;20148&quot; value=&quot;5&quot;/&gt;&lt;property id=&quot;20300&quot; value=&quot;Slide 98&quot;/&gt;&lt;property id=&quot;20307&quot; value=&quot;307&quot;/&gt;&lt;/object&gt;&lt;object type=&quot;3&quot; unique_id=&quot;12608&quot;&gt;&lt;property id=&quot;20148&quot; value=&quot;5&quot;/&gt;&lt;property id=&quot;20300&quot; value=&quot;Slide 100&quot;/&gt;&lt;property id=&quot;20307&quot; value=&quot;308&quot;/&gt;&lt;/object&gt;&lt;object type=&quot;3&quot; unique_id=&quot;12609&quot;&gt;&lt;property id=&quot;20148&quot; value=&quot;5&quot;/&gt;&lt;property id=&quot;20300&quot; value=&quot;Slide 102&quot;/&gt;&lt;property id=&quot;20307&quot; value=&quot;309&quot;/&gt;&lt;/object&gt;&lt;object type=&quot;3&quot; unique_id=&quot;12610&quot;&gt;&lt;property id=&quot;20148&quot; value=&quot;5&quot;/&gt;&lt;property id=&quot;20300&quot; value=&quot;Slide 104&quot;/&gt;&lt;property id=&quot;20307&quot; value=&quot;310&quot;/&gt;&lt;/object&gt;&lt;object type=&quot;3&quot; unique_id=&quot;12611&quot;&gt;&lt;property id=&quot;20148&quot; value=&quot;5&quot;/&gt;&lt;property id=&quot;20300&quot; value=&quot;Slide 105&quot;/&gt;&lt;property id=&quot;20307&quot; value=&quot;311&quot;/&gt;&lt;/object&gt;&lt;object type=&quot;3&quot; unique_id=&quot;12612&quot;&gt;&lt;property id=&quot;20148&quot; value=&quot;5&quot;/&gt;&lt;property id=&quot;20300&quot; value=&quot;Slide 111&quot;/&gt;&lt;property id=&quot;20307&quot; value=&quot;312&quot;/&gt;&lt;/object&gt;&lt;object type=&quot;3&quot; unique_id=&quot;12613&quot;&gt;&lt;property id=&quot;20148&quot; value=&quot;5&quot;/&gt;&lt;property id=&quot;20300&quot; value=&quot;Slide 112&quot;/&gt;&lt;property id=&quot;20307&quot; value=&quot;313&quot;/&gt;&lt;/object&gt;&lt;object type=&quot;3&quot; unique_id=&quot;12614&quot;&gt;&lt;property id=&quot;20148&quot; value=&quot;5&quot;/&gt;&lt;property id=&quot;20300&quot; value=&quot;Slide 115&quot;/&gt;&lt;property id=&quot;20307&quot; value=&quot;314&quot;/&gt;&lt;/object&gt;&lt;object type=&quot;3&quot; unique_id=&quot;12615&quot;&gt;&lt;property id=&quot;20148&quot; value=&quot;5&quot;/&gt;&lt;property id=&quot;20300&quot; value=&quot;Slide 116&quot;/&gt;&lt;property id=&quot;20307&quot; value=&quot;315&quot;/&gt;&lt;/object&gt;&lt;object type=&quot;3&quot; unique_id=&quot;12616&quot;&gt;&lt;property id=&quot;20148&quot; value=&quot;5&quot;/&gt;&lt;property id=&quot;20300&quot; value=&quot;Slide 118&quot;/&gt;&lt;property id=&quot;20307&quot; value=&quot;316&quot;/&gt;&lt;/object&gt;&lt;object type=&quot;3&quot; unique_id=&quot;12617&quot;&gt;&lt;property id=&quot;20148&quot; value=&quot;5&quot;/&gt;&lt;property id=&quot;20300&quot; value=&quot;Slide 119&quot;/&gt;&lt;property id=&quot;20307&quot; value=&quot;317&quot;/&gt;&lt;/object&gt;&lt;object type=&quot;3&quot; unique_id=&quot;12618&quot;&gt;&lt;property id=&quot;20148&quot; value=&quot;5&quot;/&gt;&lt;property id=&quot;20300&quot; value=&quot;Slide 121&quot;/&gt;&lt;property id=&quot;20307&quot; value=&quot;318&quot;/&gt;&lt;/object&gt;&lt;object type=&quot;3&quot; unique_id=&quot;12619&quot;&gt;&lt;property id=&quot;20148&quot; value=&quot;5&quot;/&gt;&lt;property id=&quot;20300&quot; value=&quot;Slide 123&quot;/&gt;&lt;property id=&quot;20307&quot; value=&quot;319&quot;/&gt;&lt;/object&gt;&lt;object type=&quot;3&quot; unique_id=&quot;12620&quot;&gt;&lt;property id=&quot;20148&quot; value=&quot;5&quot;/&gt;&lt;property id=&quot;20300&quot; value=&quot;Slide 125&quot;/&gt;&lt;property id=&quot;20307&quot; value=&quot;320&quot;/&gt;&lt;/object&gt;&lt;object type=&quot;3&quot; unique_id=&quot;12621&quot;&gt;&lt;property id=&quot;20148&quot; value=&quot;5&quot;/&gt;&lt;property id=&quot;20300&quot; value=&quot;Slide 126&quot;/&gt;&lt;property id=&quot;20307&quot; value=&quot;321&quot;/&gt;&lt;/object&gt;&lt;object type=&quot;3&quot; unique_id=&quot;12622&quot;&gt;&lt;property id=&quot;20148&quot; value=&quot;5&quot;/&gt;&lt;property id=&quot;20300&quot; value=&quot;Slide 128&quot;/&gt;&lt;property id=&quot;20307&quot; value=&quot;322&quot;/&gt;&lt;/object&gt;&lt;object type=&quot;3&quot; unique_id=&quot;12623&quot;&gt;&lt;property id=&quot;20148&quot; value=&quot;5&quot;/&gt;&lt;property id=&quot;20300&quot; value=&quot;Slide 130&quot;/&gt;&lt;property id=&quot;20307&quot; value=&quot;323&quot;/&gt;&lt;/object&gt;&lt;object type=&quot;3&quot; unique_id=&quot;12624&quot;&gt;&lt;property id=&quot;20148&quot; value=&quot;5&quot;/&gt;&lt;property id=&quot;20300&quot; value=&quot;Slide 132&quot;/&gt;&lt;property id=&quot;20307&quot; value=&quot;324&quot;/&gt;&lt;/object&gt;&lt;object type=&quot;3&quot; unique_id=&quot;54219&quot;&gt;&lt;property id=&quot;20148&quot; value=&quot;5&quot;/&gt;&lt;property id=&quot;20300&quot; value=&quot;Slide 1 - &amp;quot;Chapter 8 C Characters and Strings&amp;quot;&quot;/&gt;&lt;property id=&quot;20307&quot; value=&quot;325&quot;/&gt;&lt;/object&gt;&lt;object type=&quot;3&quot; unique_id=&quot;54220&quot;&gt;&lt;property id=&quot;20148&quot; value=&quot;5&quot;/&gt;&lt;property id=&quot;20300&quot; value=&quot;Slide 5 - &amp;quot;8.1  Introduction&amp;quot;&quot;/&gt;&lt;property id=&quot;20307&quot; value=&quot;326&quot;/&gt;&lt;/object&gt;&lt;object type=&quot;3&quot; unique_id=&quot;54221&quot;&gt;&lt;property id=&quot;20148&quot; value=&quot;5&quot;/&gt;&lt;property id=&quot;20300&quot; value=&quot;Slide 6 - &amp;quot;8.2  Fundamentals of Strings and Characters&amp;quot;&quot;/&gt;&lt;property id=&quot;20307&quot; value=&quot;327&quot;/&gt;&lt;/object&gt;&lt;object type=&quot;3&quot; unique_id=&quot;54222&quot;&gt;&lt;property id=&quot;20148&quot; value=&quot;5&quot;/&gt;&lt;property id=&quot;20300&quot; value=&quot;Slide 7 - &amp;quot;8.2  Fundamentals of Strings and Characters (Cont.)&amp;quot;&quot;/&gt;&lt;property id=&quot;20307&quot; value=&quot;328&quot;/&gt;&lt;/object&gt;&lt;object type=&quot;3&quot; unique_id=&quot;54223&quot;&gt;&lt;property id=&quot;20148&quot; value=&quot;5&quot;/&gt;&lt;property id=&quot;20300&quot; value=&quot;Slide 8 - &amp;quot;8.2  Fundamentals of Strings and Characters (Cont.)&amp;quot;&quot;/&gt;&lt;property id=&quot;20307&quot; value=&quot;329&quot;/&gt;&lt;/object&gt;&lt;object type=&quot;3&quot; unique_id=&quot;54224&quot;&gt;&lt;property id=&quot;20148&quot; value=&quot;5&quot;/&gt;&lt;property id=&quot;20300&quot; value=&quot;Slide 9 - &amp;quot;8.2  Fundamentals of Strings and Characters (Cont.)&amp;quot;&quot;/&gt;&lt;property id=&quot;20307&quot; value=&quot;330&quot;/&gt;&lt;/object&gt;&lt;object type=&quot;3&quot; unique_id=&quot;54225&quot;&gt;&lt;property id=&quot;20148&quot; value=&quot;5&quot;/&gt;&lt;property id=&quot;20300&quot; value=&quot;Slide 11 - &amp;quot;8.2  Fundamentals of Strings and Characters (Cont.)&amp;quot;&quot;/&gt;&lt;property id=&quot;20307&quot; value=&quot;331&quot;/&gt;&lt;/object&gt;&lt;object type=&quot;3&quot; unique_id=&quot;54226&quot;&gt;&lt;property id=&quot;20148&quot; value=&quot;5&quot;/&gt;&lt;property id=&quot;20300&quot; value=&quot;Slide 15 - &amp;quot;8.2  Fundamentals of Strings and Characters (Cont.)&amp;quot;&quot;/&gt;&lt;property id=&quot;20307&quot; value=&quot;332&quot;/&gt;&lt;/object&gt;&lt;object type=&quot;3&quot; unique_id=&quot;54227&quot;&gt;&lt;property id=&quot;20148&quot; value=&quot;5&quot;/&gt;&lt;property id=&quot;20300&quot; value=&quot;Slide 16 - &amp;quot;8.2  Fundamentals of Strings and Characters (Cont.)&amp;quot;&quot;/&gt;&lt;property id=&quot;20307&quot; value=&quot;333&quot;/&gt;&lt;/object&gt;&lt;object type=&quot;3&quot; unique_id=&quot;54228&quot;&gt;&lt;property id=&quot;20148&quot; value=&quot;5&quot;/&gt;&lt;property id=&quot;20300&quot; value=&quot;Slide 17 - &amp;quot;8.2  Fundamentals of Strings and Characters (Cont.)&amp;quot;&quot;/&gt;&lt;property id=&quot;20307&quot; value=&quot;334&quot;/&gt;&lt;/object&gt;&lt;object type=&quot;3&quot; unique_id=&quot;54229&quot;&gt;&lt;property id=&quot;20148&quot; value=&quot;5&quot;/&gt;&lt;property id=&quot;20300&quot; value=&quot;Slide 20 - &amp;quot;8.3  Character-Handling Library&amp;quot;&quot;/&gt;&lt;property id=&quot;20307&quot; value=&quot;335&quot;/&gt;&lt;/object&gt;&lt;object type=&quot;3&quot; unique_id=&quot;54230&quot;&gt;&lt;property id=&quot;20148&quot; value=&quot;5&quot;/&gt;&lt;property id=&quot;20300&quot; value=&quot;Slide 23 - &amp;quot;8.3.1  Functions isdigit, isalpha, isalnum and isxdigit&amp;quot;&quot;/&gt;&lt;property id=&quot;20307&quot; value=&quot;336&quot;/&gt;&lt;/object&gt;&lt;object type=&quot;3&quot; unique_id=&quot;54231&quot;&gt;&lt;property id=&quot;20148&quot; value=&quot;5&quot;/&gt;&lt;property id=&quot;20300&quot; value=&quot;Slide 27 - &amp;quot;8.3.1   Functions isdigit, isalpha, isalnum and isxdigit (Cont.)&amp;quot;&quot;/&gt;&lt;property id=&quot;20307&quot; value=&quot;337&quot;/&gt;&lt;/object&gt;&lt;object type=&quot;3&quot; unique_id=&quot;54232&quot;&gt;&lt;property id=&quot;20148&quot; value=&quot;5&quot;/&gt;&lt;property id=&quot;20300&quot; value=&quot;Slide 28 - &amp;quot;8.3.1  Functions islower, isupper, tolower and toupper&amp;quot;&quot;/&gt;&lt;property id=&quot;20307&quot; value=&quot;338&quot;/&gt;&lt;/object&gt;&lt;object type=&quot;3&quot; unique_id=&quot;54233&quot;&gt;&lt;property id=&quot;20148&quot; value=&quot;5&quot;/&gt;&lt;property id=&quot;20300&quot; value=&quot;Slide 29 - &amp;quot;8.3  Character-Handling Library (Cont.)&amp;quot;&quot;/&gt;&lt;property id=&quot;20307&quot; value=&quot;339&quot;/&gt;&lt;/object&gt;&lt;object type=&quot;3&quot; unique_id=&quot;54234&quot;&gt;&lt;property id=&quot;20148&quot; value=&quot;5&quot;/&gt;&lt;property id=&quot;20300&quot; value=&quot;Slide 33 - &amp;quot;8.3.3  Functions isspace, iscntrl, ispunct, isprint and isgraph&amp;quot;&quot;/&gt;&lt;property id=&quot;20307&quot; value=&quot;340&quot;/&gt;&lt;/object&gt;&lt;object type=&quot;3&quot; unique_id=&quot;54235&quot;&gt;&lt;property id=&quot;20148&quot; value=&quot;5&quot;/&gt;&lt;property id=&quot;20300&quot; value=&quot;Slide 34 - &amp;quot;8.3.3  Functions isspace, iscntrl, ispunct, isprint and isgraph&amp;quot;&quot;/&gt;&lt;property id=&quot;20307&quot; value=&quot;341&quot;/&gt;&lt;/object&gt;&lt;object type=&quot;3&quot; unique_id=&quot;54236&quot;&gt;&lt;property id=&quot;20148&quot; value=&quot;5&quot;/&gt;&lt;property id=&quot;20300&quot; value=&quot;Slide 38 - &amp;quot;8.4  String-Conversion Functions&amp;quot;&quot;/&gt;&lt;property id=&quot;20307&quot; value=&quot;342&quot;/&gt;&lt;/object&gt;&lt;object type=&quot;3&quot; unique_id=&quot;54237&quot;&gt;&lt;property id=&quot;20148&quot; value=&quot;5&quot;/&gt;&lt;property id=&quot;20300&quot; value=&quot;Slide 40 - &amp;quot;8.4.1  Function strtod&amp;quot;&quot;/&gt;&lt;property id=&quot;20307&quot; value=&quot;343&quot;/&gt;&lt;/object&gt;&lt;object type=&quot;3&quot; unique_id=&quot;54238&quot;&gt;&lt;property id=&quot;20148&quot; value=&quot;5&quot;/&gt;&lt;property id=&quot;20300&quot; value=&quot;Slide 41 - &amp;quot;8.4.1  Function strtod  (Cont.) &amp;quot;&quot;/&gt;&lt;property id=&quot;20307&quot; value=&quot;344&quot;/&gt;&lt;/object&gt;&lt;object type=&quot;3&quot; unique_id=&quot;54239&quot;&gt;&lt;property id=&quot;20148&quot; value=&quot;5&quot;/&gt;&lt;property id=&quot;20300&quot; value=&quot;Slide 43 - &amp;quot;8.4.2  Function strtol&amp;quot;&quot;/&gt;&lt;property id=&quot;20307&quot; value=&quot;345&quot;/&gt;&lt;/object&gt;&lt;object type=&quot;3&quot; unique_id=&quot;54240&quot;&gt;&lt;property id=&quot;20148&quot; value=&quot;5&quot;/&gt;&lt;property id=&quot;20300&quot; value=&quot;Slide 44 - &amp;quot;8.4.2  Function strtol (Cont.)&amp;quot;&quot;/&gt;&lt;property id=&quot;20307&quot; value=&quot;346&quot;/&gt;&lt;/object&gt;&lt;object type=&quot;3&quot; unique_id=&quot;54241&quot;&gt;&lt;property id=&quot;20148&quot; value=&quot;5&quot;/&gt;&lt;property id=&quot;20300&quot; value=&quot;Slide 45 - &amp;quot;8.4.2  Function strtol (Cont.)&amp;quot;&quot;/&gt;&lt;property id=&quot;20307&quot; value=&quot;347&quot;/&gt;&lt;/object&gt;&lt;object type=&quot;3&quot; unique_id=&quot;54242&quot;&gt;&lt;property id=&quot;20148&quot; value=&quot;5&quot;/&gt;&lt;property id=&quot;20300&quot; value=&quot;Slide 46 - &amp;quot;8.4.2  Function strtol (Cont.)&amp;quot;&quot;/&gt;&lt;property id=&quot;20307&quot; value=&quot;348&quot;/&gt;&lt;/object&gt;&lt;object type=&quot;3&quot; unique_id=&quot;54243&quot;&gt;&lt;property id=&quot;20148&quot; value=&quot;5&quot;/&gt;&lt;property id=&quot;20300&quot; value=&quot;Slide 48 - &amp;quot;8.4.3  Function strtoul&amp;quot;&quot;/&gt;&lt;property id=&quot;20307&quot; value=&quot;349&quot;/&gt;&lt;/object&gt;&lt;object type=&quot;3&quot; unique_id=&quot;54244&quot;&gt;&lt;property id=&quot;20148&quot; value=&quot;5&quot;/&gt;&lt;property id=&quot;20300&quot; value=&quot;Slide 49 - &amp;quot;8.4.3  Function strtoul (Cont.)&amp;quot;&quot;/&gt;&lt;property id=&quot;20307&quot; value=&quot;350&quot;/&gt;&lt;/object&gt;&lt;object type=&quot;3&quot; unique_id=&quot;54245&quot;&gt;&lt;property id=&quot;20148&quot; value=&quot;5&quot;/&gt;&lt;property id=&quot;20300&quot; value=&quot;Slide 51 - &amp;quot;8.5  Standard Input/Output Library Functions&amp;quot;&quot;/&gt;&lt;property id=&quot;20307&quot; value=&quot;351&quot;/&gt;&lt;/object&gt;&lt;object type=&quot;3&quot; unique_id=&quot;54246&quot;&gt;&lt;property id=&quot;20148&quot; value=&quot;5&quot;/&gt;&lt;property id=&quot;20300&quot; value=&quot;Slide 54 - &amp;quot;8.5.1  Functions fgets and putchar&amp;quot;&quot;/&gt;&lt;property id=&quot;20307&quot; value=&quot;352&quot;/&gt;&lt;/object&gt;&lt;object type=&quot;3&quot; unique_id=&quot;54247&quot;&gt;&lt;property id=&quot;20148&quot; value=&quot;5&quot;/&gt;&lt;property id=&quot;20300&quot; value=&quot;Slide 55 - &amp;quot;8.5.1  Functions fgets and putchar (Cont.)&amp;quot;&quot;/&gt;&lt;property id=&quot;20307&quot; value=&quot;353&quot;/&gt;&lt;/object&gt;&lt;object type=&quot;3&quot; unique_id=&quot;54248&quot;&gt;&lt;property id=&quot;20148&quot; value=&quot;5&quot;/&gt;&lt;property id=&quot;20300&quot; value=&quot;Slide 56 - &amp;quot;8.5.1  Functions fgets and putchar (Cont.)&amp;quot;&quot;/&gt;&lt;property id=&quot;20307&quot; value=&quot;354&quot;/&gt;&lt;/object&gt;&lt;object type=&quot;3&quot; unique_id=&quot;54249&quot;&gt;&lt;property id=&quot;20148&quot; value=&quot;5&quot;/&gt;&lt;property id=&quot;20300&quot; value=&quot;Slide 59 - &amp;quot;8.5.2  Function getchar&amp;quot;&quot;/&gt;&lt;property id=&quot;20307&quot; value=&quot;355&quot;/&gt;&lt;/object&gt;&lt;object type=&quot;3&quot; unique_id=&quot;54250&quot;&gt;&lt;property id=&quot;20148&quot; value=&quot;5&quot;/&gt;&lt;property id=&quot;20300&quot; value=&quot;Slide 62 - &amp;quot;8.5.3  Function sprintf&amp;quot;&quot;/&gt;&lt;property id=&quot;20307&quot; value=&quot;356&quot;/&gt;&lt;/object&gt;&lt;object type=&quot;3&quot; unique_id=&quot;54251&quot;&gt;&lt;property id=&quot;20148&quot; value=&quot;5&quot;/&gt;&lt;property id=&quot;20300&quot; value=&quot;Slide 65 - &amp;quot;8.5.4  Function sscanf&amp;quot;&quot;/&gt;&lt;property id=&quot;20307&quot; value=&quot;357&quot;/&gt;&lt;/object&gt;&lt;object type=&quot;3&quot; unique_id=&quot;54252&quot;&gt;&lt;property id=&quot;20148&quot; value=&quot;5&quot;/&gt;&lt;property id=&quot;20300&quot; value=&quot;Slide 67 - &amp;quot;8.6  String-Manipulation Functions of the String-Handling Library&amp;quot;&quot;/&gt;&lt;property id=&quot;20307&quot; value=&quot;358&quot;/&gt;&lt;/object&gt;&lt;object type=&quot;3&quot; unique_id=&quot;54253&quot;&gt;&lt;property id=&quot;20148&quot; value=&quot;5&quot;/&gt;&lt;property id=&quot;20300&quot; value=&quot;Slide 69 - &amp;quot;8.6  String-Manipulation Functions of the String-Handling Library (Cont.)&amp;quot;&quot;/&gt;&lt;property id=&quot;20307&quot; value=&quot;359&quot;/&gt;&lt;/object&gt;&lt;object type=&quot;3&quot; unique_id=&quot;54254&quot;&gt;&lt;property id=&quot;20148&quot; value=&quot;5&quot;/&gt;&lt;property id=&quot;20300&quot; value=&quot;Slide 70 - &amp;quot;8.6  String-Manipulation Functions of the String-Handling Library (Cont.)&amp;quot;&quot;/&gt;&lt;property id=&quot;20307&quot; value=&quot;360&quot;/&gt;&lt;/object&gt;&lt;object type=&quot;3&quot; unique_id=&quot;54255&quot;&gt;&lt;property id=&quot;20148&quot; value=&quot;5&quot;/&gt;&lt;property id=&quot;20300&quot; value=&quot;Slide 71 - &amp;quot;8.6  String-Manipulation Functions of the String-Handling Library (Cont.)&amp;quot;&quot;/&gt;&lt;property id=&quot;20307&quot; value=&quot;361&quot;/&gt;&lt;/object&gt;&lt;object type=&quot;3&quot; unique_id=&quot;54256&quot;&gt;&lt;property id=&quot;20148&quot; value=&quot;5&quot;/&gt;&lt;property id=&quot;20300&quot; value=&quot;Slide 73 - &amp;quot;8.6.1  Functions strcpy and strncpy&amp;quot;&quot;/&gt;&lt;property id=&quot;20307&quot; value=&quot;362&quot;/&gt;&lt;/object&gt;&lt;object type=&quot;3&quot; unique_id=&quot;54257&quot;&gt;&lt;property id=&quot;20148&quot; value=&quot;5&quot;/&gt;&lt;property id=&quot;20300&quot; value=&quot;Slide 76 - &amp;quot;8.6.2  Functions strcat and strncat&amp;quot;&quot;/&gt;&lt;property id=&quot;20307&quot; value=&quot;363&quot;/&gt;&lt;/object&gt;&lt;object type=&quot;3&quot; unique_id=&quot;54258&quot;&gt;&lt;property id=&quot;20148&quot; value=&quot;5&quot;/&gt;&lt;property id=&quot;20300&quot; value=&quot;Slide 79 - &amp;quot;8.7  Comparison Functions of the String-Handling Library&amp;quot;&quot;/&gt;&lt;property id=&quot;20307&quot; value=&quot;364&quot;/&gt;&lt;/object&gt;&lt;object type=&quot;3&quot; unique_id=&quot;54259&quot;&gt;&lt;property id=&quot;20148&quot; value=&quot;5&quot;/&gt;&lt;property id=&quot;20300&quot; value=&quot;Slide 81 - &amp;quot;8.7  Comparison Functions of the String-Handling Library (Cont.)&amp;quot;&quot;/&gt;&lt;property id=&quot;20307&quot; value=&quot;365&quot;/&gt;&lt;/object&gt;&lt;object type=&quot;3&quot; unique_id=&quot;54260&quot;&gt;&lt;property id=&quot;20148&quot; value=&quot;5&quot;/&gt;&lt;property id=&quot;20300&quot; value=&quot;Slide 85 - &amp;quot;8.7  Comparison Functions of the String-Handling Library (Cont.)&amp;quot;&quot;/&gt;&lt;property id=&quot;20307&quot; value=&quot;366&quot;/&gt;&lt;/object&gt;&lt;object type=&quot;3&quot; unique_id=&quot;54261&quot;&gt;&lt;property id=&quot;20148&quot; value=&quot;5&quot;/&gt;&lt;property id=&quot;20300&quot; value=&quot;Slide 86 - &amp;quot;8.7  Comparison Functions of the String-Handling Library (Cont.)&amp;quot;&quot;/&gt;&lt;property id=&quot;20307&quot; value=&quot;367&quot;/&gt;&lt;/object&gt;&lt;object type=&quot;3&quot; unique_id=&quot;54262&quot;&gt;&lt;property id=&quot;20148&quot; value=&quot;5&quot;/&gt;&lt;property id=&quot;20300&quot; value=&quot;Slide 87 - &amp;quot;8.8  Search Functions of the String-Handling Library&amp;quot;&quot;/&gt;&lt;property id=&quot;20307&quot; value=&quot;368&quot;/&gt;&lt;/object&gt;&lt;object type=&quot;3&quot; unique_id=&quot;54263&quot;&gt;&lt;property id=&quot;20148&quot; value=&quot;5&quot;/&gt;&lt;property id=&quot;20300&quot; value=&quot;Slide 90 - &amp;quot;8.8.1  Function strchr&amp;quot;&quot;/&gt;&lt;property id=&quot;20307&quot; value=&quot;369&quot;/&gt;&lt;/object&gt;&lt;object type=&quot;3&quot; unique_id=&quot;54264&quot;&gt;&lt;property id=&quot;20148&quot; value=&quot;5&quot;/&gt;&lt;property id=&quot;20300&quot; value=&quot;Slide 93 - &amp;quot;8.8.2  Function strcspn&amp;quot;&quot;/&gt;&lt;property id=&quot;20307&quot; value=&quot;370&quot;/&gt;&lt;/object&gt;&lt;object type=&quot;3&quot; unique_id=&quot;54265&quot;&gt;&lt;property id=&quot;20148&quot; value=&quot;5&quot;/&gt;&lt;property id=&quot;20300&quot; value=&quot;Slide 95 - &amp;quot;8.8.3  Function strpbrk&amp;quot;&quot;/&gt;&lt;property id=&quot;20307&quot; value=&quot;371&quot;/&gt;&lt;/object&gt;&lt;object type=&quot;3&quot; unique_id=&quot;54266&quot;&gt;&lt;property id=&quot;20148&quot; value=&quot;5&quot;/&gt;&lt;property id=&quot;20300&quot; value=&quot;Slide 97 - &amp;quot;8.8.4  Function strrchr&amp;quot;&quot;/&gt;&lt;property id=&quot;20307&quot; value=&quot;372&quot;/&gt;&lt;/object&gt;&lt;object type=&quot;3&quot; unique_id=&quot;54267&quot;&gt;&lt;property id=&quot;20148&quot; value=&quot;5&quot;/&gt;&lt;property id=&quot;20300&quot; value=&quot;Slide 99 - &amp;quot;8.8.5  Function strspn&amp;quot;&quot;/&gt;&lt;property id=&quot;20307&quot; value=&quot;373&quot;/&gt;&lt;/object&gt;&lt;object type=&quot;3&quot; unique_id=&quot;54268&quot;&gt;&lt;property id=&quot;20148&quot; value=&quot;5&quot;/&gt;&lt;property id=&quot;20300&quot; value=&quot;Slide 101 - &amp;quot;8.8.6  Function strstr&amp;quot;&quot;/&gt;&lt;property id=&quot;20307&quot; value=&quot;374&quot;/&gt;&lt;/object&gt;&lt;object type=&quot;3&quot; unique_id=&quot;54269&quot;&gt;&lt;property id=&quot;20148&quot; value=&quot;5&quot;/&gt;&lt;property id=&quot;20300&quot; value=&quot;Slide 103 - &amp;quot;8.8.7  Function strtok&amp;quot;&quot;/&gt;&lt;property id=&quot;20307&quot; value=&quot;375&quot;/&gt;&lt;/object&gt;&lt;object type=&quot;3&quot; unique_id=&quot;54270&quot;&gt;&lt;property id=&quot;20148&quot; value=&quot;5&quot;/&gt;&lt;property id=&quot;20300&quot; value=&quot;Slide 106 - &amp;quot;8.8.7  Function strtok (Cont.)&amp;quot;&quot;/&gt;&lt;property id=&quot;20307&quot; value=&quot;376&quot;/&gt;&lt;/object&gt;&lt;object type=&quot;3&quot; unique_id=&quot;54271&quot;&gt;&lt;property id=&quot;20148&quot; value=&quot;5&quot;/&gt;&lt;property id=&quot;20300&quot; value=&quot;Slide 107 - &amp;quot;8.8.7  Function strtok (Cont.)&amp;quot;&quot;/&gt;&lt;property id=&quot;20307&quot; value=&quot;377&quot;/&gt;&lt;/object&gt;&lt;object type=&quot;3&quot; unique_id=&quot;54272&quot;&gt;&lt;property id=&quot;20148&quot; value=&quot;5&quot;/&gt;&lt;property id=&quot;20300&quot; value=&quot;Slide 108 - &amp;quot;8.8.7  Function strtok (Cont.)&amp;quot;&quot;/&gt;&lt;property id=&quot;20307&quot; value=&quot;378&quot;/&gt;&lt;/object&gt;&lt;object type=&quot;3&quot; unique_id=&quot;54273&quot;&gt;&lt;property id=&quot;20148&quot; value=&quot;5&quot;/&gt;&lt;property id=&quot;20300&quot; value=&quot;Slide 109 - &amp;quot;8.8.7  Function strtok (Cont.)&amp;quot;&quot;/&gt;&lt;property id=&quot;20307&quot; value=&quot;379&quot;/&gt;&lt;/object&gt;&lt;object type=&quot;3&quot; unique_id=&quot;54274&quot;&gt;&lt;property id=&quot;20148&quot; value=&quot;5&quot;/&gt;&lt;property id=&quot;20300&quot; value=&quot;Slide 110 - &amp;quot;8.9  Memory Functions of the String-Handling Library&amp;quot;&quot;/&gt;&lt;property id=&quot;20307&quot; value=&quot;380&quot;/&gt;&lt;/object&gt;&lt;object type=&quot;3&quot; unique_id=&quot;54275&quot;&gt;&lt;property id=&quot;20148&quot; value=&quot;5&quot;/&gt;&lt;property id=&quot;20300&quot; value=&quot;Slide 113 - &amp;quot;8.9  Memory Functions of the String-Handling Library (Cont.)&amp;quot;&quot;/&gt;&lt;property id=&quot;20307&quot; value=&quot;381&quot;/&gt;&lt;/object&gt;&lt;object type=&quot;3&quot; unique_id=&quot;54276&quot;&gt;&lt;property id=&quot;20148&quot; value=&quot;5&quot;/&gt;&lt;property id=&quot;20300&quot; value=&quot;Slide 114 - &amp;quot;8.9.1  Function memcpy&amp;quot;&quot;/&gt;&lt;property id=&quot;20307&quot; value=&quot;382&quot;/&gt;&lt;/object&gt;&lt;object type=&quot;3&quot; unique_id=&quot;54277&quot;&gt;&lt;property id=&quot;20148&quot; value=&quot;5&quot;/&gt;&lt;property id=&quot;20300&quot; value=&quot;Slide 117 - &amp;quot;8.9.2  Function memmove&amp;quot;&quot;/&gt;&lt;property id=&quot;20307&quot; value=&quot;383&quot;/&gt;&lt;/object&gt;&lt;object type=&quot;3&quot; unique_id=&quot;54278&quot;&gt;&lt;property id=&quot;20148&quot; value=&quot;5&quot;/&gt;&lt;property id=&quot;20300&quot; value=&quot;Slide 120 - &amp;quot;8.9.3  Function memcmp&amp;quot;&quot;/&gt;&lt;property id=&quot;20307&quot; value=&quot;386&quot;/&gt;&lt;/object&gt;&lt;object type=&quot;3&quot; unique_id=&quot;54279&quot;&gt;&lt;property id=&quot;20148&quot; value=&quot;5&quot;/&gt;&lt;property id=&quot;20300&quot; value=&quot;Slide 122 - &amp;quot;8.9.4  Function memchr&amp;quot;&quot;/&gt;&lt;property id=&quot;20307&quot; value=&quot;385&quot;/&gt;&lt;/object&gt;&lt;object type=&quot;3&quot; unique_id=&quot;54280&quot;&gt;&lt;property id=&quot;20148&quot; value=&quot;5&quot;/&gt;&lt;property id=&quot;20300&quot; value=&quot;Slide 124 - &amp;quot;8.9.5  Function memset&amp;quot;&quot;/&gt;&lt;property id=&quot;20307&quot; value=&quot;387&quot;/&gt;&lt;/object&gt;&lt;object type=&quot;3&quot; unique_id=&quot;54281&quot;&gt;&lt;property id=&quot;20148&quot; value=&quot;5&quot;/&gt;&lt;property id=&quot;20300&quot; value=&quot;Slide 127 - &amp;quot;8.10  Other Functions of the String-Handling Library&amp;quot;&quot;/&gt;&lt;property id=&quot;20307&quot; value=&quot;388&quot;/&gt;&lt;/object&gt;&lt;object type=&quot;3&quot; unique_id=&quot;54282&quot;&gt;&lt;property id=&quot;20148&quot; value=&quot;5&quot;/&gt;&lt;property id=&quot;20300&quot; value=&quot;Slide 129 - &amp;quot;8.10.1  Function strerror&amp;quot;&quot;/&gt;&lt;property id=&quot;20307&quot; value=&quot;389&quot;/&gt;&lt;/object&gt;&lt;object type=&quot;3&quot; unique_id=&quot;54283&quot;&gt;&lt;property id=&quot;20148&quot; value=&quot;5&quot;/&gt;&lt;property id=&quot;20300&quot; value=&quot;Slide 131 - &amp;quot;8.10.2  Function strlen&amp;quot;&quot;/&gt;&lt;property id=&quot;20307&quot; value=&quot;390&quot;/&gt;&lt;/object&gt;&lt;object type=&quot;3&quot; unique_id=&quot;54284&quot;&gt;&lt;property id=&quot;20148&quot; value=&quot;5&quot;/&gt;&lt;property id=&quot;20300&quot; value=&quot;Slide 133 - &amp;quot;8.11  Secure C Programming&amp;quot;&quot;/&gt;&lt;property id=&quot;20307&quot; value=&quot;391&quot;/&gt;&lt;/object&gt;&lt;object type=&quot;3&quot; unique_id=&quot;54285&quot;&gt;&lt;property id=&quot;20148&quot; value=&quot;5&quot;/&gt;&lt;property id=&quot;20300&quot; value=&quot;Slide 134 - &amp;quot;8.11  Secure C Programming (Cont.)&amp;quot;&quot;/&gt;&lt;property id=&quot;20307&quot; value=&quot;392&quot;/&gt;&lt;/object&gt;&lt;object type=&quot;3&quot; unique_id=&quot;54286&quot;&gt;&lt;property id=&quot;20148&quot; value=&quot;5&quot;/&gt;&lt;property id=&quot;20300&quot; value=&quot;Slide 135 - &amp;quot;8.11  Secure C Programming (Cont.)&amp;quot;&quot;/&gt;&lt;property id=&quot;20307&quot; value=&quot;393&quot;/&gt;&lt;/object&gt;&lt;object type=&quot;3&quot; unique_id=&quot;54287&quot;&gt;&lt;property id=&quot;20148&quot; value=&quot;5&quot;/&gt;&lt;property id=&quot;20300&quot; value=&quot;Slide 136 - &amp;quot;8.11  Secure C Programming (Cont.)&amp;quot;&quot;/&gt;&lt;property id=&quot;20307&quot; value=&quot;394&quot;/&gt;&lt;/object&gt;&lt;/object&gt;&lt;object type=&quot;8&quot; unique_id=&quot;1269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chtp8_07</Template>
  <TotalTime>1259</TotalTime>
  <Words>2748</Words>
  <Application>Microsoft Office PowerPoint</Application>
  <PresentationFormat>On-screen Show (4:3)</PresentationFormat>
  <Paragraphs>273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</vt:lpstr>
      <vt:lpstr>Consolas</vt:lpstr>
      <vt:lpstr>chtp8_07</vt:lpstr>
      <vt:lpstr>Fundamentals of Strings</vt:lpstr>
      <vt:lpstr>Introduction to String data type</vt:lpstr>
      <vt:lpstr>Fundamentals of Strings and Characters (Cont.)</vt:lpstr>
      <vt:lpstr>Fundamentals of Strings and Characters (Cont.)</vt:lpstr>
      <vt:lpstr>Declare and initialize strings</vt:lpstr>
      <vt:lpstr>Fundamentals of Strings and Characters (Cont.)</vt:lpstr>
      <vt:lpstr>Fundamentals of Strings and Characters (Cont.)</vt:lpstr>
      <vt:lpstr>PowerPoint Presentation</vt:lpstr>
      <vt:lpstr>Fundamentals of Strings and Characters (Cont.)</vt:lpstr>
      <vt:lpstr>Fundamentals of Strings and Characters (Cont.)</vt:lpstr>
      <vt:lpstr>Fundamentals of Strings and Characters (Cont.)</vt:lpstr>
      <vt:lpstr>Fundamentals of Strings and Characters (Cont.)</vt:lpstr>
      <vt:lpstr>TIPS TO HANDLE STRING</vt:lpstr>
      <vt:lpstr>Revisit Scanf function</vt:lpstr>
      <vt:lpstr>Revisit Scanf</vt:lpstr>
      <vt:lpstr>Fundamentals of Strings and Characters (Cont.)</vt:lpstr>
      <vt:lpstr>Integer array vs String Array</vt:lpstr>
      <vt:lpstr>string library functions</vt:lpstr>
      <vt:lpstr>additional string functions that take number of characters to process </vt:lpstr>
      <vt:lpstr>string functions-strlen</vt:lpstr>
      <vt:lpstr>Implementation of strlen function</vt:lpstr>
      <vt:lpstr>Implementation of strlen function</vt:lpstr>
      <vt:lpstr>Alternate Implementation of strlen function</vt:lpstr>
      <vt:lpstr>Alternate Implementation of strlen function</vt:lpstr>
      <vt:lpstr>Alternate Implementation of strlen function</vt:lpstr>
      <vt:lpstr>string copy function: strcpy  </vt:lpstr>
      <vt:lpstr>strcpy examples </vt:lpstr>
      <vt:lpstr>string compare function - strcmp</vt:lpstr>
      <vt:lpstr>strcmp examples</vt:lpstr>
      <vt:lpstr>string function - strcat</vt:lpstr>
      <vt:lpstr>string function - strchr</vt:lpstr>
      <vt:lpstr>string function - strstr</vt:lpstr>
      <vt:lpstr>simple programs, print characters</vt:lpstr>
      <vt:lpstr>simple programs , printing characters line by line</vt:lpstr>
      <vt:lpstr>Passing String to a (printf) function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sankar Srivatsa</cp:lastModifiedBy>
  <cp:revision>44</cp:revision>
  <dcterms:created xsi:type="dcterms:W3CDTF">2015-04-27T18:57:50Z</dcterms:created>
  <dcterms:modified xsi:type="dcterms:W3CDTF">2021-06-25T21:59:57Z</dcterms:modified>
</cp:coreProperties>
</file>