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300" r:id="rId10"/>
    <p:sldId id="264" r:id="rId11"/>
    <p:sldId id="265" r:id="rId12"/>
    <p:sldId id="267" r:id="rId13"/>
    <p:sldId id="268" r:id="rId14"/>
    <p:sldId id="269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270" r:id="rId29"/>
    <p:sldId id="271" r:id="rId30"/>
    <p:sldId id="272" r:id="rId31"/>
    <p:sldId id="314" r:id="rId32"/>
    <p:sldId id="273" r:id="rId33"/>
    <p:sldId id="274" r:id="rId34"/>
    <p:sldId id="275" r:id="rId35"/>
    <p:sldId id="279" r:id="rId36"/>
    <p:sldId id="280" r:id="rId37"/>
    <p:sldId id="281" r:id="rId38"/>
    <p:sldId id="282" r:id="rId39"/>
    <p:sldId id="315" r:id="rId40"/>
    <p:sldId id="283" r:id="rId41"/>
    <p:sldId id="284" r:id="rId42"/>
    <p:sldId id="316" r:id="rId43"/>
    <p:sldId id="286" r:id="rId44"/>
    <p:sldId id="288" r:id="rId45"/>
    <p:sldId id="289" r:id="rId46"/>
    <p:sldId id="293" r:id="rId47"/>
    <p:sldId id="298" r:id="rId48"/>
    <p:sldId id="291" r:id="rId49"/>
    <p:sldId id="295" r:id="rId50"/>
    <p:sldId id="297" r:id="rId51"/>
    <p:sldId id="299" r:id="rId52"/>
    <p:sldId id="294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93947-FFDE-4B90-9512-3E269CB59D2C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FE307-C49D-4BCB-8DE2-074D5222C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09701-3E3B-4AFF-80EE-532BBD7DB1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41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270D-149F-4149-AB8C-519F9C23604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056C-C879-4273-BFF5-3EEA2D0D9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9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270D-149F-4149-AB8C-519F9C23604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056C-C879-4273-BFF5-3EEA2D0D9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9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270D-149F-4149-AB8C-519F9C23604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056C-C879-4273-BFF5-3EEA2D0D9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65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FCE03A-2FBF-498E-9CFD-83E3CB1C6D12}" type="datetime1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2133600" y="6356353"/>
            <a:ext cx="792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©2016 Pearson Education, Inc., Hoboken, NJ. All rights reserved.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21B04-B269-45F8-9C48-A079A0B7B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1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270D-149F-4149-AB8C-519F9C23604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056C-C879-4273-BFF5-3EEA2D0D9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4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270D-149F-4149-AB8C-519F9C23604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056C-C879-4273-BFF5-3EEA2D0D9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9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270D-149F-4149-AB8C-519F9C23604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056C-C879-4273-BFF5-3EEA2D0D9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4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270D-149F-4149-AB8C-519F9C23604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056C-C879-4273-BFF5-3EEA2D0D9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8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270D-149F-4149-AB8C-519F9C23604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056C-C879-4273-BFF5-3EEA2D0D9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2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270D-149F-4149-AB8C-519F9C23604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056C-C879-4273-BFF5-3EEA2D0D9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3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270D-149F-4149-AB8C-519F9C23604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056C-C879-4273-BFF5-3EEA2D0D9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4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270D-149F-4149-AB8C-519F9C23604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056C-C879-4273-BFF5-3EEA2D0D9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1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F270D-149F-4149-AB8C-519F9C23604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E056C-C879-4273-BFF5-3EEA2D0D9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6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1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Defining 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Variables of Structure Types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23555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Structure definitions do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reserve any space in memory; rather, each definition creates a new data type that’s used to define variables.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Structure variables are defined like variables of other types.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definition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_test v1, v2, *s1, *s2, v3[5];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	declares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v1 and v2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to be variables of type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_test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declares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v3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be an array with 5 elements of type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_test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and declares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s1 and s2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to be pointers to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_test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2295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Structure Definitions (Cont.)</a:t>
            </a:r>
          </a:p>
        </p:txBody>
      </p:sp>
      <p:sp>
        <p:nvSpPr>
          <p:cNvPr id="24579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Variables of a given structure type may also be declared by placing a comma-separated list of the variable names between the closing brace of the structure definition and the semicolon that ends the structure definition.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For example, the preceding definition could have been incorporated into the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_test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definition as follows:</a:t>
            </a:r>
          </a:p>
          <a:p>
            <a:pPr lvl="2"/>
            <a:r>
              <a:rPr lang="en-US" altLang="en-US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_test {</a:t>
            </a:r>
          </a:p>
          <a:p>
            <a:pPr marL="1371600" lvl="3" indent="0">
              <a:buNone/>
            </a:pPr>
            <a: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unsigned </a:t>
            </a:r>
            <a:r>
              <a:rPr lang="en-US" altLang="en-US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m1 ;</a:t>
            </a:r>
          </a:p>
          <a:p>
            <a:pPr marL="1371600" lvl="3" indent="0">
              <a:buNone/>
            </a:pPr>
            <a: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unsigned char m2 ;</a:t>
            </a:r>
          </a:p>
          <a:p>
            <a:pPr marL="1371600" lvl="3" indent="0">
              <a:buNone/>
            </a:pPr>
            <a: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unsigned short m3 ;</a:t>
            </a:r>
          </a:p>
          <a:p>
            <a:pPr marL="1371600" lvl="3" indent="0">
              <a:buNone/>
            </a:pPr>
            <a: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unsigned char m4;</a:t>
            </a:r>
          </a:p>
          <a:p>
            <a:pPr marL="914400" lvl="2" indent="0">
              <a:buNone/>
            </a:pPr>
            <a: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} v1, v2, *s1, *s2, v3[5] ;</a:t>
            </a:r>
          </a:p>
        </p:txBody>
      </p:sp>
    </p:spTree>
    <p:extLst>
      <p:ext uri="{BB962C8B-B14F-4D97-AF65-F5344CB8AC3E}">
        <p14:creationId xmlns:p14="http://schemas.microsoft.com/office/powerpoint/2010/main" val="3790193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Operations 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That Can Be Performed on Structures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2765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only valid operations that may be performed on structures are: </a:t>
            </a:r>
          </a:p>
          <a:p>
            <a:pPr lvl="1"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assigning structure variables to structure variables of the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same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type, </a:t>
            </a:r>
          </a:p>
          <a:p>
            <a:pPr lvl="1"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taking the address (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) of a structure variable, </a:t>
            </a:r>
          </a:p>
          <a:p>
            <a:pPr lvl="1"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accessing the members of a structure variable  and </a:t>
            </a:r>
          </a:p>
          <a:p>
            <a:pPr lvl="1"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using the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operator to determine the size of a structure variable. </a:t>
            </a:r>
          </a:p>
        </p:txBody>
      </p:sp>
    </p:spTree>
    <p:extLst>
      <p:ext uri="{BB962C8B-B14F-4D97-AF65-F5344CB8AC3E}">
        <p14:creationId xmlns:p14="http://schemas.microsoft.com/office/powerpoint/2010/main" val="3380913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Operations 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That Can Be Performed on Structures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29699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Structures may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be compared using operators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because structure members are not necessarily stored in consecutive bytes of memory. 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Sometimes there are “holes” in a structure, because computers may store specific data types only on certain memory boundaries such as half-word, word or double-word boundaries. 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word is a standard memory unit used to store data in a computer—usually 2 bytes or 4 bytes. </a:t>
            </a:r>
          </a:p>
        </p:txBody>
      </p:sp>
    </p:spTree>
    <p:extLst>
      <p:ext uri="{BB962C8B-B14F-4D97-AF65-F5344CB8AC3E}">
        <p14:creationId xmlns:p14="http://schemas.microsoft.com/office/powerpoint/2010/main" val="506486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Structure Definitions (Cont.)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Consider the following structure definition, in which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sample1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sample2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of type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example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are declared:</a:t>
            </a:r>
          </a:p>
          <a:p>
            <a:pPr lvl="2"/>
            <a:r>
              <a:rPr lang="en-US" altLang="en-US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_test {</a:t>
            </a:r>
          </a:p>
          <a:p>
            <a:pPr marL="1371600" lvl="3" indent="0">
              <a:buNone/>
            </a:pPr>
            <a: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unsigned </a:t>
            </a:r>
            <a:r>
              <a:rPr lang="en-US" altLang="en-US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m1 ; 4</a:t>
            </a:r>
          </a:p>
          <a:p>
            <a:pPr marL="1371600" lvl="3" indent="0">
              <a:buNone/>
            </a:pPr>
            <a: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unsigned char m2 ; 1</a:t>
            </a:r>
          </a:p>
          <a:p>
            <a:pPr marL="1371600" lvl="3" indent="0">
              <a:buNone/>
            </a:pPr>
            <a: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unsigned short m3 ; 2</a:t>
            </a:r>
          </a:p>
          <a:p>
            <a:pPr marL="1371600" lvl="3" indent="0">
              <a:buNone/>
            </a:pPr>
            <a: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unsigned char m4; 1</a:t>
            </a:r>
          </a:p>
          <a:p>
            <a:pPr marL="914400" lvl="2" indent="0">
              <a:buNone/>
            </a:pPr>
            <a: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} v1 , v2;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 the above definition,  one might think the total size of this structure is : </a:t>
            </a:r>
            <a:r>
              <a:rPr lang="en-US" altLang="en-US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sizeof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(</a:t>
            </a:r>
            <a:r>
              <a:rPr lang="en-US" altLang="en-US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)+</a:t>
            </a:r>
            <a:r>
              <a:rPr lang="en-US" altLang="en-US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sizeof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(char)+</a:t>
            </a:r>
            <a:r>
              <a:rPr lang="en-US" altLang="en-US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sizeof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(short)+ </a:t>
            </a:r>
            <a:r>
              <a:rPr lang="en-US" altLang="en-US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sizeof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(char) = 4+1+2+1 = 8.  </a:t>
            </a:r>
            <a:r>
              <a:rPr lang="en-US" alt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But when print the </a:t>
            </a:r>
            <a:r>
              <a:rPr lang="en-US" altLang="en-US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sizeof</a:t>
            </a:r>
            <a:r>
              <a:rPr lang="en-US" alt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 (v1) , it would be 12.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This is because there would be memory gaps between member variables and/or padding with memory that is wasted after the last member definition</a:t>
            </a:r>
          </a:p>
        </p:txBody>
      </p:sp>
    </p:spTree>
    <p:extLst>
      <p:ext uri="{BB962C8B-B14F-4D97-AF65-F5344CB8AC3E}">
        <p14:creationId xmlns:p14="http://schemas.microsoft.com/office/powerpoint/2010/main" val="3703205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Quiz: Size of 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much memory is allocated for a structure : </a:t>
            </a:r>
          </a:p>
          <a:p>
            <a:r>
              <a:rPr lang="en-US" dirty="0" smtClean="0"/>
              <a:t>simply adding the size of individual members works if all members are same type.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11900"/>
            <a:ext cx="4304762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0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Quiz: what is the size of 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much memory is allocated for a structure : </a:t>
            </a:r>
          </a:p>
          <a:p>
            <a:r>
              <a:rPr lang="en-US" dirty="0" smtClean="0"/>
              <a:t>simply adding the size of individual members works if all members </a:t>
            </a:r>
          </a:p>
          <a:p>
            <a:pPr marL="0" indent="0">
              <a:buNone/>
            </a:pPr>
            <a:r>
              <a:rPr lang="en-US" dirty="0" smtClean="0"/>
              <a:t>are same type.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94031"/>
            <a:ext cx="4190476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6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the members are different types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much memory is allocated for a structure : </a:t>
            </a:r>
          </a:p>
          <a:p>
            <a:r>
              <a:rPr lang="en-US" dirty="0" smtClean="0"/>
              <a:t>simply adding the size of individual members is would be wrong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640" y="2948392"/>
            <a:ext cx="4133333" cy="3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the members are different types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much memory is allocated for a structure : </a:t>
            </a:r>
          </a:p>
          <a:p>
            <a:r>
              <a:rPr lang="en-US" dirty="0" smtClean="0"/>
              <a:t>simply adding the size of individual members is not enough.  It would be incorrect if the structure contains members of different types</a:t>
            </a:r>
          </a:p>
          <a:p>
            <a:r>
              <a:rPr lang="en-US" dirty="0" smtClean="0"/>
              <a:t> size of a structure  is generally the </a:t>
            </a:r>
            <a:r>
              <a:rPr lang="en-US" dirty="0" smtClean="0">
                <a:solidFill>
                  <a:srgbClr val="FF0000"/>
                </a:solidFill>
              </a:rPr>
              <a:t>multiple</a:t>
            </a:r>
            <a:r>
              <a:rPr lang="en-US" dirty="0" smtClean="0"/>
              <a:t> of the </a:t>
            </a:r>
            <a:r>
              <a:rPr lang="en-US" dirty="0" smtClean="0">
                <a:solidFill>
                  <a:srgbClr val="FF0000"/>
                </a:solidFill>
              </a:rPr>
              <a:t>largest</a:t>
            </a:r>
            <a:r>
              <a:rPr lang="en-US" dirty="0" smtClean="0"/>
              <a:t> element of the members sufficient enough to hold the members.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What is largest mean 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max ( char, char) = 1.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max ( short, char) = 2.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max (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, short, char) = 4.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max ( double,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, short, char) = 8</a:t>
            </a:r>
          </a:p>
        </p:txBody>
      </p:sp>
    </p:spTree>
    <p:extLst>
      <p:ext uri="{BB962C8B-B14F-4D97-AF65-F5344CB8AC3E}">
        <p14:creationId xmlns:p14="http://schemas.microsoft.com/office/powerpoint/2010/main" val="236026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Also, members are aligned in memory addresses that depends on their type.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instance, a member of type </a:t>
            </a:r>
            <a:r>
              <a:rPr lang="en-US" dirty="0" err="1" smtClean="0"/>
              <a:t>int</a:t>
            </a:r>
            <a:r>
              <a:rPr lang="en-US" dirty="0" smtClean="0"/>
              <a:t> is placed in a memory address is the divisible by </a:t>
            </a:r>
            <a:r>
              <a:rPr lang="en-US" dirty="0" err="1" smtClean="0"/>
              <a:t>sizeof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)=4.</a:t>
            </a:r>
          </a:p>
          <a:p>
            <a:endParaRPr lang="en-US" dirty="0" smtClean="0"/>
          </a:p>
          <a:p>
            <a:r>
              <a:rPr lang="en-US" dirty="0"/>
              <a:t>a member of type </a:t>
            </a:r>
            <a:r>
              <a:rPr lang="en-US" dirty="0" smtClean="0"/>
              <a:t>short </a:t>
            </a:r>
            <a:r>
              <a:rPr lang="en-US" dirty="0"/>
              <a:t>is placed in a memory address is the divisible by </a:t>
            </a:r>
            <a:r>
              <a:rPr lang="en-US" dirty="0" err="1"/>
              <a:t>sizeof</a:t>
            </a:r>
            <a:r>
              <a:rPr lang="en-US" dirty="0"/>
              <a:t> </a:t>
            </a:r>
            <a:r>
              <a:rPr lang="en-US" dirty="0" smtClean="0"/>
              <a:t>(short)=2.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member of type </a:t>
            </a:r>
            <a:r>
              <a:rPr lang="en-US" dirty="0" smtClean="0"/>
              <a:t>double </a:t>
            </a:r>
            <a:r>
              <a:rPr lang="en-US" dirty="0"/>
              <a:t>is placed in a memory address is the divisible by </a:t>
            </a:r>
            <a:r>
              <a:rPr lang="en-US" dirty="0" err="1"/>
              <a:t>sizeof</a:t>
            </a:r>
            <a:r>
              <a:rPr lang="en-US" dirty="0"/>
              <a:t> </a:t>
            </a:r>
            <a:r>
              <a:rPr lang="en-US" dirty="0" smtClean="0"/>
              <a:t>(double)=8.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2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Introduction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Structures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—sometimes referred to as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aggregates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—are collections of related variables under one name. 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Structures may contain variables of many different data types—in contrast to arrays, which contain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only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elements of the same data type. 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Structures are commonly used to define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records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to be stored in files 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Pointers and structures facilitate the formation of more complex data structures such as linked lists, queues, stacks and trees</a:t>
            </a:r>
          </a:p>
        </p:txBody>
      </p:sp>
    </p:spTree>
    <p:extLst>
      <p:ext uri="{BB962C8B-B14F-4D97-AF65-F5344CB8AC3E}">
        <p14:creationId xmlns:p14="http://schemas.microsoft.com/office/powerpoint/2010/main" val="7973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the members are different types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multiple mean ?  </a:t>
            </a:r>
          </a:p>
          <a:p>
            <a:r>
              <a:rPr lang="en-US" dirty="0" smtClean="0"/>
              <a:t>It means the size would be a multiple of the largest element sufficient enough to hold all members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234" y="3292852"/>
            <a:ext cx="3904762" cy="3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8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is  3, multiple of max (char, char, char)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5301" y="2471920"/>
            <a:ext cx="3590476" cy="1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9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is  4, multiple of max (short, char, char)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sizeof</a:t>
            </a:r>
            <a:r>
              <a:rPr lang="en-US" dirty="0" smtClean="0"/>
              <a:t> short is 2,   add two chars ,  size is 4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428" y="2448047"/>
            <a:ext cx="3657143" cy="1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5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is  8, multiple of max (</a:t>
            </a:r>
            <a:r>
              <a:rPr lang="en-US" dirty="0" err="1" smtClean="0"/>
              <a:t>int</a:t>
            </a:r>
            <a:r>
              <a:rPr lang="en-US" dirty="0" smtClean="0"/>
              <a:t>, char, char)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sizeof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is 4,   add two chars ,  size is 8,  not 6. Why, it is always a multiple of the largest element.  </a:t>
            </a:r>
          </a:p>
          <a:p>
            <a:r>
              <a:rPr lang="en-US" dirty="0" smtClean="0"/>
              <a:t>Due to which  we have padding of two bytes at the end.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333" y="3821110"/>
            <a:ext cx="3933333" cy="1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1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 of two extra bytes,  generally padded with garbage values.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742" y="2969602"/>
            <a:ext cx="59055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8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gap of one extra bytes,  generally values contain garbage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3637"/>
            <a:ext cx="3428571" cy="20190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804" y="1690688"/>
            <a:ext cx="71437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7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verify the gap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6" y="846626"/>
            <a:ext cx="80105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4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example: Figure showing the gap and the padding.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87" y="1921769"/>
            <a:ext cx="85629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95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Initializing Structures</a:t>
            </a:r>
          </a:p>
        </p:txBody>
      </p:sp>
      <p:sp>
        <p:nvSpPr>
          <p:cNvPr id="34819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Structures can be initialized using initializer lists as with arrays. 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To initialize a structure, follow the variable name in the definition with an equals sign and a brace-enclosed, comma-separated list of initializers. 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For example, the declaration</a:t>
            </a:r>
          </a:p>
          <a:p>
            <a:pPr lvl="2" eaLnBrk="1" hangingPunct="1"/>
            <a:r>
              <a:rPr lang="en-US" altLang="en-US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_test v1 = { 0x50, 65, 0x30, 97 } ;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	creates variable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test and initializes the members.</a:t>
            </a:r>
            <a:endParaRPr lang="en-US" alt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6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Structure Definitions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295401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Structures are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derived data types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—they’re constructed using objects of other types. 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Consider the following structure definition:</a:t>
            </a:r>
          </a:p>
          <a:p>
            <a:pPr lvl="2"/>
            <a:endParaRPr lang="en-US" altLang="en-US" b="1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en-US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_test {</a:t>
            </a:r>
          </a:p>
          <a:p>
            <a:pPr marL="1371600" lvl="3" indent="0">
              <a:buNone/>
            </a:pPr>
            <a: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unsigned </a:t>
            </a:r>
            <a:r>
              <a:rPr lang="en-US" altLang="en-US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m1 ;</a:t>
            </a:r>
          </a:p>
          <a:p>
            <a:pPr marL="1371600" lvl="3" indent="0">
              <a:buNone/>
            </a:pPr>
            <a: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unsigned char m2 ;</a:t>
            </a:r>
          </a:p>
          <a:p>
            <a:pPr marL="1371600" lvl="3" indent="0">
              <a:buNone/>
            </a:pPr>
            <a: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unsigned short m3 ;</a:t>
            </a:r>
          </a:p>
          <a:p>
            <a:pPr marL="1371600" lvl="3" indent="0">
              <a:buNone/>
            </a:pPr>
            <a: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unsigned char m4;</a:t>
            </a:r>
          </a:p>
          <a:p>
            <a:pPr marL="914400" lvl="2" indent="0">
              <a:buNone/>
            </a:pPr>
            <a: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} ;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Keyword </a:t>
            </a:r>
            <a:r>
              <a:rPr lang="en-US" alt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introduces the structure definition. </a:t>
            </a:r>
          </a:p>
          <a:p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identifier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_test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is the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structure tag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which names the structure definition and is used with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to declare variables of the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structure type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—e.g., </a:t>
            </a:r>
            <a:r>
              <a:rPr lang="en-US" altLang="en-US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_test </a:t>
            </a:r>
          </a:p>
          <a:p>
            <a:r>
              <a:rPr lang="en-US" dirty="0" smtClean="0"/>
              <a:t> In this definition, </a:t>
            </a:r>
            <a:r>
              <a:rPr lang="en-US" dirty="0" smtClean="0"/>
              <a:t>we define just </a:t>
            </a:r>
            <a:r>
              <a:rPr lang="en-US" dirty="0" smtClean="0"/>
              <a:t>a type of  a </a:t>
            </a:r>
            <a:r>
              <a:rPr lang="en-US" dirty="0" smtClean="0"/>
              <a:t>structure. No variables are declared.</a:t>
            </a:r>
            <a:endParaRPr lang="en-US" dirty="0"/>
          </a:p>
          <a:p>
            <a:pPr marL="0" indent="0">
              <a:buNone/>
            </a:pPr>
            <a:endParaRPr lang="en-US" alt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endParaRPr lang="en-US" alt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42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Initializing Structures (Cont.)</a:t>
            </a:r>
          </a:p>
        </p:txBody>
      </p:sp>
      <p:sp>
        <p:nvSpPr>
          <p:cNvPr id="3584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If there are fewer initializers in the list than members in the structure, the remaining members are automatically initialized to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(or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if the member is a pointer). 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Structure variables defined outside a function definition (i.e., externally) are initialized to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if they’re not explicitly initialized in the external definition. 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Structure variables may also be initialized in assignment statements by assigning a structure variable of the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same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type, or by assigning values to the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individual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members of the structure.</a:t>
            </a:r>
          </a:p>
        </p:txBody>
      </p:sp>
    </p:spTree>
    <p:extLst>
      <p:ext uri="{BB962C8B-B14F-4D97-AF65-F5344CB8AC3E}">
        <p14:creationId xmlns:p14="http://schemas.microsoft.com/office/powerpoint/2010/main" val="834078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2427" y="785611"/>
            <a:ext cx="107796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struct</a:t>
            </a:r>
            <a:r>
              <a:rPr lang="en-US" dirty="0" smtClean="0"/>
              <a:t>  </a:t>
            </a:r>
            <a:r>
              <a:rPr lang="en-US" dirty="0"/>
              <a:t>_</a:t>
            </a:r>
            <a:r>
              <a:rPr lang="en-US" dirty="0" smtClean="0"/>
              <a:t>test  </a:t>
            </a:r>
            <a:r>
              <a:rPr lang="en-US" dirty="0"/>
              <a:t>v7 = { 0x50, 65, 0x30, 97 } ;  /* m1 is set to 0x50, m2='A', m3=0x30, m4='a' */</a:t>
            </a:r>
          </a:p>
          <a:p>
            <a:r>
              <a:rPr lang="en-US" dirty="0"/>
              <a:t>  </a:t>
            </a:r>
            <a:endParaRPr lang="en-US" dirty="0" smtClean="0"/>
          </a:p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/>
              <a:t>_test v8 = </a:t>
            </a:r>
            <a:r>
              <a:rPr lang="en-US" dirty="0" smtClean="0"/>
              <a:t> { </a:t>
            </a:r>
            <a:r>
              <a:rPr lang="en-US" dirty="0"/>
              <a:t>0x50, 65  } ;  /* m1 is set to 0x50, m2='A', m3=0, m4=0 */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struct</a:t>
            </a:r>
            <a:r>
              <a:rPr lang="en-US" dirty="0"/>
              <a:t> _test v9 = { </a:t>
            </a:r>
            <a:r>
              <a:rPr lang="en-US" dirty="0" smtClean="0"/>
              <a:t>0 } </a:t>
            </a:r>
            <a:r>
              <a:rPr lang="en-US" dirty="0"/>
              <a:t>;   /* all set to zero */</a:t>
            </a:r>
          </a:p>
          <a:p>
            <a:r>
              <a:rPr lang="en-US" dirty="0"/>
              <a:t>  </a:t>
            </a:r>
            <a:endParaRPr lang="en-US" dirty="0" smtClean="0"/>
          </a:p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/>
              <a:t>_test v10 = v7 ;   /* okay to assign one structure to another of same type */</a:t>
            </a:r>
          </a:p>
          <a:p>
            <a:r>
              <a:rPr lang="en-US" dirty="0"/>
              <a:t>  </a:t>
            </a:r>
            <a:endParaRPr lang="en-US" dirty="0" smtClean="0"/>
          </a:p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/>
              <a:t>_test </a:t>
            </a:r>
            <a:r>
              <a:rPr lang="en-US" dirty="0" smtClean="0"/>
              <a:t>v11 [ 3 ] =    </a:t>
            </a:r>
            <a:r>
              <a:rPr lang="en-US" dirty="0"/>
              <a:t>{ { 0x50, 'A', 0x30, 'a'}, { 0x60, 'B' }, { 0x70,'C'} }; /* initialize an array */</a:t>
            </a:r>
          </a:p>
          <a:p>
            <a:endParaRPr lang="en-US" dirty="0"/>
          </a:p>
          <a:p>
            <a:r>
              <a:rPr lang="en-US" dirty="0" smtClean="0"/>
              <a:t>v1 </a:t>
            </a:r>
            <a:r>
              <a:rPr lang="en-US" dirty="0"/>
              <a:t>= v10 ;  /* is also okay */</a:t>
            </a:r>
          </a:p>
        </p:txBody>
      </p:sp>
    </p:spTree>
    <p:extLst>
      <p:ext uri="{BB962C8B-B14F-4D97-AF65-F5344CB8AC3E}">
        <p14:creationId xmlns:p14="http://schemas.microsoft.com/office/powerpoint/2010/main" val="1719818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Accessing Structure Members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Two operators are used to access members of structures: the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structure member operator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(</a:t>
            </a:r>
            <a:r>
              <a:rPr lang="en-US" alt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)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—also called the dot operator—and the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structure pointer operator (</a:t>
            </a:r>
            <a:r>
              <a:rPr lang="en-US" alt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)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—also called the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arrow operator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structure member operator accesses a structure member via the structure variable name. 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For example, to print the m1 and m2,  , we write</a:t>
            </a:r>
          </a:p>
          <a:p>
            <a:pPr lvl="2" eaLnBrk="1" hangingPunct="1"/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b="1" dirty="0" smtClean="0">
                <a:solidFill>
                  <a:srgbClr val="128AFF"/>
                </a:solidFill>
                <a:latin typeface="Consolas" panose="020B0609020204030204" pitchFamily="49" charset="0"/>
              </a:rPr>
              <a:t>"%d %d"</a:t>
            </a:r>
            <a:r>
              <a:rPr lang="en-US" alt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v1.m1, v1.m2);</a:t>
            </a:r>
            <a:endParaRPr lang="en-US" altLang="en-US" sz="1800" b="1" dirty="0">
              <a:solidFill>
                <a:srgbClr val="00B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272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Accessing Structure Members (Cont.)</a:t>
            </a:r>
          </a:p>
        </p:txBody>
      </p:sp>
      <p:sp>
        <p:nvSpPr>
          <p:cNvPr id="37891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structure pointer operator—consisting of a minus (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) sign and a greater than (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) sign with no intervening spaces—accesses a structure member via a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pointer to the structure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Assume that the pointer *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s1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has been declared as type of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_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test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that the address of structure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v1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has been assigned to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s1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r>
              <a:rPr lang="pt-BR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s1 = &amp;v1;</a:t>
            </a:r>
          </a:p>
          <a:p>
            <a:pPr eaLnBrk="1" hangingPunct="1"/>
            <a:endParaRPr lang="en-US" alt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To print member m1 and m2 , we would do in two ways</a:t>
            </a:r>
            <a:endParaRPr lang="en-US" altLang="en-US" sz="18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pt-BR" alt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pt-BR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("s1.m1=%d s1.m2=%d\n", (*s1).m1, (*s1).m2);</a:t>
            </a:r>
          </a:p>
          <a:p>
            <a:pPr marL="914400" lvl="2" indent="0">
              <a:buNone/>
            </a:pPr>
            <a:r>
              <a:rPr lang="pt-BR" alt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pt-BR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("s1-&gt;m1%d s1-&gt;m2=%d\n", s1-&gt;m1, s1-&gt;m2);</a:t>
            </a:r>
            <a:endParaRPr lang="en-US" alt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868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Accessing Structure Members (Cont.)</a:t>
            </a:r>
          </a:p>
        </p:txBody>
      </p:sp>
      <p:sp>
        <p:nvSpPr>
          <p:cNvPr id="38915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expression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s1-&gt;m1 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is 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equivalent to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(*s1).m1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which dereferences the pointer and accesses the member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suit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using the structure member operator. 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parentheses are needed here because the structure member operator (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) has a higher precedence than the pointer dereferencing operator (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). 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structure pointer operator and structure member operator, along with parentheses (for calling functions) and brackets (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) used for array subscripting, have the highest operator precedence and associate from left to right. </a:t>
            </a:r>
          </a:p>
        </p:txBody>
      </p:sp>
    </p:spTree>
    <p:extLst>
      <p:ext uri="{BB962C8B-B14F-4D97-AF65-F5344CB8AC3E}">
        <p14:creationId xmlns:p14="http://schemas.microsoft.com/office/powerpoint/2010/main" val="20427927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Using Structures with Functions</a:t>
            </a:r>
          </a:p>
        </p:txBody>
      </p:sp>
      <p:sp>
        <p:nvSpPr>
          <p:cNvPr id="47107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Structures may be passed to functions by passing individual structure members, by passing an entire structure or by passing a pointer to a structure. 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When structures or individual structure members are passed to a function, they’re passed by value. 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Therefore, the members of a caller’s structure cannot be modified by the called function. 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To pass a structure by reference, pass the address of the structure variable. </a:t>
            </a:r>
          </a:p>
        </p:txBody>
      </p:sp>
    </p:spTree>
    <p:extLst>
      <p:ext uri="{BB962C8B-B14F-4D97-AF65-F5344CB8AC3E}">
        <p14:creationId xmlns:p14="http://schemas.microsoft.com/office/powerpoint/2010/main" val="38233703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Using Structures with Functions (Cont.)</a:t>
            </a:r>
          </a:p>
        </p:txBody>
      </p:sp>
      <p:sp>
        <p:nvSpPr>
          <p:cNvPr id="481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Arrays of structures—like all other arrays—are automatically passed by reference. 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To pass an array by value, create a structure with the array as a member. 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Structures are passed by value, so the array is passed by value.</a:t>
            </a:r>
          </a:p>
        </p:txBody>
      </p:sp>
    </p:spTree>
    <p:extLst>
      <p:ext uri="{BB962C8B-B14F-4D97-AF65-F5344CB8AC3E}">
        <p14:creationId xmlns:p14="http://schemas.microsoft.com/office/powerpoint/2010/main" val="30056704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pass structures by value to functions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02630" y="1601342"/>
            <a:ext cx="70344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print_structure</a:t>
            </a:r>
            <a:r>
              <a:rPr lang="en-US" dirty="0"/>
              <a:t> ( </a:t>
            </a:r>
            <a:r>
              <a:rPr lang="en-US" dirty="0" err="1"/>
              <a:t>struct</a:t>
            </a:r>
            <a:r>
              <a:rPr lang="en-US" dirty="0"/>
              <a:t> _test </a:t>
            </a:r>
            <a:r>
              <a:rPr lang="en-US" dirty="0" err="1"/>
              <a:t>aStr</a:t>
            </a:r>
            <a:r>
              <a:rPr lang="en-US" dirty="0"/>
              <a:t> </a:t>
            </a:r>
            <a:r>
              <a:rPr lang="en-US" dirty="0" smtClean="0"/>
              <a:t> )</a:t>
            </a:r>
            <a:endParaRPr lang="en-US" dirty="0"/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 ( "m1=%x m2=%c\n",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aStr.m1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aStr.m2 </a:t>
            </a:r>
            <a:r>
              <a:rPr lang="en-US" dirty="0" smtClean="0"/>
              <a:t>)  ;</a:t>
            </a:r>
          </a:p>
          <a:p>
            <a:r>
              <a:rPr lang="en-US" dirty="0"/>
              <a:t> </a:t>
            </a:r>
            <a:r>
              <a:rPr lang="en-US" dirty="0" smtClean="0"/>
              <a:t> aStr.m1 = 20;</a:t>
            </a:r>
          </a:p>
          <a:p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main  (  ) 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     </a:t>
            </a:r>
            <a:r>
              <a:rPr lang="en-US" dirty="0" err="1" smtClean="0"/>
              <a:t>print_structure</a:t>
            </a:r>
            <a:r>
              <a:rPr lang="en-US" dirty="0" smtClean="0"/>
              <a:t>  </a:t>
            </a:r>
            <a:r>
              <a:rPr lang="en-US" dirty="0"/>
              <a:t>( v1 ) ;</a:t>
            </a:r>
          </a:p>
          <a:p>
            <a:r>
              <a:rPr lang="en-US" dirty="0" smtClean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33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pass structures by reference to functions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67406" y="1914436"/>
            <a:ext cx="715311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update_structure</a:t>
            </a:r>
            <a:r>
              <a:rPr lang="en-US" dirty="0"/>
              <a:t> </a:t>
            </a:r>
            <a:r>
              <a:rPr lang="en-US" dirty="0" smtClean="0"/>
              <a:t>( </a:t>
            </a:r>
            <a:r>
              <a:rPr lang="en-US" dirty="0" err="1" smtClean="0"/>
              <a:t>struct</a:t>
            </a:r>
            <a:r>
              <a:rPr lang="en-US" dirty="0" smtClean="0"/>
              <a:t> _test *</a:t>
            </a:r>
            <a:r>
              <a:rPr lang="en-US" dirty="0" err="1" smtClean="0"/>
              <a:t>strPtr</a:t>
            </a:r>
            <a:r>
              <a:rPr lang="en-US" dirty="0" smtClean="0"/>
              <a:t> 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smtClean="0"/>
              <a:t>(</a:t>
            </a:r>
            <a:r>
              <a:rPr lang="en-US" dirty="0" err="1"/>
              <a:t>strPtr</a:t>
            </a:r>
            <a:r>
              <a:rPr lang="en-US" dirty="0"/>
              <a:t>-&gt;m1)++; </a:t>
            </a:r>
            <a:r>
              <a:rPr lang="en-US" dirty="0" smtClean="0"/>
              <a:t>   /* </a:t>
            </a:r>
            <a:r>
              <a:rPr lang="en-US" dirty="0"/>
              <a:t>Alternatively  (*</a:t>
            </a:r>
            <a:r>
              <a:rPr lang="en-US" dirty="0" err="1"/>
              <a:t>strPtr</a:t>
            </a:r>
            <a:r>
              <a:rPr lang="en-US" dirty="0"/>
              <a:t>).m1++ */</a:t>
            </a:r>
          </a:p>
          <a:p>
            <a:r>
              <a:rPr lang="en-US" dirty="0"/>
              <a:t>   </a:t>
            </a:r>
            <a:r>
              <a:rPr lang="en-US" dirty="0" err="1"/>
              <a:t>strPtr</a:t>
            </a:r>
            <a:r>
              <a:rPr lang="en-US" dirty="0"/>
              <a:t>-&gt;m2 = 'B';</a:t>
            </a:r>
          </a:p>
          <a:p>
            <a:r>
              <a:rPr lang="en-US" dirty="0"/>
              <a:t>   </a:t>
            </a:r>
            <a:r>
              <a:rPr lang="en-US" dirty="0" err="1"/>
              <a:t>print_structure</a:t>
            </a:r>
            <a:r>
              <a:rPr lang="en-US" dirty="0"/>
              <a:t> ( *</a:t>
            </a:r>
            <a:r>
              <a:rPr lang="en-US" dirty="0" err="1"/>
              <a:t>strPtr</a:t>
            </a:r>
            <a:r>
              <a:rPr lang="en-US" dirty="0"/>
              <a:t> ) 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main ( ) 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/>
              <a:t>update_structure</a:t>
            </a:r>
            <a:r>
              <a:rPr lang="en-US" dirty="0"/>
              <a:t> ( &amp;v1 ) ;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struct</a:t>
            </a:r>
            <a:r>
              <a:rPr lang="en-US" dirty="0"/>
              <a:t> _test </a:t>
            </a:r>
            <a:r>
              <a:rPr lang="en-US" dirty="0" smtClean="0"/>
              <a:t> *s1 = &amp;v1</a:t>
            </a:r>
          </a:p>
          <a:p>
            <a:r>
              <a:rPr lang="en-US" dirty="0" smtClean="0"/>
              <a:t>/* </a:t>
            </a:r>
            <a:r>
              <a:rPr lang="en-US" dirty="0"/>
              <a:t>Alternatively using pointer,  </a:t>
            </a:r>
            <a:r>
              <a:rPr lang="en-US" dirty="0" err="1"/>
              <a:t>updatestructure</a:t>
            </a:r>
            <a:r>
              <a:rPr lang="en-US" dirty="0"/>
              <a:t> ( s1 ) ; </a:t>
            </a:r>
            <a:r>
              <a:rPr lang="en-US" dirty="0" smtClean="0"/>
              <a:t>*/</a:t>
            </a:r>
          </a:p>
          <a:p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84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an array of structure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0496" y="1816768"/>
            <a:ext cx="81978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/>
              <a:t>void </a:t>
            </a:r>
            <a:r>
              <a:rPr lang="en-US" dirty="0" err="1"/>
              <a:t>print_array_of_structures</a:t>
            </a:r>
            <a:r>
              <a:rPr lang="en-US" dirty="0"/>
              <a:t> ( </a:t>
            </a:r>
            <a:r>
              <a:rPr lang="en-US" dirty="0" err="1"/>
              <a:t>struct</a:t>
            </a:r>
            <a:r>
              <a:rPr lang="en-US" dirty="0"/>
              <a:t> _test data[ ],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noCells</a:t>
            </a:r>
            <a:r>
              <a:rPr lang="en-US" dirty="0"/>
              <a:t> 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r>
              <a:rPr lang="en-US" dirty="0"/>
              <a:t>   for ( </a:t>
            </a:r>
            <a:r>
              <a:rPr lang="en-US" dirty="0" err="1"/>
              <a:t>i</a:t>
            </a:r>
            <a:r>
              <a:rPr lang="en-US" dirty="0"/>
              <a:t> = 0 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noCells</a:t>
            </a:r>
            <a:r>
              <a:rPr lang="en-US" dirty="0"/>
              <a:t> ; </a:t>
            </a:r>
            <a:r>
              <a:rPr lang="en-US" dirty="0" err="1"/>
              <a:t>i</a:t>
            </a:r>
            <a:r>
              <a:rPr lang="en-US" dirty="0"/>
              <a:t>++ )</a:t>
            </a:r>
          </a:p>
          <a:p>
            <a:r>
              <a:rPr lang="en-US" dirty="0"/>
              <a:t>      </a:t>
            </a:r>
            <a:r>
              <a:rPr lang="en-US" dirty="0" err="1"/>
              <a:t>printf</a:t>
            </a:r>
            <a:r>
              <a:rPr lang="en-US" dirty="0"/>
              <a:t> ( "data[%d] m1=%x m2=%c \n", </a:t>
            </a:r>
            <a:r>
              <a:rPr lang="en-US" dirty="0" err="1"/>
              <a:t>i</a:t>
            </a:r>
            <a:r>
              <a:rPr lang="en-US" dirty="0"/>
              <a:t>, data[</a:t>
            </a:r>
            <a:r>
              <a:rPr lang="en-US" dirty="0" err="1"/>
              <a:t>i</a:t>
            </a:r>
            <a:r>
              <a:rPr lang="en-US" dirty="0"/>
              <a:t>].m1 , data[</a:t>
            </a:r>
            <a:r>
              <a:rPr lang="en-US" dirty="0" err="1"/>
              <a:t>i</a:t>
            </a:r>
            <a:r>
              <a:rPr lang="en-US" dirty="0"/>
              <a:t>].m2);</a:t>
            </a:r>
          </a:p>
          <a:p>
            <a:r>
              <a:rPr lang="en-US" dirty="0"/>
              <a:t>   /* alternatively using pointers</a:t>
            </a:r>
          </a:p>
          <a:p>
            <a:r>
              <a:rPr lang="en-US" dirty="0"/>
              <a:t>      </a:t>
            </a:r>
            <a:r>
              <a:rPr lang="en-US" dirty="0" err="1"/>
              <a:t>printf</a:t>
            </a:r>
            <a:r>
              <a:rPr lang="en-US" dirty="0"/>
              <a:t> ( "data[%d] m1=%x m2=%c \n", </a:t>
            </a:r>
            <a:r>
              <a:rPr lang="en-US" dirty="0" err="1"/>
              <a:t>i</a:t>
            </a:r>
            <a:r>
              <a:rPr lang="en-US" dirty="0"/>
              <a:t>, (</a:t>
            </a:r>
            <a:r>
              <a:rPr lang="en-US" dirty="0" err="1"/>
              <a:t>data+i</a:t>
            </a:r>
            <a:r>
              <a:rPr lang="en-US" dirty="0"/>
              <a:t>)-&gt;m1 , (</a:t>
            </a:r>
            <a:r>
              <a:rPr lang="en-US" dirty="0" err="1"/>
              <a:t>data+i</a:t>
            </a:r>
            <a:r>
              <a:rPr lang="en-US" dirty="0"/>
              <a:t>)-&gt;m2);</a:t>
            </a:r>
          </a:p>
          <a:p>
            <a:r>
              <a:rPr lang="en-US" dirty="0"/>
              <a:t>   */</a:t>
            </a:r>
          </a:p>
          <a:p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/>
              <a:t>struct</a:t>
            </a:r>
            <a:r>
              <a:rPr lang="en-US" dirty="0"/>
              <a:t> _</a:t>
            </a:r>
            <a:r>
              <a:rPr lang="en-US" dirty="0" smtClean="0"/>
              <a:t>test v11[3] ;</a:t>
            </a:r>
            <a:endParaRPr lang="en-US" dirty="0"/>
          </a:p>
          <a:p>
            <a:r>
              <a:rPr lang="en-US" dirty="0" err="1" smtClean="0"/>
              <a:t>print_array_of_structures</a:t>
            </a:r>
            <a:r>
              <a:rPr lang="en-US" dirty="0" smtClean="0"/>
              <a:t> </a:t>
            </a:r>
            <a:r>
              <a:rPr lang="en-US" dirty="0"/>
              <a:t>( v11 , </a:t>
            </a:r>
            <a:r>
              <a:rPr lang="en-US" dirty="0" err="1"/>
              <a:t>sizeof</a:t>
            </a:r>
            <a:r>
              <a:rPr lang="en-US" dirty="0"/>
              <a:t> ( v11) / </a:t>
            </a:r>
            <a:r>
              <a:rPr lang="en-US" dirty="0" err="1"/>
              <a:t>sizeof</a:t>
            </a:r>
            <a:r>
              <a:rPr lang="en-US" dirty="0"/>
              <a:t>( v11[0]) );</a:t>
            </a:r>
          </a:p>
        </p:txBody>
      </p:sp>
    </p:spTree>
    <p:extLst>
      <p:ext uri="{BB962C8B-B14F-4D97-AF65-F5344CB8AC3E}">
        <p14:creationId xmlns:p14="http://schemas.microsoft.com/office/powerpoint/2010/main" val="870534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Structure Definitions (Cont.)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Variables declared within the braces of the structure definition are the structure’s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members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Members of the same structure type must have unique names, but two different structure types may contain members of the same name without conflict 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Each structure definition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must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end with a semicolon.</a:t>
            </a:r>
          </a:p>
        </p:txBody>
      </p:sp>
    </p:spTree>
    <p:extLst>
      <p:ext uri="{BB962C8B-B14F-4D97-AF65-F5344CB8AC3E}">
        <p14:creationId xmlns:p14="http://schemas.microsoft.com/office/powerpoint/2010/main" val="237553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rgbClr val="3380E6"/>
                </a:solidFill>
                <a:latin typeface="Consolas" panose="020B0609020204030204" pitchFamily="49" charset="0"/>
              </a:rPr>
              <a:t>typedef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5120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keyword </a:t>
            </a:r>
            <a:r>
              <a:rPr lang="en-US" alt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provides a mechanism for creating synonyms (or aliases) for previously defined data types.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Names for structure types are often defined with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typedef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to create shorter type names.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For example, the statement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_test </a:t>
            </a:r>
            <a:r>
              <a:rPr lang="en-US" alt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Test_T</a:t>
            </a: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	defines the new type name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est_T</a:t>
            </a:r>
            <a:r>
              <a:rPr lang="en-US" altLang="en-US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as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 synonym for type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_test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C programmers often use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typedef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to define a structure type, so a structure tag is not required. </a:t>
            </a:r>
          </a:p>
        </p:txBody>
      </p:sp>
    </p:spTree>
    <p:extLst>
      <p:ext uri="{BB962C8B-B14F-4D97-AF65-F5344CB8AC3E}">
        <p14:creationId xmlns:p14="http://schemas.microsoft.com/office/powerpoint/2010/main" val="2121719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rgbClr val="3380E6"/>
                </a:solidFill>
                <a:latin typeface="Consolas" panose="020B0609020204030204" pitchFamily="49" charset="0"/>
              </a:rPr>
              <a:t>typedef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 (Cont.)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52227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For example, the following definition</a:t>
            </a:r>
          </a:p>
          <a:p>
            <a:r>
              <a:rPr lang="en-US" alt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 _test </a:t>
            </a:r>
            <a:r>
              <a:rPr lang="en-US" alt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Test_T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alternatively</a:t>
            </a:r>
          </a:p>
          <a:p>
            <a:pPr lvl="2"/>
            <a:r>
              <a:rPr lang="en-US" altLang="en-US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_test {</a:t>
            </a:r>
          </a:p>
          <a:p>
            <a:pPr marL="1371600" lvl="3" indent="0">
              <a:buNone/>
            </a:pPr>
            <a: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unsigned </a:t>
            </a:r>
            <a:r>
              <a:rPr lang="en-US" altLang="en-US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m1 ;</a:t>
            </a:r>
          </a:p>
          <a:p>
            <a:pPr marL="1371600" lvl="3" indent="0">
              <a:buNone/>
            </a:pPr>
            <a: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unsigned char m2 ;</a:t>
            </a:r>
          </a:p>
          <a:p>
            <a:pPr marL="1371600" lvl="3" indent="0">
              <a:buNone/>
            </a:pPr>
            <a: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unsigned short m3 ;</a:t>
            </a:r>
          </a:p>
          <a:p>
            <a:pPr marL="1371600" lvl="3" indent="0">
              <a:buNone/>
            </a:pPr>
            <a: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unsigned char m4;</a:t>
            </a:r>
          </a:p>
          <a:p>
            <a:pPr marL="914400" lvl="2" indent="0">
              <a:buNone/>
            </a:pPr>
            <a: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} </a:t>
            </a:r>
            <a:r>
              <a:rPr lang="en-US" altLang="en-US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Test_T</a:t>
            </a:r>
            <a: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US" altLang="en-US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	creates the structure type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Test_t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without the need for a separate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typedef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statement.</a:t>
            </a:r>
          </a:p>
          <a:p>
            <a:pPr eaLnBrk="1" hangingPunct="1">
              <a:buFont typeface="Wingdings 3" panose="05040102010807070707" pitchFamily="18" charset="2"/>
              <a:buNone/>
            </a:pPr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9459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8937" y="589547"/>
            <a:ext cx="836194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TEST_T </a:t>
            </a:r>
            <a:r>
              <a:rPr lang="en-US" dirty="0"/>
              <a:t>v12 ;</a:t>
            </a:r>
          </a:p>
          <a:p>
            <a:r>
              <a:rPr lang="en-US" dirty="0"/>
              <a:t>  v12.m1 = 0x60;</a:t>
            </a:r>
          </a:p>
          <a:p>
            <a:r>
              <a:rPr lang="en-US" dirty="0"/>
              <a:t>  v12.m2 = 'C' ;</a:t>
            </a:r>
          </a:p>
          <a:p>
            <a:r>
              <a:rPr lang="en-US" dirty="0"/>
              <a:t>  /* Alternatively we could have done , TEST v12 = { 0x60, 'C' } ; */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print_structure_T</a:t>
            </a:r>
            <a:r>
              <a:rPr lang="en-US" dirty="0"/>
              <a:t> ( v12 ) ;</a:t>
            </a:r>
          </a:p>
          <a:p>
            <a:r>
              <a:rPr lang="en-US" dirty="0"/>
              <a:t>  </a:t>
            </a:r>
            <a:r>
              <a:rPr lang="en-US" dirty="0" err="1"/>
              <a:t>update_structure_T</a:t>
            </a:r>
            <a:r>
              <a:rPr lang="en-US" dirty="0"/>
              <a:t> ( &amp;v12 ) 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/>
              <a:t>print_structure_T</a:t>
            </a:r>
            <a:r>
              <a:rPr lang="en-US" dirty="0"/>
              <a:t> ( </a:t>
            </a:r>
            <a:r>
              <a:rPr lang="en-US" b="1" dirty="0">
                <a:solidFill>
                  <a:srgbClr val="FF0000"/>
                </a:solidFill>
              </a:rPr>
              <a:t>TEST_T  </a:t>
            </a:r>
            <a:r>
              <a:rPr lang="en-US" b="1" dirty="0" err="1">
                <a:solidFill>
                  <a:srgbClr val="FF0000"/>
                </a:solidFill>
              </a:rPr>
              <a:t>aStr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 </a:t>
            </a:r>
            <a:r>
              <a:rPr lang="en-US" dirty="0"/>
              <a:t>( "m1=%x m2=%c\n", aStr.m1, aStr.m2);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update_structure_T</a:t>
            </a:r>
            <a:r>
              <a:rPr lang="en-US" dirty="0"/>
              <a:t> ( TEST_T *</a:t>
            </a:r>
            <a:r>
              <a:rPr lang="en-US" dirty="0" err="1"/>
              <a:t>strPtr</a:t>
            </a:r>
            <a:r>
              <a:rPr lang="en-US" dirty="0"/>
              <a:t> )</a:t>
            </a:r>
          </a:p>
          <a:p>
            <a:r>
              <a:rPr lang="en-US" dirty="0"/>
              <a:t>{</a:t>
            </a:r>
          </a:p>
          <a:p>
            <a:r>
              <a:rPr lang="en-US" dirty="0" smtClean="0"/>
              <a:t>   </a:t>
            </a:r>
            <a:r>
              <a:rPr lang="en-US" dirty="0"/>
              <a:t>(</a:t>
            </a:r>
            <a:r>
              <a:rPr lang="en-US" dirty="0" err="1"/>
              <a:t>strPtr</a:t>
            </a:r>
            <a:r>
              <a:rPr lang="en-US" dirty="0"/>
              <a:t>-&gt;m1)++; /* Alternatively  (*</a:t>
            </a:r>
            <a:r>
              <a:rPr lang="en-US" dirty="0" err="1"/>
              <a:t>strPtr</a:t>
            </a:r>
            <a:r>
              <a:rPr lang="en-US" dirty="0"/>
              <a:t>).m1++ */</a:t>
            </a:r>
          </a:p>
          <a:p>
            <a:r>
              <a:rPr lang="en-US" dirty="0"/>
              <a:t>   </a:t>
            </a:r>
            <a:r>
              <a:rPr lang="en-US" dirty="0" err="1"/>
              <a:t>strPtr</a:t>
            </a:r>
            <a:r>
              <a:rPr lang="en-US" dirty="0"/>
              <a:t>-&gt;m2 = 'B';</a:t>
            </a:r>
          </a:p>
          <a:p>
            <a:r>
              <a:rPr lang="en-US" dirty="0"/>
              <a:t>   </a:t>
            </a:r>
            <a:r>
              <a:rPr lang="en-US" dirty="0" err="1"/>
              <a:t>print_structure</a:t>
            </a:r>
            <a:r>
              <a:rPr lang="en-US" dirty="0"/>
              <a:t> ( *</a:t>
            </a:r>
            <a:r>
              <a:rPr lang="en-US" dirty="0" err="1"/>
              <a:t>strPtr</a:t>
            </a:r>
            <a:r>
              <a:rPr lang="en-US" dirty="0"/>
              <a:t> ) 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235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rgbClr val="3380E6"/>
                </a:solidFill>
                <a:latin typeface="Consolas" panose="020B0609020204030204" pitchFamily="49" charset="0"/>
              </a:rPr>
              <a:t>typedef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 (Cont.)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54275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Test_T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can now be used to declare variables of type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_test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declaration</a:t>
            </a:r>
          </a:p>
          <a:p>
            <a:pPr lvl="2" eaLnBrk="1" hangingPunct="1"/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Test_T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V3[</a:t>
            </a:r>
            <a:r>
              <a:rPr lang="en-US" altLang="en-US" b="1" dirty="0" smtClean="0">
                <a:solidFill>
                  <a:srgbClr val="128AFF"/>
                </a:solidFill>
                <a:latin typeface="Consolas" panose="020B0609020204030204" pitchFamily="49" charset="0"/>
              </a:rPr>
              <a:t>3</a:t>
            </a: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	declares an array of 3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Test_T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structures (i.e., variables of type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_test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). 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Creating a new name with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typedef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does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create a new type;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typedef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simply creates a new type name, which may be used as an alias for an existing type name. </a:t>
            </a:r>
          </a:p>
        </p:txBody>
      </p:sp>
    </p:spTree>
    <p:extLst>
      <p:ext uri="{BB962C8B-B14F-4D97-AF65-F5344CB8AC3E}">
        <p14:creationId xmlns:p14="http://schemas.microsoft.com/office/powerpoint/2010/main" val="9626280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Nested Structures: Structures within a 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within a structure,  we could define another structure of another type as a member.  For instance, </a:t>
            </a:r>
          </a:p>
          <a:p>
            <a:endParaRPr 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_test1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      char </a:t>
            </a:r>
            <a:r>
              <a:rPr lang="en-US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ch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} ;</a:t>
            </a:r>
          </a:p>
          <a:p>
            <a:endParaRPr 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_test2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x;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_test1 y;  // structure within a structure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4027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Example: Structure declaration.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7483" y="2304164"/>
            <a:ext cx="4616669" cy="267765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struct</a:t>
            </a:r>
            <a:r>
              <a:rPr lang="en-US" sz="2800" dirty="0" smtClean="0">
                <a:solidFill>
                  <a:srgbClr val="FF0000"/>
                </a:solidFill>
              </a:rPr>
              <a:t> _</a:t>
            </a:r>
            <a:r>
              <a:rPr lang="en-US" sz="2800" dirty="0" err="1" smtClean="0">
                <a:solidFill>
                  <a:srgbClr val="FF0000"/>
                </a:solidFill>
              </a:rPr>
              <a:t>file_names_and_sizes</a:t>
            </a:r>
            <a:r>
              <a:rPr lang="en-US" sz="2800" dirty="0" smtClean="0">
                <a:solidFill>
                  <a:srgbClr val="FF0000"/>
                </a:solidFill>
              </a:rPr>
              <a:t> {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      char name[128];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      unsigned </a:t>
            </a:r>
            <a:r>
              <a:rPr lang="en-US" sz="2800" dirty="0" err="1" smtClean="0">
                <a:solidFill>
                  <a:srgbClr val="FF0000"/>
                </a:solidFill>
              </a:rPr>
              <a:t>int</a:t>
            </a:r>
            <a:r>
              <a:rPr lang="en-US" sz="2800" dirty="0" smtClean="0">
                <a:solidFill>
                  <a:srgbClr val="FF0000"/>
                </a:solidFill>
              </a:rPr>
              <a:t> size;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} ;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595980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initialization during declaration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50275" y="2071825"/>
            <a:ext cx="6064469" cy="35394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err="1" smtClean="0"/>
              <a:t>struct</a:t>
            </a:r>
            <a:r>
              <a:rPr lang="en-US" sz="2800" dirty="0" smtClean="0"/>
              <a:t> _</a:t>
            </a:r>
            <a:r>
              <a:rPr lang="en-US" sz="2800" dirty="0" err="1" smtClean="0"/>
              <a:t>file_names_and_sizes</a:t>
            </a:r>
            <a:r>
              <a:rPr lang="en-US" sz="2800" dirty="0" smtClean="0"/>
              <a:t>  list [ 5 ] = {</a:t>
            </a:r>
          </a:p>
          <a:p>
            <a:r>
              <a:rPr lang="en-US" sz="2800" dirty="0" smtClean="0"/>
              <a:t>            { "</a:t>
            </a:r>
            <a:r>
              <a:rPr lang="en-US" sz="2800" dirty="0" err="1" smtClean="0"/>
              <a:t>quickSort.c</a:t>
            </a:r>
            <a:r>
              <a:rPr lang="en-US" sz="2800" dirty="0" smtClean="0"/>
              <a:t>", 1002 } ,</a:t>
            </a:r>
          </a:p>
          <a:p>
            <a:r>
              <a:rPr lang="en-US" sz="2800" dirty="0" smtClean="0"/>
              <a:t>            { "</a:t>
            </a:r>
            <a:r>
              <a:rPr lang="en-US" sz="2800" dirty="0" err="1" smtClean="0"/>
              <a:t>bubbleSort.c</a:t>
            </a:r>
            <a:r>
              <a:rPr lang="en-US" sz="2800" dirty="0" smtClean="0"/>
              <a:t>", 987 } ,</a:t>
            </a:r>
          </a:p>
          <a:p>
            <a:r>
              <a:rPr lang="en-US" sz="2800" dirty="0" smtClean="0"/>
              <a:t>            { "</a:t>
            </a:r>
            <a:r>
              <a:rPr lang="en-US" sz="2800" dirty="0" err="1" smtClean="0"/>
              <a:t>insertionSort.c</a:t>
            </a:r>
            <a:r>
              <a:rPr lang="en-US" sz="2800" dirty="0" smtClean="0"/>
              <a:t>", 1892 } ,</a:t>
            </a:r>
          </a:p>
          <a:p>
            <a:r>
              <a:rPr lang="en-US" sz="2800" dirty="0" smtClean="0"/>
              <a:t>            { "</a:t>
            </a:r>
            <a:r>
              <a:rPr lang="en-US" sz="2800" dirty="0" err="1" smtClean="0"/>
              <a:t>selectionSort.c</a:t>
            </a:r>
            <a:r>
              <a:rPr lang="en-US" sz="2800" dirty="0" smtClean="0"/>
              <a:t>", 799 } ,</a:t>
            </a:r>
          </a:p>
          <a:p>
            <a:r>
              <a:rPr lang="en-US" sz="2800" dirty="0" smtClean="0"/>
              <a:t>            { "</a:t>
            </a:r>
            <a:r>
              <a:rPr lang="en-US" sz="2800" dirty="0" err="1" smtClean="0"/>
              <a:t>mergeSort.c</a:t>
            </a:r>
            <a:r>
              <a:rPr lang="en-US" sz="2800" dirty="0" smtClean="0"/>
              <a:t>", 1332 }</a:t>
            </a:r>
          </a:p>
          <a:p>
            <a:r>
              <a:rPr lang="en-US" sz="2800" dirty="0" smtClean="0"/>
              <a:t>};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67883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way of structure initialization after declaration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60633" y="2008763"/>
            <a:ext cx="9422526" cy="440120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 smtClean="0"/>
              <a:t>struct</a:t>
            </a:r>
            <a:r>
              <a:rPr lang="en-US" sz="2000" dirty="0" smtClean="0"/>
              <a:t> _</a:t>
            </a:r>
            <a:r>
              <a:rPr lang="en-US" sz="2000" dirty="0" err="1" smtClean="0"/>
              <a:t>file_names_and_sizes</a:t>
            </a:r>
            <a:r>
              <a:rPr lang="en-US" sz="2000" dirty="0" smtClean="0"/>
              <a:t>  list [ 5 ] ;</a:t>
            </a:r>
          </a:p>
          <a:p>
            <a:r>
              <a:rPr lang="en-US" sz="2000" dirty="0" smtClean="0"/>
              <a:t>#include &lt;</a:t>
            </a:r>
            <a:r>
              <a:rPr lang="en-US" sz="2000" dirty="0" err="1" smtClean="0"/>
              <a:t>string.h</a:t>
            </a:r>
            <a:r>
              <a:rPr lang="en-US" sz="2000" dirty="0" smtClean="0"/>
              <a:t>&gt;</a:t>
            </a:r>
          </a:p>
          <a:p>
            <a:endParaRPr lang="en-US" sz="2000" dirty="0"/>
          </a:p>
          <a:p>
            <a:r>
              <a:rPr lang="en-US" sz="2000" dirty="0" err="1" smtClean="0"/>
              <a:t>strcpy</a:t>
            </a:r>
            <a:r>
              <a:rPr lang="en-US" sz="2000" dirty="0" smtClean="0"/>
              <a:t> ( list[0].name,"</a:t>
            </a:r>
            <a:r>
              <a:rPr lang="en-US" sz="2000" dirty="0" err="1" smtClean="0"/>
              <a:t>quickSort.c</a:t>
            </a:r>
            <a:r>
              <a:rPr lang="en-US" sz="2000" dirty="0" smtClean="0"/>
              <a:t>"); </a:t>
            </a:r>
          </a:p>
          <a:p>
            <a:r>
              <a:rPr lang="en-US" sz="2000" dirty="0" smtClean="0"/>
              <a:t>list[0].size = 1002;</a:t>
            </a:r>
          </a:p>
          <a:p>
            <a:r>
              <a:rPr lang="en-US" sz="2000" dirty="0" err="1"/>
              <a:t>strcpy</a:t>
            </a:r>
            <a:r>
              <a:rPr lang="en-US" sz="2000" dirty="0"/>
              <a:t> ( </a:t>
            </a:r>
            <a:r>
              <a:rPr lang="en-US" sz="2000" dirty="0" smtClean="0"/>
              <a:t>list[1].</a:t>
            </a:r>
            <a:r>
              <a:rPr lang="en-US" sz="2000" dirty="0"/>
              <a:t>name</a:t>
            </a:r>
            <a:r>
              <a:rPr lang="en-US" sz="2000" dirty="0" smtClean="0"/>
              <a:t>,"</a:t>
            </a:r>
            <a:r>
              <a:rPr lang="en-US" sz="2000" dirty="0"/>
              <a:t> </a:t>
            </a:r>
            <a:r>
              <a:rPr lang="en-US" sz="2000" dirty="0" err="1"/>
              <a:t>bubbleSort.c</a:t>
            </a:r>
            <a:r>
              <a:rPr lang="en-US" sz="2000" dirty="0"/>
              <a:t> </a:t>
            </a:r>
            <a:r>
              <a:rPr lang="en-US" sz="2000" dirty="0" smtClean="0"/>
              <a:t>");</a:t>
            </a:r>
            <a:endParaRPr lang="en-US" sz="2000" dirty="0"/>
          </a:p>
          <a:p>
            <a:r>
              <a:rPr lang="en-US" sz="2000" dirty="0" smtClean="0"/>
              <a:t>list[1].</a:t>
            </a:r>
            <a:r>
              <a:rPr lang="en-US" sz="2000" dirty="0"/>
              <a:t>size = 987 </a:t>
            </a:r>
            <a:r>
              <a:rPr lang="en-US" sz="2000" dirty="0" smtClean="0"/>
              <a:t>;</a:t>
            </a:r>
          </a:p>
          <a:p>
            <a:r>
              <a:rPr lang="en-US" sz="2000" dirty="0" err="1"/>
              <a:t>strcpy</a:t>
            </a:r>
            <a:r>
              <a:rPr lang="en-US" sz="2000" dirty="0"/>
              <a:t> ( </a:t>
            </a:r>
            <a:r>
              <a:rPr lang="en-US" sz="2000" dirty="0" smtClean="0"/>
              <a:t>list[2].</a:t>
            </a:r>
            <a:r>
              <a:rPr lang="en-US" sz="2000" dirty="0"/>
              <a:t>name," </a:t>
            </a:r>
            <a:r>
              <a:rPr lang="en-US" sz="2000" dirty="0" err="1"/>
              <a:t>insertionSort.c</a:t>
            </a:r>
            <a:r>
              <a:rPr lang="en-US" sz="2000" dirty="0"/>
              <a:t> </a:t>
            </a:r>
            <a:r>
              <a:rPr lang="en-US" sz="2000" dirty="0" smtClean="0"/>
              <a:t>");</a:t>
            </a:r>
            <a:endParaRPr lang="en-US" sz="2000" dirty="0"/>
          </a:p>
          <a:p>
            <a:r>
              <a:rPr lang="en-US" sz="2000" dirty="0" smtClean="0"/>
              <a:t>list[2].</a:t>
            </a:r>
            <a:r>
              <a:rPr lang="en-US" sz="2000" dirty="0"/>
              <a:t>size = 1892 </a:t>
            </a:r>
            <a:r>
              <a:rPr lang="en-US" sz="2000" dirty="0" smtClean="0"/>
              <a:t>;</a:t>
            </a:r>
          </a:p>
          <a:p>
            <a:r>
              <a:rPr lang="en-US" sz="2000" dirty="0" err="1"/>
              <a:t>strcpy</a:t>
            </a:r>
            <a:r>
              <a:rPr lang="en-US" sz="2000" dirty="0"/>
              <a:t> ( </a:t>
            </a:r>
            <a:r>
              <a:rPr lang="en-US" sz="2000" dirty="0" smtClean="0"/>
              <a:t>list[3].</a:t>
            </a:r>
            <a:r>
              <a:rPr lang="en-US" sz="2000" dirty="0"/>
              <a:t>name," </a:t>
            </a:r>
            <a:r>
              <a:rPr lang="en-US" sz="2000" dirty="0" err="1"/>
              <a:t>selectionSort.c</a:t>
            </a:r>
            <a:r>
              <a:rPr lang="en-US" sz="2000" dirty="0"/>
              <a:t> </a:t>
            </a:r>
            <a:r>
              <a:rPr lang="en-US" sz="2000" dirty="0" smtClean="0"/>
              <a:t>");</a:t>
            </a:r>
            <a:endParaRPr lang="en-US" sz="2000" dirty="0"/>
          </a:p>
          <a:p>
            <a:r>
              <a:rPr lang="en-US" sz="2000" dirty="0" smtClean="0"/>
              <a:t>list[3].</a:t>
            </a:r>
            <a:r>
              <a:rPr lang="en-US" sz="2000" dirty="0"/>
              <a:t>size = 799 </a:t>
            </a:r>
            <a:r>
              <a:rPr lang="en-US" sz="2000" dirty="0" smtClean="0"/>
              <a:t>;</a:t>
            </a:r>
            <a:endParaRPr lang="en-US" sz="2000" dirty="0"/>
          </a:p>
          <a:p>
            <a:r>
              <a:rPr lang="en-US" sz="2000" dirty="0" err="1"/>
              <a:t>strcpy</a:t>
            </a:r>
            <a:r>
              <a:rPr lang="en-US" sz="2000" dirty="0"/>
              <a:t> ( </a:t>
            </a:r>
            <a:r>
              <a:rPr lang="en-US" sz="2000" dirty="0" smtClean="0"/>
              <a:t>list[4].</a:t>
            </a:r>
            <a:r>
              <a:rPr lang="en-US" sz="2000" dirty="0"/>
              <a:t>name," </a:t>
            </a:r>
            <a:r>
              <a:rPr lang="en-US" sz="2000" dirty="0" err="1"/>
              <a:t>mergeSort.c</a:t>
            </a:r>
            <a:r>
              <a:rPr lang="en-US" sz="2000" dirty="0"/>
              <a:t> </a:t>
            </a:r>
            <a:r>
              <a:rPr lang="en-US" sz="2000" dirty="0" smtClean="0"/>
              <a:t>");</a:t>
            </a:r>
            <a:endParaRPr lang="en-US" sz="2000" dirty="0"/>
          </a:p>
          <a:p>
            <a:r>
              <a:rPr lang="en-US" sz="2000" dirty="0" smtClean="0"/>
              <a:t>list[4].</a:t>
            </a:r>
            <a:r>
              <a:rPr lang="en-US" sz="2000" dirty="0"/>
              <a:t>size = 1332 </a:t>
            </a:r>
            <a:r>
              <a:rPr lang="en-US" sz="2000" dirty="0" smtClean="0"/>
              <a:t>;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28248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the structure – Method 1.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02121" y="2110403"/>
            <a:ext cx="7973409" cy="424731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main ( )</a:t>
            </a:r>
          </a:p>
          <a:p>
            <a:r>
              <a:rPr lang="en-US" sz="2800" dirty="0" smtClean="0"/>
              <a:t>{</a:t>
            </a:r>
          </a:p>
          <a:p>
            <a:endParaRPr lang="en-US" sz="2800" dirty="0" smtClean="0"/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, size = </a:t>
            </a:r>
            <a:r>
              <a:rPr lang="en-US" sz="2800" dirty="0" err="1" smtClean="0"/>
              <a:t>sizeof</a:t>
            </a:r>
            <a:r>
              <a:rPr lang="en-US" sz="2800" dirty="0" smtClean="0"/>
              <a:t> ( list) / </a:t>
            </a:r>
            <a:r>
              <a:rPr lang="en-US" sz="2800" dirty="0" err="1" smtClean="0"/>
              <a:t>sizeof</a:t>
            </a:r>
            <a:r>
              <a:rPr lang="en-US" sz="2800" dirty="0" smtClean="0"/>
              <a:t> ( list[0] ) ;</a:t>
            </a:r>
          </a:p>
          <a:p>
            <a:endParaRPr lang="en-US" sz="2800" dirty="0" smtClean="0"/>
          </a:p>
          <a:p>
            <a:r>
              <a:rPr lang="en-US" sz="2800" dirty="0" smtClean="0"/>
              <a:t>    for ( </a:t>
            </a:r>
            <a:r>
              <a:rPr lang="en-US" sz="2800" dirty="0" err="1" smtClean="0"/>
              <a:t>i</a:t>
            </a:r>
            <a:r>
              <a:rPr lang="en-US" sz="2800" dirty="0" smtClean="0"/>
              <a:t> = 0 ; </a:t>
            </a:r>
            <a:r>
              <a:rPr lang="en-US" sz="2800" dirty="0" err="1" smtClean="0"/>
              <a:t>i</a:t>
            </a:r>
            <a:r>
              <a:rPr lang="en-US" sz="2800" dirty="0" smtClean="0"/>
              <a:t> &lt; size; </a:t>
            </a:r>
            <a:r>
              <a:rPr lang="en-US" sz="2800" dirty="0" err="1" smtClean="0"/>
              <a:t>i</a:t>
            </a:r>
            <a:r>
              <a:rPr lang="en-US" sz="2800" dirty="0" smtClean="0"/>
              <a:t>++ )</a:t>
            </a:r>
          </a:p>
          <a:p>
            <a:r>
              <a:rPr lang="en-US" sz="2800" dirty="0" smtClean="0"/>
              <a:t>          </a:t>
            </a:r>
            <a:r>
              <a:rPr lang="en-US" sz="2800" dirty="0" err="1" smtClean="0"/>
              <a:t>printf</a:t>
            </a:r>
            <a:r>
              <a:rPr lang="en-US" sz="2800" dirty="0" smtClean="0"/>
              <a:t> ( "%s %d \n", list[</a:t>
            </a:r>
            <a:r>
              <a:rPr lang="en-US" sz="2800" dirty="0" err="1" smtClean="0"/>
              <a:t>i</a:t>
            </a:r>
            <a:r>
              <a:rPr lang="en-US" sz="2800" dirty="0" smtClean="0"/>
              <a:t>].name, list[</a:t>
            </a:r>
            <a:r>
              <a:rPr lang="en-US" sz="2800" dirty="0" err="1" smtClean="0"/>
              <a:t>i</a:t>
            </a:r>
            <a:r>
              <a:rPr lang="en-US" sz="2800" dirty="0" smtClean="0"/>
              <a:t>].size);</a:t>
            </a:r>
          </a:p>
          <a:p>
            <a:endParaRPr lang="en-US" sz="2800" dirty="0" smtClean="0"/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88504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using a pointer – Method 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8700" y="1690688"/>
            <a:ext cx="7973409" cy="467820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main ( 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, size = </a:t>
            </a:r>
            <a:r>
              <a:rPr lang="en-US" sz="2800" dirty="0" err="1" smtClean="0"/>
              <a:t>sizeof</a:t>
            </a:r>
            <a:r>
              <a:rPr lang="en-US" sz="2800" dirty="0" smtClean="0"/>
              <a:t> ( list) / </a:t>
            </a:r>
            <a:r>
              <a:rPr lang="en-US" sz="2800" dirty="0" err="1" smtClean="0"/>
              <a:t>sizeof</a:t>
            </a:r>
            <a:r>
              <a:rPr lang="en-US" sz="2800" dirty="0" smtClean="0"/>
              <a:t> ( list[0] ) ;</a:t>
            </a:r>
          </a:p>
          <a:p>
            <a:endParaRPr lang="en-US" sz="2800" dirty="0" smtClean="0"/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_</a:t>
            </a:r>
            <a:r>
              <a:rPr lang="en-US" sz="2800" dirty="0" err="1" smtClean="0"/>
              <a:t>file_names_and_sizes</a:t>
            </a:r>
            <a:r>
              <a:rPr lang="en-US" sz="2800" dirty="0" smtClean="0"/>
              <a:t> *</a:t>
            </a:r>
            <a:r>
              <a:rPr lang="en-US" sz="2800" dirty="0" err="1" smtClean="0"/>
              <a:t>ptr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>
                <a:solidFill>
                  <a:srgbClr val="FF0000"/>
                </a:solidFill>
              </a:rPr>
              <a:t>ptr</a:t>
            </a:r>
            <a:r>
              <a:rPr lang="en-US" sz="2800" dirty="0" smtClean="0">
                <a:solidFill>
                  <a:srgbClr val="FF0000"/>
                </a:solidFill>
              </a:rPr>
              <a:t> = &amp;list[0];</a:t>
            </a:r>
          </a:p>
          <a:p>
            <a:r>
              <a:rPr lang="en-US" sz="2800" dirty="0" smtClean="0"/>
              <a:t>    for ( </a:t>
            </a:r>
            <a:r>
              <a:rPr lang="en-US" sz="2800" dirty="0" err="1" smtClean="0"/>
              <a:t>i</a:t>
            </a:r>
            <a:r>
              <a:rPr lang="en-US" sz="2800" dirty="0" smtClean="0"/>
              <a:t> = 0 ; </a:t>
            </a:r>
            <a:r>
              <a:rPr lang="en-US" sz="2800" dirty="0" err="1" smtClean="0"/>
              <a:t>i</a:t>
            </a:r>
            <a:r>
              <a:rPr lang="en-US" sz="2800" dirty="0" smtClean="0"/>
              <a:t> &lt; size; </a:t>
            </a:r>
            <a:r>
              <a:rPr lang="en-US" sz="2800" dirty="0" err="1" smtClean="0"/>
              <a:t>i</a:t>
            </a:r>
            <a:r>
              <a:rPr lang="en-US" sz="2800" dirty="0" smtClean="0"/>
              <a:t>++, </a:t>
            </a:r>
            <a:r>
              <a:rPr lang="en-US" sz="2800" dirty="0" err="1" smtClean="0">
                <a:solidFill>
                  <a:srgbClr val="FF0000"/>
                </a:solidFill>
              </a:rPr>
              <a:t>ptr</a:t>
            </a:r>
            <a:r>
              <a:rPr lang="en-US" sz="2800" dirty="0" smtClean="0">
                <a:solidFill>
                  <a:srgbClr val="FF0000"/>
                </a:solidFill>
              </a:rPr>
              <a:t>++ 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          </a:t>
            </a:r>
            <a:r>
              <a:rPr lang="en-US" sz="2800" dirty="0" err="1" smtClean="0"/>
              <a:t>printf</a:t>
            </a:r>
            <a:r>
              <a:rPr lang="en-US" sz="2800" dirty="0" smtClean="0"/>
              <a:t> ( "%s %d \n", </a:t>
            </a:r>
            <a:r>
              <a:rPr lang="en-US" sz="2800" dirty="0" err="1" smtClean="0"/>
              <a:t>ptr</a:t>
            </a:r>
            <a:r>
              <a:rPr lang="en-US" sz="2800" dirty="0" smtClean="0"/>
              <a:t>-&gt;name, </a:t>
            </a:r>
            <a:r>
              <a:rPr lang="en-US" sz="2800" dirty="0" err="1" smtClean="0"/>
              <a:t>ptr</a:t>
            </a:r>
            <a:r>
              <a:rPr lang="en-US" sz="2800" dirty="0" smtClean="0"/>
              <a:t>-&gt;size);</a:t>
            </a:r>
          </a:p>
          <a:p>
            <a:endParaRPr lang="en-US" sz="2800" dirty="0" smtClean="0"/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126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Structure Definitions (Cont.)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definition of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_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test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contains members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m1, m2, m3, and m4</a:t>
            </a:r>
            <a:endParaRPr lang="en-US" alt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Structure members can be variables of the primitive data types (e.g.,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etc.), or aggregates, such as arrays and other structures. 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Structure members can be of many types. </a:t>
            </a:r>
          </a:p>
        </p:txBody>
      </p:sp>
    </p:spTree>
    <p:extLst>
      <p:ext uri="{BB962C8B-B14F-4D97-AF65-F5344CB8AC3E}">
        <p14:creationId xmlns:p14="http://schemas.microsoft.com/office/powerpoint/2010/main" val="381071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the structure by reference  - Method 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44465" y="1406909"/>
            <a:ext cx="7973409" cy="526297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/>
              <a:t>print </a:t>
            </a:r>
            <a:r>
              <a:rPr lang="en-US" sz="2800" dirty="0"/>
              <a:t>(</a:t>
            </a:r>
            <a:r>
              <a:rPr lang="en-US" sz="2800" dirty="0" err="1"/>
              <a:t>struct</a:t>
            </a:r>
            <a:r>
              <a:rPr lang="en-US" sz="2800" dirty="0"/>
              <a:t> _</a:t>
            </a:r>
            <a:r>
              <a:rPr lang="en-US" sz="2800" dirty="0" err="1"/>
              <a:t>file_names_and_sizes</a:t>
            </a:r>
            <a:r>
              <a:rPr lang="en-US" sz="2800" dirty="0"/>
              <a:t> *p   ) 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for ( </a:t>
            </a:r>
            <a:r>
              <a:rPr lang="en-US" sz="2800" dirty="0" err="1"/>
              <a:t>i</a:t>
            </a:r>
            <a:r>
              <a:rPr lang="en-US" sz="2800" dirty="0"/>
              <a:t> = 0 ; </a:t>
            </a:r>
            <a:r>
              <a:rPr lang="en-US" sz="2800" dirty="0" err="1"/>
              <a:t>i</a:t>
            </a:r>
            <a:r>
              <a:rPr lang="en-US" sz="2800" dirty="0"/>
              <a:t> &lt; size; </a:t>
            </a:r>
            <a:r>
              <a:rPr lang="en-US" sz="2800" dirty="0" err="1"/>
              <a:t>i</a:t>
            </a:r>
            <a:r>
              <a:rPr lang="en-US" sz="2800" dirty="0"/>
              <a:t>++, </a:t>
            </a:r>
            <a:r>
              <a:rPr lang="en-US" sz="2800" dirty="0">
                <a:solidFill>
                  <a:srgbClr val="FF0000"/>
                </a:solidFill>
              </a:rPr>
              <a:t>p++ </a:t>
            </a:r>
            <a:r>
              <a:rPr lang="en-US" sz="2800" dirty="0"/>
              <a:t>)</a:t>
            </a:r>
          </a:p>
          <a:p>
            <a:r>
              <a:rPr lang="en-US" sz="2800" dirty="0"/>
              <a:t>          </a:t>
            </a:r>
            <a:r>
              <a:rPr lang="en-US" sz="2800" dirty="0" err="1"/>
              <a:t>printf</a:t>
            </a:r>
            <a:r>
              <a:rPr lang="en-US" sz="2800" dirty="0"/>
              <a:t> ( "%s %d \n", p-&gt;name, p-&gt;size);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/>
              <a:t>main ( 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int</a:t>
            </a:r>
            <a:r>
              <a:rPr lang="en-US" sz="2800" dirty="0" smtClean="0"/>
              <a:t> size = </a:t>
            </a:r>
            <a:r>
              <a:rPr lang="en-US" sz="2800" dirty="0" err="1" smtClean="0"/>
              <a:t>sizeof</a:t>
            </a:r>
            <a:r>
              <a:rPr lang="en-US" sz="2800" dirty="0" smtClean="0"/>
              <a:t> ( list) / </a:t>
            </a:r>
            <a:r>
              <a:rPr lang="en-US" sz="2800" dirty="0" err="1" smtClean="0"/>
              <a:t>sizeof</a:t>
            </a:r>
            <a:r>
              <a:rPr lang="en-US" sz="2800" dirty="0" smtClean="0"/>
              <a:t> ( list[0] ) ;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_</a:t>
            </a:r>
            <a:r>
              <a:rPr lang="en-US" sz="2800" dirty="0" err="1" smtClean="0"/>
              <a:t>file_names_and_sizes</a:t>
            </a:r>
            <a:r>
              <a:rPr lang="en-US" sz="2800" dirty="0" smtClean="0"/>
              <a:t> *</a:t>
            </a:r>
            <a:r>
              <a:rPr lang="en-US" sz="2800" dirty="0" err="1" smtClean="0"/>
              <a:t>ptr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>
                <a:solidFill>
                  <a:srgbClr val="FF0000"/>
                </a:solidFill>
              </a:rPr>
              <a:t>ptr</a:t>
            </a:r>
            <a:r>
              <a:rPr lang="en-US" sz="2800" dirty="0" smtClean="0">
                <a:solidFill>
                  <a:srgbClr val="FF0000"/>
                </a:solidFill>
              </a:rPr>
              <a:t> = &amp;list[0];</a:t>
            </a:r>
          </a:p>
          <a:p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   print ( </a:t>
            </a:r>
            <a:r>
              <a:rPr lang="en-US" sz="2800" dirty="0" err="1" smtClean="0">
                <a:solidFill>
                  <a:srgbClr val="FF0000"/>
                </a:solidFill>
              </a:rPr>
              <a:t>ptr</a:t>
            </a:r>
            <a:r>
              <a:rPr lang="en-US" sz="2800" dirty="0" smtClean="0">
                <a:solidFill>
                  <a:srgbClr val="FF0000"/>
                </a:solidFill>
              </a:rPr>
              <a:t> );</a:t>
            </a:r>
            <a:endParaRPr lang="en-US" sz="2800" dirty="0" smtClean="0"/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81193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the structure by reference  - Method 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44465" y="1406909"/>
            <a:ext cx="7973409" cy="526297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/>
              <a:t>print (</a:t>
            </a:r>
            <a:r>
              <a:rPr lang="en-US" sz="2800" b="1" dirty="0" err="1" smtClean="0">
                <a:solidFill>
                  <a:srgbClr val="FF0000"/>
                </a:solidFill>
              </a:rPr>
              <a:t>const</a:t>
            </a:r>
            <a:r>
              <a:rPr lang="en-US" sz="2800" dirty="0" smtClean="0"/>
              <a:t>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</a:t>
            </a:r>
            <a:r>
              <a:rPr lang="en-US" sz="2800" dirty="0"/>
              <a:t>_</a:t>
            </a:r>
            <a:r>
              <a:rPr lang="en-US" sz="2800" dirty="0" err="1"/>
              <a:t>file_names_and_sizes</a:t>
            </a:r>
            <a:r>
              <a:rPr lang="en-US" sz="2800" dirty="0"/>
              <a:t> *p   ) 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for ( </a:t>
            </a:r>
            <a:r>
              <a:rPr lang="en-US" sz="2800" dirty="0" err="1"/>
              <a:t>i</a:t>
            </a:r>
            <a:r>
              <a:rPr lang="en-US" sz="2800" dirty="0"/>
              <a:t> = 0 ; </a:t>
            </a:r>
            <a:r>
              <a:rPr lang="en-US" sz="2800" dirty="0" err="1"/>
              <a:t>i</a:t>
            </a:r>
            <a:r>
              <a:rPr lang="en-US" sz="2800" dirty="0"/>
              <a:t> &lt; size; </a:t>
            </a:r>
            <a:r>
              <a:rPr lang="en-US" sz="2800" dirty="0" err="1"/>
              <a:t>i</a:t>
            </a:r>
            <a:r>
              <a:rPr lang="en-US" sz="2800" dirty="0" smtClean="0"/>
              <a:t>++,)</a:t>
            </a:r>
            <a:endParaRPr lang="en-US" sz="2800" dirty="0"/>
          </a:p>
          <a:p>
            <a:r>
              <a:rPr lang="en-US" sz="2800" dirty="0"/>
              <a:t>          </a:t>
            </a:r>
            <a:r>
              <a:rPr lang="en-US" sz="2800" dirty="0" err="1"/>
              <a:t>printf</a:t>
            </a:r>
            <a:r>
              <a:rPr lang="en-US" sz="2800" dirty="0"/>
              <a:t> ( "%s %d \n", </a:t>
            </a:r>
            <a:r>
              <a:rPr lang="en-US" sz="2800" dirty="0" smtClean="0"/>
              <a:t>(</a:t>
            </a:r>
            <a:r>
              <a:rPr lang="en-US" sz="2800" dirty="0" err="1" smtClean="0"/>
              <a:t>p+i</a:t>
            </a:r>
            <a:r>
              <a:rPr lang="en-US" sz="2800" dirty="0" smtClean="0"/>
              <a:t>)-&gt;</a:t>
            </a:r>
            <a:r>
              <a:rPr lang="en-US" sz="2800" dirty="0"/>
              <a:t>name, </a:t>
            </a:r>
            <a:r>
              <a:rPr lang="en-US" sz="2800" dirty="0" smtClean="0"/>
              <a:t>(</a:t>
            </a:r>
            <a:r>
              <a:rPr lang="en-US" sz="2800" dirty="0" err="1" smtClean="0"/>
              <a:t>p+i</a:t>
            </a:r>
            <a:r>
              <a:rPr lang="en-US" sz="2800" dirty="0" smtClean="0"/>
              <a:t>)-&gt;</a:t>
            </a:r>
            <a:r>
              <a:rPr lang="en-US" sz="2800" dirty="0"/>
              <a:t>size);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/>
              <a:t>main ( 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int</a:t>
            </a:r>
            <a:r>
              <a:rPr lang="en-US" sz="2800" dirty="0" smtClean="0"/>
              <a:t> size = </a:t>
            </a:r>
            <a:r>
              <a:rPr lang="en-US" sz="2800" dirty="0" err="1" smtClean="0"/>
              <a:t>sizeof</a:t>
            </a:r>
            <a:r>
              <a:rPr lang="en-US" sz="2800" dirty="0" smtClean="0"/>
              <a:t> ( list) / </a:t>
            </a:r>
            <a:r>
              <a:rPr lang="en-US" sz="2800" dirty="0" err="1" smtClean="0"/>
              <a:t>sizeof</a:t>
            </a:r>
            <a:r>
              <a:rPr lang="en-US" sz="2800" dirty="0" smtClean="0"/>
              <a:t> ( list[0] ) ;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_</a:t>
            </a:r>
            <a:r>
              <a:rPr lang="en-US" sz="2800" dirty="0" err="1" smtClean="0"/>
              <a:t>file_names_and_sizes</a:t>
            </a:r>
            <a:r>
              <a:rPr lang="en-US" sz="2800" dirty="0" smtClean="0"/>
              <a:t> *</a:t>
            </a:r>
            <a:r>
              <a:rPr lang="en-US" sz="2800" dirty="0" err="1" smtClean="0"/>
              <a:t>ptr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>
                <a:solidFill>
                  <a:srgbClr val="FF0000"/>
                </a:solidFill>
              </a:rPr>
              <a:t>ptr</a:t>
            </a:r>
            <a:r>
              <a:rPr lang="en-US" sz="2800" dirty="0" smtClean="0">
                <a:solidFill>
                  <a:srgbClr val="FF0000"/>
                </a:solidFill>
              </a:rPr>
              <a:t> = &amp;list[0];</a:t>
            </a:r>
          </a:p>
          <a:p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   print ( </a:t>
            </a:r>
            <a:r>
              <a:rPr lang="en-US" sz="2800" dirty="0" err="1" smtClean="0">
                <a:solidFill>
                  <a:srgbClr val="FF0000"/>
                </a:solidFill>
              </a:rPr>
              <a:t>ptr</a:t>
            </a:r>
            <a:r>
              <a:rPr lang="en-US" sz="2800" dirty="0" smtClean="0">
                <a:solidFill>
                  <a:srgbClr val="FF0000"/>
                </a:solidFill>
              </a:rPr>
              <a:t> );</a:t>
            </a:r>
            <a:endParaRPr lang="en-US" sz="2800" dirty="0" smtClean="0"/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46507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8066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create a structure named  _</a:t>
            </a:r>
            <a:r>
              <a:rPr lang="en-US" dirty="0" err="1" smtClean="0"/>
              <a:t>parent_child_process</a:t>
            </a:r>
            <a:r>
              <a:rPr lang="en-US" dirty="0" smtClean="0"/>
              <a:t> </a:t>
            </a:r>
          </a:p>
          <a:p>
            <a:r>
              <a:rPr lang="en-US" dirty="0" smtClean="0"/>
              <a:t>create three fields:  </a:t>
            </a:r>
            <a:r>
              <a:rPr lang="en-US" dirty="0" err="1" smtClean="0"/>
              <a:t>processID</a:t>
            </a:r>
            <a:r>
              <a:rPr lang="en-US" dirty="0" smtClean="0"/>
              <a:t>, </a:t>
            </a:r>
            <a:r>
              <a:rPr lang="en-US" dirty="0" err="1" smtClean="0"/>
              <a:t>parentProcessID</a:t>
            </a:r>
            <a:r>
              <a:rPr lang="en-US" dirty="0" smtClean="0"/>
              <a:t>, </a:t>
            </a:r>
            <a:r>
              <a:rPr lang="en-US" dirty="0" err="1" smtClean="0"/>
              <a:t>cmdName</a:t>
            </a:r>
            <a:endParaRPr lang="en-US" dirty="0" smtClean="0"/>
          </a:p>
          <a:p>
            <a:r>
              <a:rPr lang="en-US" dirty="0" err="1" smtClean="0"/>
              <a:t>processID</a:t>
            </a:r>
            <a:r>
              <a:rPr lang="en-US" dirty="0" smtClean="0"/>
              <a:t> and </a:t>
            </a:r>
            <a:r>
              <a:rPr lang="en-US" dirty="0" err="1" smtClean="0"/>
              <a:t>parentProcessID</a:t>
            </a:r>
            <a:r>
              <a:rPr lang="en-US" dirty="0" smtClean="0"/>
              <a:t> should be type unsigned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err="1" smtClean="0"/>
              <a:t>cmdName</a:t>
            </a:r>
            <a:r>
              <a:rPr lang="en-US" dirty="0" smtClean="0"/>
              <a:t> should be string of 32 characters</a:t>
            </a:r>
          </a:p>
          <a:p>
            <a:endParaRPr lang="en-US" dirty="0"/>
          </a:p>
          <a:p>
            <a:r>
              <a:rPr lang="en-US" dirty="0" smtClean="0"/>
              <a:t>create an array of structure named "list" with 5 cells</a:t>
            </a:r>
          </a:p>
          <a:p>
            <a:r>
              <a:rPr lang="en-US" dirty="0" smtClean="0"/>
              <a:t>initialize them with { 188921,  1, "</a:t>
            </a:r>
            <a:r>
              <a:rPr lang="en-US" dirty="0" err="1" smtClean="0"/>
              <a:t>postgres</a:t>
            </a:r>
            <a:r>
              <a:rPr lang="en-US" dirty="0" smtClean="0"/>
              <a:t>" },</a:t>
            </a:r>
          </a:p>
          <a:p>
            <a:pPr marL="0" indent="0">
              <a:buNone/>
            </a:pPr>
            <a:r>
              <a:rPr lang="en-US" dirty="0" smtClean="0"/>
              <a:t>{1665393, 1665392, "bash"} , {1665399, 1665392, "bash"} , </a:t>
            </a:r>
          </a:p>
          <a:p>
            <a:pPr marL="0" indent="0">
              <a:buNone/>
            </a:pPr>
            <a:r>
              <a:rPr lang="en-US" dirty="0" smtClean="0"/>
              <a:t>{1665392, 1,  "</a:t>
            </a:r>
            <a:r>
              <a:rPr lang="en-US" dirty="0" err="1" smtClean="0"/>
              <a:t>sshd</a:t>
            </a:r>
            <a:r>
              <a:rPr lang="en-US" dirty="0" smtClean="0"/>
              <a:t>" },  {188967, 1, "apache2" }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print the list displaying the </a:t>
            </a:r>
            <a:r>
              <a:rPr lang="en-US" dirty="0" err="1" smtClean="0"/>
              <a:t>cmdName</a:t>
            </a:r>
            <a:r>
              <a:rPr lang="en-US" dirty="0" smtClean="0"/>
              <a:t>, </a:t>
            </a:r>
            <a:r>
              <a:rPr lang="en-US" dirty="0" err="1" smtClean="0"/>
              <a:t>parentProcessID</a:t>
            </a:r>
            <a:r>
              <a:rPr lang="en-US" dirty="0" smtClean="0"/>
              <a:t> , </a:t>
            </a:r>
            <a:r>
              <a:rPr lang="en-US" dirty="0" err="1" smtClean="0"/>
              <a:t>processID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316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Self-Referential 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Structures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21507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A structure cannot contain an instance of itself.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For example, a variable of type </a:t>
            </a:r>
            <a:r>
              <a:rPr lang="en-US" alt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_test 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cannot 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be declared in the definition for </a:t>
            </a:r>
            <a:r>
              <a:rPr lang="en-US" alt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_test 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  <a:endParaRPr lang="en-US" altLang="en-US" sz="23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A pointer to </a:t>
            </a:r>
            <a:r>
              <a:rPr lang="en-US" alt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_test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however, may be included.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For example,</a:t>
            </a:r>
          </a:p>
          <a:p>
            <a:pPr lvl="2"/>
            <a:r>
              <a:rPr lang="en-US" altLang="en-US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_test {</a:t>
            </a:r>
          </a:p>
          <a:p>
            <a:pPr marL="1371600" lvl="3" indent="0">
              <a:buNone/>
            </a:pPr>
            <a: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unsigned </a:t>
            </a:r>
            <a:r>
              <a:rPr lang="en-US" altLang="en-US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m1 ;</a:t>
            </a:r>
          </a:p>
          <a:p>
            <a:pPr marL="1371600" lvl="3" indent="0">
              <a:buNone/>
            </a:pPr>
            <a: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unsigned char m2 ;</a:t>
            </a:r>
          </a:p>
          <a:p>
            <a:pPr marL="1371600" lvl="3" indent="0">
              <a:buNone/>
            </a:pPr>
            <a: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unsigned short m3 ;</a:t>
            </a:r>
          </a:p>
          <a:p>
            <a:pPr marL="1371600" lvl="3" indent="0">
              <a:buNone/>
            </a:pPr>
            <a: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unsigned char m4;</a:t>
            </a:r>
          </a:p>
          <a:p>
            <a:pPr marL="1371600" lvl="3" indent="0">
              <a:buNone/>
            </a:pPr>
            <a:r>
              <a:rPr lang="en-US" altLang="en-US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_test v1;  // ERROR</a:t>
            </a:r>
          </a:p>
          <a:p>
            <a:pPr marL="1371600" lvl="3" indent="0">
              <a:buNone/>
            </a:pPr>
            <a:r>
              <a:rPr lang="en-US" altLang="en-US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_test *p;  // self referential structure, OKAY</a:t>
            </a:r>
          </a:p>
          <a:p>
            <a:pPr marL="914400" lvl="2" indent="0">
              <a:buNone/>
            </a:pPr>
            <a: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} 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endParaRPr lang="en-US" altLang="en-US" sz="23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10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Structure Definitions (Cont.)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Because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*p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is a pointer (to type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_test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), it’s permitted in the definition. 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structure containing a member that’s a pointer to the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same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structure type is referred to as a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self-referential structure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1967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Revisit structure 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Tag Names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If a structure definition does not contain a structure tag name, variables of the structure type may be declared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only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in the structure definition—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in a separate declaration.  </a:t>
            </a:r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Thus, Though the structure tag name is optional, it is highly recommended.</a:t>
            </a:r>
          </a:p>
          <a:p>
            <a:pPr eaLnBrk="1" hangingPunct="1"/>
            <a:endParaRPr lang="en-US" alt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94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Declare structure and a variable without Tag name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sample structure definition,  there is no tag name.  Not recommended.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045" y="2852738"/>
            <a:ext cx="56292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2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3150</Words>
  <Application>Microsoft Office PowerPoint</Application>
  <PresentationFormat>Widescreen</PresentationFormat>
  <Paragraphs>360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Calibri Light</vt:lpstr>
      <vt:lpstr>Cambria</vt:lpstr>
      <vt:lpstr>Consolas</vt:lpstr>
      <vt:lpstr>Wingdings 3</vt:lpstr>
      <vt:lpstr>Office Theme</vt:lpstr>
      <vt:lpstr>structures</vt:lpstr>
      <vt:lpstr>Introduction</vt:lpstr>
      <vt:lpstr>Structure Definitions</vt:lpstr>
      <vt:lpstr>Structure Definitions (Cont.)</vt:lpstr>
      <vt:lpstr>Structure Definitions (Cont.)</vt:lpstr>
      <vt:lpstr>Self-Referential Structures</vt:lpstr>
      <vt:lpstr>Structure Definitions (Cont.)</vt:lpstr>
      <vt:lpstr>Revisit structure Tag Names</vt:lpstr>
      <vt:lpstr>Declare structure and a variable without Tag name</vt:lpstr>
      <vt:lpstr>Defining Variables of Structure Types</vt:lpstr>
      <vt:lpstr>Structure Definitions (Cont.)</vt:lpstr>
      <vt:lpstr>Operations That Can Be Performed on Structures</vt:lpstr>
      <vt:lpstr>Operations That Can Be Performed on Structures (Cont.)</vt:lpstr>
      <vt:lpstr>Structure Definitions (Cont.)</vt:lpstr>
      <vt:lpstr>Quiz: Size of a structure</vt:lpstr>
      <vt:lpstr>Quiz: what is the size of a structure</vt:lpstr>
      <vt:lpstr>what if the members are different types ?</vt:lpstr>
      <vt:lpstr>what if the members are different types ?</vt:lpstr>
      <vt:lpstr>Also, members are aligned in memory addresses that depends on their type.</vt:lpstr>
      <vt:lpstr>what if the members are different types ?</vt:lpstr>
      <vt:lpstr>size is  3, multiple of max (char, char, char) </vt:lpstr>
      <vt:lpstr>size is  4, multiple of max (short, char, char) </vt:lpstr>
      <vt:lpstr>size is  8, multiple of max (int, char, char) </vt:lpstr>
      <vt:lpstr>padding of two extra bytes,  generally padded with garbage values. </vt:lpstr>
      <vt:lpstr>gap of one extra bytes,  generally values contain garbage </vt:lpstr>
      <vt:lpstr>How do you verify the gap</vt:lpstr>
      <vt:lpstr>PowerPoint Presentation</vt:lpstr>
      <vt:lpstr>another example: Figure showing the gap and the padding.</vt:lpstr>
      <vt:lpstr> Initializing Structures</vt:lpstr>
      <vt:lpstr> Initializing Structures (Cont.)</vt:lpstr>
      <vt:lpstr>PowerPoint Presentation</vt:lpstr>
      <vt:lpstr>Accessing Structure Members</vt:lpstr>
      <vt:lpstr>Accessing Structure Members (Cont.)</vt:lpstr>
      <vt:lpstr>Accessing Structure Members (Cont.)</vt:lpstr>
      <vt:lpstr>Using Structures with Functions</vt:lpstr>
      <vt:lpstr>Using Structures with Functions (Cont.)</vt:lpstr>
      <vt:lpstr>pass structures by value to functions</vt:lpstr>
      <vt:lpstr>pass structures by reference to functions</vt:lpstr>
      <vt:lpstr>Passing an array of structure</vt:lpstr>
      <vt:lpstr>typedef </vt:lpstr>
      <vt:lpstr>typedef (Cont.) </vt:lpstr>
      <vt:lpstr>PowerPoint Presentation</vt:lpstr>
      <vt:lpstr>typedef (Cont.) </vt:lpstr>
      <vt:lpstr>Nested Structures: Structures within a structure</vt:lpstr>
      <vt:lpstr>Lab Example: Structure declaration. </vt:lpstr>
      <vt:lpstr>Structure initialization during declaration</vt:lpstr>
      <vt:lpstr>Alternate way of structure initialization after declaration</vt:lpstr>
      <vt:lpstr>print the structure – Method 1. </vt:lpstr>
      <vt:lpstr>Print using a pointer – Method 2</vt:lpstr>
      <vt:lpstr>Pass the structure by reference  - Method 3</vt:lpstr>
      <vt:lpstr>Pass the structure by reference  - Method 4</vt:lpstr>
      <vt:lpstr>Homework: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</dc:title>
  <dc:creator>sankar Srivatsa</dc:creator>
  <cp:lastModifiedBy>sankar Srivatsa</cp:lastModifiedBy>
  <cp:revision>34</cp:revision>
  <dcterms:created xsi:type="dcterms:W3CDTF">2021-06-14T02:30:44Z</dcterms:created>
  <dcterms:modified xsi:type="dcterms:W3CDTF">2021-06-22T23:53:44Z</dcterms:modified>
</cp:coreProperties>
</file>