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5" r:id="rId13"/>
    <p:sldId id="424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41" r:id="rId25"/>
    <p:sldId id="442" r:id="rId26"/>
    <p:sldId id="443" r:id="rId27"/>
    <p:sldId id="445" r:id="rId28"/>
    <p:sldId id="444" r:id="rId29"/>
    <p:sldId id="447" r:id="rId3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rgbClr val="FFFF00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  <a:srgbClr val="00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3" autoAdjust="0"/>
    <p:restoredTop sz="82679" autoAdjust="0"/>
  </p:normalViewPr>
  <p:slideViewPr>
    <p:cSldViewPr>
      <p:cViewPr varScale="1">
        <p:scale>
          <a:sx n="114" d="100"/>
          <a:sy n="114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EC413E5-DD2B-4428-AB3E-0AB19FEDDB05}" type="datetimeFigureOut">
              <a:rPr lang="en-US" smtClean="0"/>
              <a:pPr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23B36A2-D391-4BB6-B1CB-0A6BDE1DFA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33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134D1-49F0-4546-86A1-AC0501B90F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9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0EDD31-9D7F-4A41-8637-222DAC39B9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96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6893A-60E9-48D9-9D9A-C25671955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74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88B6D-6F3B-4364-94DC-2683F02AD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8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FDF80-94A4-4D7C-B1A8-7E251E7DB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6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A40F0D-5C06-4731-A34C-109BF192A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24B6E-7B2C-4DD0-B100-850733DB18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E235E0-140F-4275-AF4F-B2ED2B4FE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F59DEC-22BE-4F83-BAA8-9945FF9699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325E5-224D-42B9-8A24-02AC07E5B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8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3EDF7-CE87-4276-8B7E-FD4597F8F2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6EB3C9-DDE7-4283-8861-FA4C83D84A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82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82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882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2FD88B6D-6F3B-4364-94DC-2683F02AD0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82695" name="Line 7"/>
          <p:cNvSpPr>
            <a:spLocks noChangeShapeType="1"/>
          </p:cNvSpPr>
          <p:nvPr/>
        </p:nvSpPr>
        <p:spPr bwMode="auto">
          <a:xfrm>
            <a:off x="685800" y="8382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37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l4a.github.io/demos/simple_forward_pas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optimizer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nfrederickson.com/numerical-optimization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ukaszkujawa.github.io/gradient-descent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estiny.liacs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 </a:t>
            </a:r>
            <a:br>
              <a:rPr lang="en-US" dirty="0"/>
            </a:br>
            <a:r>
              <a:rPr lang="en-US" dirty="0"/>
              <a:t>Neural networks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ea typeface="inherit"/>
                <a:cs typeface="inherit"/>
              </a:rPr>
              <a:t>CS 180 – Intelligent Systems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536180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Dr. Victor Chen</a:t>
            </a:r>
          </a:p>
          <a:p>
            <a:pPr algn="ctr"/>
            <a:r>
              <a:rPr lang="en-US" sz="1600">
                <a:solidFill>
                  <a:schemeClr val="tx1"/>
                </a:solidFill>
              </a:rPr>
              <a:t>Fall 2022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10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implementation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09800" y="1447800"/>
            <a:ext cx="4282061" cy="1524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3E14F50-6210-4113-806C-FBC0A3DE65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77061" y="4102768"/>
            <a:ext cx="4038600" cy="11205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1782" y="5702968"/>
            <a:ext cx="3009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rgbClr val="333333"/>
                </a:solidFill>
                <a:latin typeface="Open Sans"/>
              </a:rPr>
              <a:t>np.exp</a:t>
            </a:r>
            <a:r>
              <a:rPr lang="en-US" b="0" dirty="0">
                <a:solidFill>
                  <a:srgbClr val="333333"/>
                </a:solidFill>
                <a:latin typeface="Open Sans"/>
              </a:rPr>
              <a:t>(x):  Calculate the exponential of x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E490-84AB-47E7-BE04-EA24EE97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713884-9176-4566-B9CE-334488A9D0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0" y="1371600"/>
                <a:ext cx="4343400" cy="414763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What is </a:t>
                </a:r>
                <a:r>
                  <a:rPr lang="en-US" sz="2000" dirty="0" err="1"/>
                  <a:t>softmax</a:t>
                </a:r>
                <a:r>
                  <a:rPr lang="en-US" sz="2000" dirty="0"/>
                  <a:t>([1, 2, 3])?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000" dirty="0"/>
                  <a:t>y1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b="0" i="1" dirty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b="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 = 0.09</a:t>
                </a:r>
              </a:p>
              <a:p>
                <a:r>
                  <a:rPr lang="en-US" sz="2000" dirty="0"/>
                  <a:t>y2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3 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  = 0.24</a:t>
                </a:r>
              </a:p>
              <a:p>
                <a:r>
                  <a:rPr lang="en-US" sz="2000" dirty="0"/>
                  <a:t>y3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p>
                        </m:s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e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3 </m:t>
                            </m:r>
                          </m:sup>
                        </m:sSup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= 0.67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Output </a:t>
                </a:r>
                <a:r>
                  <a:rPr lang="en-US" altLang="zh-CN" sz="2000" dirty="0"/>
                  <a:t>vector</a:t>
                </a:r>
                <a:r>
                  <a:rPr lang="en-US" sz="2000" dirty="0"/>
                  <a:t>: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[0.09, 0.24, 0.67]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713884-9176-4566-B9CE-334488A9D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0" y="1371600"/>
                <a:ext cx="4343400" cy="4147630"/>
              </a:xfrm>
              <a:blipFill>
                <a:blip r:embed="rId2"/>
                <a:stretch>
                  <a:fillRect l="-1403" t="-588" b="-1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82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9ED0-CDFE-475A-8548-26C20879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Neutral Network for 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C858-7777-4CD9-9F99-0305DF890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534400" cy="4718304"/>
          </a:xfrm>
        </p:spPr>
        <p:txBody>
          <a:bodyPr/>
          <a:lstStyle/>
          <a:p>
            <a:r>
              <a:rPr lang="en-US" sz="2400" dirty="0"/>
              <a:t>Build a multi-layer neural network!   One output neuron for one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9AD50-BDCD-49E2-A37F-0BCFCC63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86000"/>
            <a:ext cx="5105400" cy="3335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1344FB-50C3-4D68-B295-8ADAAD930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200400"/>
            <a:ext cx="1244891" cy="20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23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E490-84AB-47E7-BE04-EA24EE97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55003" y="2467536"/>
            <a:ext cx="2296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Roboto"/>
              </a:rPr>
              <a:t>setosa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, versicolor, </a:t>
            </a:r>
            <a:r>
              <a:rPr lang="en-US" dirty="0" err="1">
                <a:solidFill>
                  <a:srgbClr val="FF0000"/>
                </a:solidFill>
                <a:latin typeface="Roboto"/>
              </a:rPr>
              <a:t>virginica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10722"/>
            <a:ext cx="1638300" cy="1190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3716" y="1075524"/>
            <a:ext cx="78044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0" dirty="0" err="1">
                <a:solidFill>
                  <a:schemeClr val="tx1"/>
                </a:solidFill>
                <a:latin typeface="Roboto"/>
              </a:rPr>
              <a:t>Softmax</a:t>
            </a:r>
            <a:r>
              <a:rPr lang="en-US" sz="1800" b="0" dirty="0">
                <a:solidFill>
                  <a:schemeClr val="tx1"/>
                </a:solidFill>
                <a:latin typeface="Roboto"/>
              </a:rPr>
              <a:t> function is used to ensure that the model output will be a probabilistic distribution, i.e., it converts any given vector to a distribution. </a:t>
            </a:r>
            <a:endParaRPr lang="en-US" sz="1800" b="0" dirty="0">
              <a:solidFill>
                <a:schemeClr val="tx1"/>
              </a:solidFill>
            </a:endParaRPr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4091322"/>
            <a:ext cx="5195207" cy="276667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56423" y="4876800"/>
            <a:ext cx="825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  0.09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0.24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0.67</a:t>
            </a:r>
          </a:p>
        </p:txBody>
      </p:sp>
    </p:spTree>
    <p:extLst>
      <p:ext uri="{BB962C8B-B14F-4D97-AF65-F5344CB8AC3E}">
        <p14:creationId xmlns:p14="http://schemas.microsoft.com/office/powerpoint/2010/main" val="32453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Neutral network for language 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0800" y="2590800"/>
            <a:ext cx="3810000" cy="13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65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sz="3600" dirty="0"/>
              <a:t>Training of multi-layer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Goal: Find edge weights to </a:t>
            </a:r>
            <a:r>
              <a:rPr lang="en-US" sz="2400" dirty="0">
                <a:solidFill>
                  <a:srgbClr val="FF0000"/>
                </a:solidFill>
              </a:rPr>
              <a:t>minimize the error </a:t>
            </a:r>
            <a:r>
              <a:rPr lang="en-US" sz="2400" dirty="0"/>
              <a:t>between “</a:t>
            </a:r>
            <a:r>
              <a:rPr lang="en-US" sz="2400" dirty="0">
                <a:solidFill>
                  <a:srgbClr val="0000FF"/>
                </a:solidFill>
              </a:rPr>
              <a:t>true” and “predicted” labels </a:t>
            </a:r>
            <a:r>
              <a:rPr lang="en-US" sz="2400" dirty="0"/>
              <a:t>of training records: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b="1" dirty="0"/>
          </a:p>
          <a:p>
            <a:pPr marL="0" indent="0"/>
            <a:endParaRPr lang="en-US" sz="2400" b="1" dirty="0"/>
          </a:p>
          <a:p>
            <a:pPr marL="0" indent="0"/>
            <a:endParaRPr lang="en-US" sz="2400" b="1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/>
          </p:nvPr>
        </p:nvGraphicFramePr>
        <p:xfrm>
          <a:off x="3200400" y="1981200"/>
          <a:ext cx="317658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3" name="Equation" r:id="rId3" imgW="1498600" imgH="482600" progId="Equation.3">
                  <p:embed/>
                </p:oleObj>
              </mc:Choice>
              <mc:Fallback>
                <p:oleObj name="Equation" r:id="rId3" imgW="1498600" imgH="48260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81200"/>
                        <a:ext cx="317658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A966AF42-8450-4C0B-A42F-930ADD3B7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679482" y="3657600"/>
            <a:ext cx="4240648" cy="191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7272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Training of multi-layer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https://ml4a.github.io/demos/simple_forward_pass/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36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to update model weights: gradient descent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19200"/>
            <a:ext cx="61722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Update weights by </a:t>
            </a:r>
            <a:r>
              <a:rPr lang="en-US" sz="1800" dirty="0">
                <a:solidFill>
                  <a:srgbClr val="FF0000"/>
                </a:solidFill>
              </a:rPr>
              <a:t>gradient descent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457200" indent="-457200" algn="l"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/>
              <a:buChar char="•"/>
            </a:pPr>
            <a:r>
              <a:rPr lang="el-GR" sz="1800" dirty="0">
                <a:solidFill>
                  <a:schemeClr val="tx1"/>
                </a:solidFill>
              </a:rPr>
              <a:t>α</a:t>
            </a:r>
            <a:r>
              <a:rPr lang="en-US" sz="1800" dirty="0">
                <a:solidFill>
                  <a:schemeClr val="tx1"/>
                </a:solidFill>
              </a:rPr>
              <a:t> here is called learning rate.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867400" y="1295400"/>
          <a:ext cx="2046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7" name="Equation" r:id="rId3" imgW="965160" imgH="393480" progId="Equation.3">
                  <p:embed/>
                </p:oleObj>
              </mc:Choice>
              <mc:Fallback>
                <p:oleObj name="Equation" r:id="rId3" imgW="965160" imgH="393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95400"/>
                        <a:ext cx="20462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467600" y="2895600"/>
            <a:ext cx="14093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Gradient update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 flipV="1">
            <a:off x="7848600" y="2130425"/>
            <a:ext cx="457200" cy="612775"/>
          </a:xfrm>
          <a:prstGeom prst="straightConnector1">
            <a:avLst/>
          </a:prstGeom>
          <a:solidFill>
            <a:srgbClr val="FF99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7391400" y="1219200"/>
            <a:ext cx="522288" cy="9112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45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26" y="1295400"/>
            <a:ext cx="6248400" cy="1121721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76400" y="3200400"/>
            <a:ext cx="5410200" cy="3016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9870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Back-propagation (gradient descent)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590800"/>
            <a:ext cx="5140728" cy="375380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143000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Gradient updates are computed in the direction from output to input layers.</a:t>
            </a:r>
          </a:p>
        </p:txBody>
      </p:sp>
    </p:spTree>
    <p:extLst>
      <p:ext uri="{BB962C8B-B14F-4D97-AF65-F5344CB8AC3E}">
        <p14:creationId xmlns:p14="http://schemas.microsoft.com/office/powerpoint/2010/main" val="59023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38200"/>
          </a:xfrm>
        </p:spPr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514600"/>
            <a:ext cx="4352677" cy="264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17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Two key questions for back-propagation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77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often the weights will be updated? </a:t>
            </a:r>
          </a:p>
          <a:p>
            <a:pPr marL="742950" indent="-7429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the weights will be updated at each step?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457200"/>
          </a:xfrm>
        </p:spPr>
        <p:txBody>
          <a:bodyPr/>
          <a:lstStyle/>
          <a:p>
            <a:r>
              <a:rPr lang="en-US" sz="2800" dirty="0"/>
              <a:t>How often weights are updated? </a:t>
            </a:r>
            <a:br>
              <a:rPr lang="en-US" sz="3600" dirty="0"/>
            </a:br>
            <a:r>
              <a:rPr lang="en-US" b="1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sz="1800" dirty="0"/>
          </a:p>
          <a:p>
            <a:pPr marL="0" indent="0"/>
            <a:r>
              <a:rPr lang="en-US" sz="1800" dirty="0"/>
              <a:t>When you train a model, you need to specify how many samples you want to use </a:t>
            </a:r>
            <a:r>
              <a:rPr lang="en-US" sz="1800" dirty="0">
                <a:solidFill>
                  <a:srgbClr val="FF0000"/>
                </a:solidFill>
              </a:rPr>
              <a:t>per update</a:t>
            </a:r>
            <a:r>
              <a:rPr lang="en-US" sz="1800" dirty="0"/>
              <a:t>.    That is called </a:t>
            </a:r>
            <a:r>
              <a:rPr lang="en-US" sz="1800" b="1" dirty="0">
                <a:solidFill>
                  <a:srgbClr val="FF0000"/>
                </a:solidFill>
              </a:rPr>
              <a:t>batch size</a:t>
            </a:r>
            <a:r>
              <a:rPr lang="en-US" sz="1800" b="1" dirty="0"/>
              <a:t>.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Online Training</a:t>
            </a:r>
            <a:r>
              <a:rPr lang="en-US" sz="1800" dirty="0"/>
              <a:t> - Update the weights based on gradients from </a:t>
            </a:r>
            <a:r>
              <a:rPr lang="en-US" sz="1800" dirty="0">
                <a:solidFill>
                  <a:srgbClr val="FF0000"/>
                </a:solidFill>
              </a:rPr>
              <a:t>a single training record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Vanilla Gradient Descent </a:t>
            </a:r>
            <a:r>
              <a:rPr lang="en-US" sz="1800" dirty="0"/>
              <a:t>- Update the weights based on the gradients over </a:t>
            </a:r>
            <a:r>
              <a:rPr lang="en-US" sz="1800" dirty="0">
                <a:solidFill>
                  <a:srgbClr val="FF0000"/>
                </a:solidFill>
              </a:rPr>
              <a:t>all training records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Batch Size</a:t>
            </a:r>
            <a:r>
              <a:rPr lang="en-US" sz="1800" dirty="0"/>
              <a:t> </a:t>
            </a:r>
            <a:r>
              <a:rPr lang="en-US" sz="1800" b="1" dirty="0"/>
              <a:t>Training</a:t>
            </a:r>
            <a:r>
              <a:rPr lang="en-US" sz="1800" dirty="0"/>
              <a:t>- Update the weights at a time based on </a:t>
            </a:r>
            <a:r>
              <a:rPr lang="en-US" sz="1800" dirty="0">
                <a:solidFill>
                  <a:srgbClr val="FF0000"/>
                </a:solidFill>
              </a:rPr>
              <a:t>some batch size </a:t>
            </a:r>
            <a:r>
              <a:rPr lang="en-US" sz="1800" dirty="0"/>
              <a:t>of training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Mini-Batch Training</a:t>
            </a:r>
            <a:r>
              <a:rPr lang="en-US" sz="1800" dirty="0"/>
              <a:t> - The same as batch size, but with a very small batch size. (Batch size defaults to 32 in </a:t>
            </a:r>
            <a:r>
              <a:rPr lang="en-US" sz="1800" dirty="0" err="1"/>
              <a:t>Tensorflow</a:t>
            </a:r>
            <a:r>
              <a:rPr lang="en-US" sz="1800" dirty="0"/>
              <a:t>/</a:t>
            </a:r>
            <a:r>
              <a:rPr lang="en-US" sz="1800" dirty="0" err="1"/>
              <a:t>Keras</a:t>
            </a:r>
            <a:r>
              <a:rPr lang="en-US" sz="18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9737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</a:t>
            </a:r>
            <a:r>
              <a:rPr lang="en-US" sz="3600" dirty="0" err="1"/>
              <a:t>v.s</a:t>
            </a:r>
            <a:r>
              <a:rPr lang="en-US" sz="3600" dirty="0"/>
              <a:t>. Epoch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153400" cy="5105400"/>
          </a:xfrm>
        </p:spPr>
        <p:txBody>
          <a:bodyPr/>
          <a:lstStyle/>
          <a:p>
            <a:pPr marL="457200" lvl="1" indent="0">
              <a:buNone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batch size is smaller than the training data size, so it may take several batches to make it completely through the training set.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At </a:t>
            </a:r>
            <a:r>
              <a:rPr lang="en-US" b="1" dirty="0">
                <a:solidFill>
                  <a:srgbClr val="FF0000"/>
                </a:solidFill>
              </a:rPr>
              <a:t>each step (iteration), </a:t>
            </a:r>
            <a:r>
              <a:rPr lang="en-US" dirty="0"/>
              <a:t> one batch was processed.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At </a:t>
            </a:r>
            <a:r>
              <a:rPr lang="en-US" b="1" dirty="0">
                <a:solidFill>
                  <a:srgbClr val="FF0000"/>
                </a:solidFill>
              </a:rPr>
              <a:t>each epoch</a:t>
            </a:r>
            <a:r>
              <a:rPr lang="en-US" dirty="0"/>
              <a:t>, we went through the complete training set once.  A single pass through the entire training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0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weights are updated per step?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Choose</a:t>
            </a:r>
            <a:r>
              <a:rPr lang="en-US" sz="2400" b="1" dirty="0"/>
              <a:t> update rules (optimizers).</a:t>
            </a:r>
            <a:r>
              <a:rPr lang="en-US" sz="2400" dirty="0"/>
              <a:t> There are a few variations of gradient descent you can choose from</a:t>
            </a:r>
          </a:p>
          <a:p>
            <a:endParaRPr lang="en-US" sz="2400" b="1" dirty="0"/>
          </a:p>
          <a:p>
            <a:r>
              <a:rPr lang="en-US" sz="2400" dirty="0" err="1"/>
              <a:t>TensorFlow</a:t>
            </a:r>
            <a:r>
              <a:rPr lang="en-US" sz="2400" dirty="0"/>
              <a:t> allows the update rule to be set to one of: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Adam</a:t>
            </a:r>
            <a:endParaRPr lang="en-US" dirty="0">
              <a:solidFill>
                <a:srgbClr val="FF0000"/>
              </a:solidFill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b="1" dirty="0" err="1"/>
              <a:t>Adagrad</a:t>
            </a:r>
            <a:endParaRPr lang="en-US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b="1" dirty="0" err="1"/>
              <a:t>Adadelta</a:t>
            </a:r>
            <a:endParaRPr lang="en-US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b="1" dirty="0" err="1"/>
              <a:t>Adamax</a:t>
            </a:r>
            <a:endParaRPr lang="en-US" b="1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b="1" dirty="0"/>
              <a:t>Momentum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Stochastic Gradient Descent (SGD)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Others</a:t>
            </a:r>
          </a:p>
          <a:p>
            <a:pPr marL="400050" lvl="1" indent="0">
              <a:buNone/>
            </a:pPr>
            <a:endParaRPr lang="en-US" dirty="0"/>
          </a:p>
          <a:p>
            <a:r>
              <a:rPr lang="en-US" u="sng" dirty="0">
                <a:hlinkClick r:id="rId2"/>
              </a:rPr>
              <a:t>https://keras.io/optimizers/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99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Reflection on update rules (adaptive vs non-adaptive)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153400" cy="52578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Each algorithm has its strengths and weaknesses.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 rapid prototyping, use </a:t>
            </a:r>
            <a:r>
              <a:rPr lang="en-US" sz="2000" dirty="0">
                <a:solidFill>
                  <a:srgbClr val="FF0000"/>
                </a:solidFill>
              </a:rPr>
              <a:t>adaptive techniques like Adam/</a:t>
            </a:r>
            <a:r>
              <a:rPr lang="en-US" sz="2000" dirty="0" err="1">
                <a:solidFill>
                  <a:srgbClr val="FF0000"/>
                </a:solidFill>
              </a:rPr>
              <a:t>Adagrad</a:t>
            </a:r>
            <a:r>
              <a:rPr lang="en-US" sz="2000" dirty="0"/>
              <a:t>. These help in getting quicker results with much less efforts.</a:t>
            </a:r>
          </a:p>
          <a:p>
            <a:pPr marL="0" indent="0"/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 get the best results, you should use </a:t>
            </a:r>
            <a:r>
              <a:rPr lang="en-US" sz="2000" dirty="0">
                <a:solidFill>
                  <a:srgbClr val="FF0000"/>
                </a:solidFill>
              </a:rPr>
              <a:t>Stochastic Gradient Descent (SGD). </a:t>
            </a:r>
            <a:r>
              <a:rPr lang="en-US" sz="2000" dirty="0"/>
              <a:t>SGD is slow to get the desired results, but these results are mostly better than adaptive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0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Neural networks: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sz="2000" dirty="0"/>
              <a:t>Pros</a:t>
            </a:r>
          </a:p>
          <a:p>
            <a:pPr lvl="1"/>
            <a:r>
              <a:rPr lang="en-US" dirty="0"/>
              <a:t>Flexible and general function approximation framework</a:t>
            </a:r>
          </a:p>
          <a:p>
            <a:pPr lvl="1"/>
            <a:r>
              <a:rPr lang="en-US" dirty="0"/>
              <a:t>Can build extremely powerful models by adding more layers</a:t>
            </a:r>
          </a:p>
          <a:p>
            <a:r>
              <a:rPr lang="en-US" sz="2000" dirty="0"/>
              <a:t>Cons</a:t>
            </a:r>
          </a:p>
          <a:p>
            <a:pPr lvl="1"/>
            <a:r>
              <a:rPr lang="en-US" dirty="0"/>
              <a:t>Training is prone to local optimum.</a:t>
            </a:r>
          </a:p>
          <a:p>
            <a:pPr lvl="1"/>
            <a:r>
              <a:rPr lang="en-US" dirty="0"/>
              <a:t>Huge amount of training data, computing power required to get good performance</a:t>
            </a:r>
          </a:p>
          <a:p>
            <a:pPr lvl="1"/>
            <a:r>
              <a:rPr lang="en-US" dirty="0"/>
              <a:t>Implementation choices is huge (network architectures, parameters)</a:t>
            </a:r>
          </a:p>
        </p:txBody>
      </p:sp>
    </p:spTree>
    <p:extLst>
      <p:ext uri="{BB962C8B-B14F-4D97-AF65-F5344CB8AC3E}">
        <p14:creationId xmlns:p14="http://schemas.microsoft.com/office/powerpoint/2010/main" val="315695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Gradient descent is prone to local optimum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37" y="2514600"/>
            <a:ext cx="7772400" cy="2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71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 attention to learning rate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441" y="1524000"/>
            <a:ext cx="4751117" cy="42740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7400" y="5867400"/>
            <a:ext cx="4425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https://www.benfrederickson.com/numerical-optimization/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218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 of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https://lukaszkujawa.github.io/gradient-descent.html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75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Neutral network </a:t>
            </a:r>
            <a:r>
              <a:rPr lang="en-US" altLang="zh-CN" dirty="0"/>
              <a:t>for image captioning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http://destiny.liacs.nl/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8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00A5-94E3-41E4-98B5-54CC73CD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A6B55-7EF8-43EA-9EB5-363243E1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Neural networks </a:t>
            </a:r>
            <a:r>
              <a:rPr lang="en-US" dirty="0"/>
              <a:t>are collections of neurons.  </a:t>
            </a:r>
          </a:p>
          <a:p>
            <a:endParaRPr lang="en-US" dirty="0"/>
          </a:p>
          <a:p>
            <a:r>
              <a:rPr lang="en-US" dirty="0"/>
              <a:t>One neuron is a weighted sum, followed by an activation function.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60199-04DF-4394-8871-0C853340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657600"/>
            <a:ext cx="4374487" cy="19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6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Neuron with sigmoid  =  Logistic regression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810000" y="3673733"/>
            <a:ext cx="1143000" cy="11430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381500" y="2221468"/>
            <a:ext cx="0" cy="12675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362200" y="3597533"/>
            <a:ext cx="14478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362200" y="4359533"/>
            <a:ext cx="1447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endCxn id="5" idx="3"/>
          </p:cNvCxnSpPr>
          <p:nvPr/>
        </p:nvCxnSpPr>
        <p:spPr bwMode="auto">
          <a:xfrm flipV="1">
            <a:off x="2362200" y="4649345"/>
            <a:ext cx="1615189" cy="1310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953000" y="4283333"/>
            <a:ext cx="2209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891317" y="237833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6149" y="3212068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5250" y="5726668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</a:rPr>
              <a:t>d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7301" y="268313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7301" y="336446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2469" y="427886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1317" y="4050268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0065" y="55025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53713" y="4816733"/>
            <a:ext cx="14975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Sigmoid function: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200" y="154013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6802" y="2145268"/>
            <a:ext cx="78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Weights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0" y="4511933"/>
            <a:ext cx="269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sym typeface="Symbol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sym typeface="Symbol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sym typeface="Symbol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5410200" y="5105400"/>
          <a:ext cx="17843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5" name="Equation" r:id="rId4" imgW="838080" imgH="393480" progId="Equation.3">
                  <p:embed/>
                </p:oleObj>
              </mc:Choice>
              <mc:Fallback>
                <p:oleObj name="Equation" r:id="rId4" imgW="838080" imgH="39348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105400"/>
                        <a:ext cx="17843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430008" y="3733800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Output: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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w</a:t>
            </a:r>
            <a:r>
              <a:rPr lang="en-US" b="1" dirty="0" err="1">
                <a:solidFill>
                  <a:schemeClr val="tx1"/>
                </a:solidFill>
                <a:sym typeface="Symbol"/>
              </a:rPr>
              <a:t>x</a:t>
            </a:r>
            <a:r>
              <a:rPr lang="en-US" b="1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+ b)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5" idx="1"/>
          </p:cNvCxnSpPr>
          <p:nvPr/>
        </p:nvCxnSpPr>
        <p:spPr bwMode="auto">
          <a:xfrm>
            <a:off x="2514600" y="2911733"/>
            <a:ext cx="1462788" cy="929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4036695" y="1586299"/>
            <a:ext cx="689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sym typeface="Symbol"/>
              </a:rPr>
              <a:t>Bias  b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556" y="3945826"/>
            <a:ext cx="902825" cy="5661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2375" y="1118813"/>
            <a:ext cx="1978676" cy="16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0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Neuron with linear function =  Linear regression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810000" y="3673733"/>
            <a:ext cx="1143000" cy="11430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4381500" y="2221468"/>
            <a:ext cx="0" cy="126759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362200" y="3597533"/>
            <a:ext cx="14478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362200" y="4359533"/>
            <a:ext cx="1447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endCxn id="5" idx="3"/>
          </p:cNvCxnSpPr>
          <p:nvPr/>
        </p:nvCxnSpPr>
        <p:spPr bwMode="auto">
          <a:xfrm flipV="1">
            <a:off x="2362200" y="4649345"/>
            <a:ext cx="1615189" cy="1310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953000" y="4283333"/>
            <a:ext cx="2209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891317" y="2378333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96149" y="3212068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55250" y="5726668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x</a:t>
            </a:r>
            <a:r>
              <a:rPr lang="en-US" baseline="-25000" dirty="0" err="1">
                <a:solidFill>
                  <a:schemeClr val="tx1"/>
                </a:solidFill>
              </a:rPr>
              <a:t>d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37301" y="2683133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37301" y="336446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32469" y="427886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1317" y="4050268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30065" y="5502533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53099" y="4816733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linear function: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00200" y="154013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66802" y="2145268"/>
            <a:ext cx="781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Weights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0" y="4511933"/>
            <a:ext cx="2696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sym typeface="Symbol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sym typeface="Symbol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sym typeface="Symbol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5791200" y="5401283"/>
          <a:ext cx="1082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9" name="Equation" r:id="rId4" imgW="507960" imgH="203040" progId="Equation.3">
                  <p:embed/>
                </p:oleObj>
              </mc:Choice>
              <mc:Fallback>
                <p:oleObj name="Equation" r:id="rId4" imgW="507960" imgH="20304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01283"/>
                        <a:ext cx="10826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430008" y="3733800"/>
            <a:ext cx="1495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Output: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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w</a:t>
            </a:r>
            <a:r>
              <a:rPr lang="en-US" b="1" dirty="0" err="1">
                <a:solidFill>
                  <a:schemeClr val="tx1"/>
                </a:solidFill>
                <a:sym typeface="Symbol"/>
              </a:rPr>
              <a:t>x</a:t>
            </a:r>
            <a:r>
              <a:rPr lang="en-US" b="1" dirty="0">
                <a:solidFill>
                  <a:schemeClr val="tx1"/>
                </a:solidFill>
                <a:sym typeface="Symbol"/>
              </a:rPr>
              <a:t> </a:t>
            </a:r>
            <a:r>
              <a:rPr lang="en-US" dirty="0">
                <a:solidFill>
                  <a:schemeClr val="tx1"/>
                </a:solidFill>
                <a:sym typeface="Symbol"/>
              </a:rPr>
              <a:t>+ b)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5" idx="1"/>
          </p:cNvCxnSpPr>
          <p:nvPr/>
        </p:nvCxnSpPr>
        <p:spPr bwMode="auto">
          <a:xfrm>
            <a:off x="2514600" y="2911733"/>
            <a:ext cx="1462788" cy="929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4036695" y="1586299"/>
            <a:ext cx="689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  <a:sym typeface="Symbol"/>
              </a:rPr>
              <a:t>Bias  b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 bwMode="auto">
          <a:xfrm flipV="1">
            <a:off x="4038600" y="3886200"/>
            <a:ext cx="609600" cy="669667"/>
          </a:xfrm>
          <a:prstGeom prst="line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26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85800" y="369273"/>
            <a:ext cx="8229600" cy="228600"/>
          </a:xfrm>
        </p:spPr>
        <p:txBody>
          <a:bodyPr/>
          <a:lstStyle/>
          <a:p>
            <a:r>
              <a:rPr lang="en-US" sz="3200" dirty="0"/>
              <a:t>Neuron with </a:t>
            </a:r>
            <a:r>
              <a:rPr lang="en-US" altLang="zh-CN" sz="3200" dirty="0" err="1"/>
              <a:t>Tanh</a:t>
            </a:r>
            <a:r>
              <a:rPr lang="en-US" sz="3200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38399" y="2209800"/>
            <a:ext cx="3581401" cy="2819400"/>
            <a:chOff x="2362200" y="2759333"/>
            <a:chExt cx="4038600" cy="3031867"/>
          </a:xfrm>
        </p:grpSpPr>
        <p:sp>
          <p:nvSpPr>
            <p:cNvPr id="22" name="Oval 21"/>
            <p:cNvSpPr/>
            <p:nvPr/>
          </p:nvSpPr>
          <p:spPr bwMode="auto">
            <a:xfrm>
              <a:off x="3810000" y="3673733"/>
              <a:ext cx="1143000" cy="1143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2362200" y="2759333"/>
              <a:ext cx="1524000" cy="1219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2362200" y="4267200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2362200" y="4557012"/>
              <a:ext cx="1538989" cy="12341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953000" y="4267200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997" y="3324871"/>
            <a:ext cx="798139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248" y="1143000"/>
            <a:ext cx="1926368" cy="17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6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85800" y="369273"/>
            <a:ext cx="8229600" cy="228600"/>
          </a:xfrm>
        </p:spPr>
        <p:txBody>
          <a:bodyPr/>
          <a:lstStyle/>
          <a:p>
            <a:r>
              <a:rPr lang="en-US" sz="3200" dirty="0"/>
              <a:t>Neuron with </a:t>
            </a:r>
            <a:r>
              <a:rPr lang="en-US" sz="3200" dirty="0" err="1"/>
              <a:t>ReLU</a:t>
            </a:r>
            <a:r>
              <a:rPr lang="en-US" sz="3200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38399" y="2209800"/>
            <a:ext cx="3581401" cy="2819400"/>
            <a:chOff x="2362200" y="2759333"/>
            <a:chExt cx="4038600" cy="3031867"/>
          </a:xfrm>
        </p:grpSpPr>
        <p:sp>
          <p:nvSpPr>
            <p:cNvPr id="22" name="Oval 21"/>
            <p:cNvSpPr/>
            <p:nvPr/>
          </p:nvSpPr>
          <p:spPr bwMode="auto">
            <a:xfrm>
              <a:off x="3810000" y="3673733"/>
              <a:ext cx="1143000" cy="1143000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>
              <a:off x="2362200" y="2759333"/>
              <a:ext cx="1524000" cy="1219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2362200" y="4267200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V="1">
              <a:off x="2362200" y="4557012"/>
              <a:ext cx="1538989" cy="12341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4953000" y="4267200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3858609" y="3349045"/>
            <a:ext cx="740980" cy="388509"/>
            <a:chOff x="6019800" y="5257800"/>
            <a:chExt cx="457200" cy="228600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6019800" y="5486400"/>
              <a:ext cx="228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V="1">
              <a:off x="6248400" y="5257800"/>
              <a:ext cx="228600" cy="228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4191000" y="1371600"/>
            <a:ext cx="4552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Rectified linear unit (</a:t>
            </a:r>
            <a:r>
              <a:rPr lang="en-US" sz="1600" b="1" dirty="0" err="1">
                <a:solidFill>
                  <a:schemeClr val="tx1"/>
                </a:solidFill>
              </a:rPr>
              <a:t>ReLU</a:t>
            </a:r>
            <a:r>
              <a:rPr lang="en-US" sz="1600" b="1" dirty="0">
                <a:solidFill>
                  <a:schemeClr val="tx1"/>
                </a:solidFill>
              </a:rPr>
              <a:t>):      </a:t>
            </a:r>
            <a:r>
              <a:rPr lang="en-US" sz="1600" b="0" i="1" dirty="0">
                <a:solidFill>
                  <a:schemeClr val="tx1"/>
                </a:solidFill>
                <a:latin typeface="Times New Roman"/>
                <a:cs typeface="Times New Roman"/>
              </a:rPr>
              <a:t>σ</a:t>
            </a: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US" sz="1600" b="0" i="1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) = max(0,</a:t>
            </a:r>
            <a:r>
              <a:rPr lang="en-US" sz="1600" b="0" i="1" dirty="0">
                <a:solidFill>
                  <a:schemeClr val="tx1"/>
                </a:solidFill>
                <a:latin typeface="Times New Roman"/>
                <a:cs typeface="Times New Roman"/>
              </a:rPr>
              <a:t>t</a:t>
            </a: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7286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9590B-BF38-44FA-B336-7EE10C33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/>
          </a:bodyPr>
          <a:lstStyle/>
          <a:p>
            <a:r>
              <a:rPr lang="en-US" dirty="0"/>
              <a:t>Model with two outputs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5ED83C-7B0C-4467-99B5-968E3BBFC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48000" y="2819400"/>
            <a:ext cx="3352800" cy="246776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600" y="1665539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0" dirty="0">
                <a:solidFill>
                  <a:schemeClr val="tx1"/>
                </a:solidFill>
              </a:rPr>
              <a:t>We can put two neurons in parallel</a:t>
            </a:r>
          </a:p>
        </p:txBody>
      </p:sp>
    </p:spTree>
    <p:extLst>
      <p:ext uri="{BB962C8B-B14F-4D97-AF65-F5344CB8AC3E}">
        <p14:creationId xmlns:p14="http://schemas.microsoft.com/office/powerpoint/2010/main" val="354272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9EFB-4FD7-43D5-81E6-D7613EAC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626251"/>
          </a:xfrm>
        </p:spPr>
        <p:txBody>
          <a:bodyPr>
            <a:normAutofit/>
          </a:bodyPr>
          <a:lstStyle/>
          <a:p>
            <a:r>
              <a:rPr lang="en-US" sz="3200" dirty="0"/>
              <a:t>Model with three 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66AF42-8450-4C0B-A42F-930ADD3B7D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62200" y="3048000"/>
            <a:ext cx="4316848" cy="19469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9600" y="1543993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b="0" dirty="0">
                <a:solidFill>
                  <a:schemeClr val="tx1"/>
                </a:solidFill>
              </a:rPr>
              <a:t>We can put three neurons in parallel</a:t>
            </a:r>
          </a:p>
        </p:txBody>
      </p:sp>
    </p:spTree>
    <p:extLst>
      <p:ext uri="{BB962C8B-B14F-4D97-AF65-F5344CB8AC3E}">
        <p14:creationId xmlns:p14="http://schemas.microsoft.com/office/powerpoint/2010/main" val="11203510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00FF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2" id="{0766D39A-B821-43C6-BEC6-AF0C15B25759}" vid="{4F2E8F59-EFAF-4CF6-82A2-0ECAC85D01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45843</TotalTime>
  <Words>802</Words>
  <Application>Microsoft Office PowerPoint</Application>
  <PresentationFormat>On-screen Show (4:3)</PresentationFormat>
  <Paragraphs>148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inherit</vt:lpstr>
      <vt:lpstr>Arial</vt:lpstr>
      <vt:lpstr>Calibri</vt:lpstr>
      <vt:lpstr>Cambria Math</vt:lpstr>
      <vt:lpstr>Open Sans</vt:lpstr>
      <vt:lpstr>Roboto</vt:lpstr>
      <vt:lpstr>Symbol</vt:lpstr>
      <vt:lpstr>Times New Roman</vt:lpstr>
      <vt:lpstr>Theme2</vt:lpstr>
      <vt:lpstr>Equation</vt:lpstr>
      <vt:lpstr>Lecture 3  Neural networks </vt:lpstr>
      <vt:lpstr>Neural networks</vt:lpstr>
      <vt:lpstr>Neural networks</vt:lpstr>
      <vt:lpstr>Neuron with sigmoid  =  Logistic regression</vt:lpstr>
      <vt:lpstr>Neuron with linear function =  Linear regression</vt:lpstr>
      <vt:lpstr>Neuron with Tanh function</vt:lpstr>
      <vt:lpstr>Neuron with ReLU function</vt:lpstr>
      <vt:lpstr>Model with two outputs</vt:lpstr>
      <vt:lpstr>Model with three outputs</vt:lpstr>
      <vt:lpstr>Softmax implementation </vt:lpstr>
      <vt:lpstr>Softmax example</vt:lpstr>
      <vt:lpstr>Neutral Network for image classification</vt:lpstr>
      <vt:lpstr>Softmax</vt:lpstr>
      <vt:lpstr>Neutral network for language processing</vt:lpstr>
      <vt:lpstr>Training of multi-layer networks</vt:lpstr>
      <vt:lpstr>Training of multi-layer networks</vt:lpstr>
      <vt:lpstr>How to update model weights: gradient descent</vt:lpstr>
      <vt:lpstr>Gradient descent</vt:lpstr>
      <vt:lpstr>Back-propagation (gradient descent)</vt:lpstr>
      <vt:lpstr>Two key questions for back-propagation </vt:lpstr>
      <vt:lpstr>How often weights are updated?   </vt:lpstr>
      <vt:lpstr>Step v.s. Epoch</vt:lpstr>
      <vt:lpstr>How weights are updated per step? </vt:lpstr>
      <vt:lpstr>Reflection on update rules (adaptive vs non-adaptive)</vt:lpstr>
      <vt:lpstr>Neural networks: pros and cons</vt:lpstr>
      <vt:lpstr>Gradient descent is prone to local optimum</vt:lpstr>
      <vt:lpstr>Pay attention to learning rate</vt:lpstr>
      <vt:lpstr>Demo of gradient descent</vt:lpstr>
      <vt:lpstr>Neutral network for image captioning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Observations </dc:title>
  <dc:creator>Min-Yen Kan</dc:creator>
  <cp:lastModifiedBy>Chen, Haiquan</cp:lastModifiedBy>
  <cp:revision>323</cp:revision>
  <cp:lastPrinted>2016-11-17T20:39:46Z</cp:lastPrinted>
  <dcterms:created xsi:type="dcterms:W3CDTF">2003-12-24T06:34:20Z</dcterms:created>
  <dcterms:modified xsi:type="dcterms:W3CDTF">2022-08-28T16:20:06Z</dcterms:modified>
</cp:coreProperties>
</file>