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3" r:id="rId25"/>
    <p:sldId id="456" r:id="rId26"/>
    <p:sldId id="457" r:id="rId2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Haiquan" initials="CH" lastIdx="1" clrIdx="0">
    <p:extLst>
      <p:ext uri="{19B8F6BF-5375-455C-9EA6-DF929625EA0E}">
        <p15:presenceInfo xmlns:p15="http://schemas.microsoft.com/office/powerpoint/2012/main" userId="S-1-5-21-2050513582-982478547-1997673506-63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6" autoAdjust="0"/>
    <p:restoredTop sz="93919" autoAdjust="0"/>
  </p:normalViewPr>
  <p:slideViewPr>
    <p:cSldViewPr>
      <p:cViewPr varScale="1">
        <p:scale>
          <a:sx n="107" d="100"/>
          <a:sy n="107" d="100"/>
        </p:scale>
        <p:origin x="17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Dates back to 1968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14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1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3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1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0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0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7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77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95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4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09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C3F58-2633-43B5-944D-9A29CA4A9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6246-AD0B-408A-B745-2ACC72A7A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348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49721-C3A1-4425-99EF-30C57743C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6BB52-192B-4E7D-9E15-B5945998B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34D7A-5DE0-40F6-876D-D2AFBCA76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3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82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2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2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DE62156-1480-49ED-B33B-CE1D8F42A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82695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8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Astar_progress_animation.gif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 </a:t>
            </a:r>
            <a:br>
              <a:rPr lang="en-US" dirty="0"/>
            </a:br>
            <a:r>
              <a:rPr lang="en-US" dirty="0"/>
              <a:t>Informed Search</a:t>
            </a: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745" y="3600450"/>
            <a:ext cx="6400800" cy="1752600"/>
          </a:xfrm>
        </p:spPr>
        <p:txBody>
          <a:bodyPr/>
          <a:lstStyle/>
          <a:p>
            <a:r>
              <a:rPr lang="en-US" b="1" dirty="0">
                <a:ea typeface="inherit"/>
                <a:cs typeface="inherit"/>
              </a:rPr>
              <a:t>CS 180 – Intelligent Systems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5361801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Dr. Victor Chen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Fall 2022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2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6650" y="2047875"/>
            <a:ext cx="5467350" cy="1990725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Properties of greedy best-first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sz="2400" dirty="0"/>
              <a:t>No – can get stuck in loops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Optimal? </a:t>
            </a:r>
          </a:p>
          <a:p>
            <a:pPr lvl="1">
              <a:buNone/>
            </a:pPr>
            <a:r>
              <a:rPr lang="en-US" sz="2400" dirty="0"/>
              <a:t>No</a:t>
            </a:r>
          </a:p>
        </p:txBody>
      </p:sp>
      <p:pic>
        <p:nvPicPr>
          <p:cNvPr id="5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167275"/>
            <a:ext cx="5334000" cy="261452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3505200" y="4776875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6072275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Properties of greedy best-first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sz="2400" dirty="0"/>
              <a:t>No – can get stuck in loops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Optimal? </a:t>
            </a:r>
          </a:p>
          <a:p>
            <a:pPr lvl="1">
              <a:buNone/>
            </a:pPr>
            <a:r>
              <a:rPr lang="en-US" sz="2400" dirty="0"/>
              <a:t>No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Time cost? </a:t>
            </a:r>
          </a:p>
          <a:p>
            <a:pPr lvl="1">
              <a:buNone/>
            </a:pPr>
            <a:r>
              <a:rPr lang="en-US" sz="2400" dirty="0"/>
              <a:t>Worst case: </a:t>
            </a:r>
            <a:r>
              <a:rPr lang="en-US" sz="2400" i="1" dirty="0">
                <a:solidFill>
                  <a:srgbClr val="CC0099"/>
                </a:solidFill>
              </a:rPr>
              <a:t>O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 err="1">
                <a:solidFill>
                  <a:srgbClr val="CC0099"/>
                </a:solidFill>
              </a:rPr>
              <a:t>b</a:t>
            </a:r>
            <a:r>
              <a:rPr lang="en-US" sz="2400" i="1" baseline="30000" dirty="0" err="1">
                <a:solidFill>
                  <a:srgbClr val="CC0099"/>
                </a:solidFill>
              </a:rPr>
              <a:t>m</a:t>
            </a:r>
            <a:r>
              <a:rPr lang="en-US" sz="2400" dirty="0">
                <a:solidFill>
                  <a:srgbClr val="CC0099"/>
                </a:solidFill>
              </a:rPr>
              <a:t>) where b is the branching factor and m is the maximum path length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Space cost?</a:t>
            </a:r>
          </a:p>
          <a:p>
            <a:pPr lvl="1">
              <a:buNone/>
            </a:pPr>
            <a:r>
              <a:rPr lang="en-US" sz="2400" dirty="0"/>
              <a:t>Worst case: </a:t>
            </a:r>
            <a:r>
              <a:rPr lang="en-US" sz="2400" i="1" dirty="0">
                <a:solidFill>
                  <a:srgbClr val="CC0099"/>
                </a:solidFill>
              </a:rPr>
              <a:t>O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 err="1">
                <a:solidFill>
                  <a:srgbClr val="CC0099"/>
                </a:solidFill>
              </a:rPr>
              <a:t>b</a:t>
            </a:r>
            <a:r>
              <a:rPr lang="en-US" sz="2400" i="1" baseline="30000" dirty="0" err="1">
                <a:solidFill>
                  <a:srgbClr val="CC0099"/>
                </a:solidFill>
              </a:rPr>
              <a:t>m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56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fix the greedy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8001000" cy="1096963"/>
          </a:xfrm>
        </p:spPr>
        <p:txBody>
          <a:bodyPr/>
          <a:lstStyle/>
          <a:p>
            <a:r>
              <a:rPr lang="en-US" dirty="0"/>
              <a:t>In the Romania traveling problem, greedy search only considers the </a:t>
            </a:r>
            <a:r>
              <a:rPr lang="en-US" b="1" dirty="0"/>
              <a:t>remaining distance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Idea:  Keep track of the </a:t>
            </a:r>
            <a:r>
              <a:rPr lang="en-US" dirty="0">
                <a:solidFill>
                  <a:srgbClr val="FF0000"/>
                </a:solidFill>
              </a:rPr>
              <a:t>distance already traveled </a:t>
            </a:r>
            <a:r>
              <a:rPr lang="en-US" dirty="0"/>
              <a:t>in addition to the </a:t>
            </a:r>
            <a:r>
              <a:rPr lang="en-US" dirty="0">
                <a:solidFill>
                  <a:srgbClr val="FF0000"/>
                </a:solidFill>
              </a:rPr>
              <a:t>distance remaining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9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686800" cy="4525963"/>
          </a:xfrm>
        </p:spPr>
        <p:txBody>
          <a:bodyPr/>
          <a:lstStyle/>
          <a:p>
            <a:r>
              <a:rPr lang="en-US" sz="2800" dirty="0"/>
              <a:t>Idea: Use </a:t>
            </a:r>
            <a:r>
              <a:rPr lang="en-US" b="1" dirty="0">
                <a:solidFill>
                  <a:srgbClr val="FF0000"/>
                </a:solidFill>
              </a:rPr>
              <a:t>evaluation function </a:t>
            </a:r>
            <a:r>
              <a:rPr lang="en-US" i="1" dirty="0">
                <a:solidFill>
                  <a:srgbClr val="CC0099"/>
                </a:solidFill>
              </a:rPr>
              <a:t>f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 to estimate the path cost from </a:t>
            </a:r>
            <a:r>
              <a:rPr lang="en-US" i="1" dirty="0">
                <a:solidFill>
                  <a:srgbClr val="CC0099"/>
                </a:solidFill>
              </a:rPr>
              <a:t>start node </a:t>
            </a:r>
            <a:r>
              <a:rPr lang="en-US" dirty="0"/>
              <a:t>to </a:t>
            </a:r>
            <a:r>
              <a:rPr lang="en-US" dirty="0">
                <a:solidFill>
                  <a:srgbClr val="CC0099"/>
                </a:solidFill>
              </a:rPr>
              <a:t>goal</a:t>
            </a:r>
            <a:r>
              <a:rPr lang="en-US" dirty="0"/>
              <a:t> and </a:t>
            </a:r>
            <a:r>
              <a:rPr lang="en-US" u="sng" dirty="0"/>
              <a:t>expand the node with the lowest </a:t>
            </a:r>
            <a:r>
              <a:rPr lang="en-US" i="1" dirty="0">
                <a:solidFill>
                  <a:srgbClr val="CC0099"/>
                </a:solidFill>
              </a:rPr>
              <a:t>f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 </a:t>
            </a:r>
            <a:r>
              <a:rPr lang="en-US" u="sng" dirty="0"/>
              <a:t>value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rgbClr val="CC0099"/>
                </a:solidFill>
              </a:rPr>
              <a:t>f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dirty="0"/>
              <a:t> is to estimate path cost </a:t>
            </a:r>
            <a:r>
              <a:rPr lang="en-US" dirty="0"/>
              <a:t>from start node to </a:t>
            </a:r>
            <a:r>
              <a:rPr lang="en-US" sz="2800" dirty="0">
                <a:solidFill>
                  <a:srgbClr val="CC0099"/>
                </a:solidFill>
              </a:rPr>
              <a:t>goal</a:t>
            </a:r>
            <a:r>
              <a:rPr lang="en-US" sz="2800" dirty="0"/>
              <a:t>:</a:t>
            </a:r>
          </a:p>
          <a:p>
            <a:pPr algn="ctr">
              <a:buNone/>
            </a:pPr>
            <a:r>
              <a:rPr lang="en-US" sz="2800" i="1" dirty="0">
                <a:solidFill>
                  <a:srgbClr val="CC0099"/>
                </a:solidFill>
              </a:rPr>
              <a:t>f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i="1" dirty="0">
                <a:solidFill>
                  <a:srgbClr val="CC0099"/>
                </a:solidFill>
              </a:rPr>
              <a:t> = g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i="1" dirty="0">
                <a:solidFill>
                  <a:srgbClr val="CC0099"/>
                </a:solidFill>
              </a:rPr>
              <a:t> + h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br>
              <a:rPr lang="en-US" sz="2800" dirty="0"/>
            </a:br>
            <a:endParaRPr lang="en-US" sz="2800" dirty="0"/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g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: cost from </a:t>
            </a:r>
            <a:r>
              <a:rPr lang="en-US" dirty="0">
                <a:solidFill>
                  <a:srgbClr val="CC0099"/>
                </a:solidFill>
              </a:rPr>
              <a:t>start node </a:t>
            </a:r>
            <a:r>
              <a:rPr lang="en-US" dirty="0"/>
              <a:t>to node </a:t>
            </a:r>
            <a:r>
              <a:rPr lang="en-US" i="1" dirty="0">
                <a:solidFill>
                  <a:srgbClr val="CC0099"/>
                </a:solidFill>
              </a:rPr>
              <a:t>n</a:t>
            </a:r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: estimated cost from node 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/>
              <a:t> to </a:t>
            </a:r>
            <a:r>
              <a:rPr lang="en-US" dirty="0">
                <a:solidFill>
                  <a:srgbClr val="CC0099"/>
                </a:solidFill>
              </a:rPr>
              <a:t>goal </a:t>
            </a:r>
            <a:r>
              <a:rPr lang="en-US" dirty="0"/>
              <a:t>(heuristic function)</a:t>
            </a:r>
          </a:p>
        </p:txBody>
      </p:sp>
    </p:spTree>
    <p:extLst>
      <p:ext uri="{BB962C8B-B14F-4D97-AF65-F5344CB8AC3E}">
        <p14:creationId xmlns:p14="http://schemas.microsoft.com/office/powerpoint/2010/main" val="3763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</a:t>
            </a:r>
            <a:r>
              <a:rPr lang="en-US" sz="2400" baseline="30000" dirty="0"/>
              <a:t>*</a:t>
            </a:r>
            <a:r>
              <a:rPr lang="en-US" sz="2400" dirty="0"/>
              <a:t> search example (</a:t>
            </a:r>
            <a:r>
              <a:rPr lang="en-US" sz="2400" dirty="0">
                <a:solidFill>
                  <a:srgbClr val="FF0000"/>
                </a:solidFill>
              </a:rPr>
              <a:t>distance already traveled + distance remaining</a:t>
            </a:r>
            <a:r>
              <a:rPr lang="en-US" sz="2400" dirty="0"/>
              <a:t>)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5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1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6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35282"/>
            <a:ext cx="7772400" cy="36160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</p:spTree>
    <p:extLst>
      <p:ext uri="{BB962C8B-B14F-4D97-AF65-F5344CB8AC3E}">
        <p14:creationId xmlns:p14="http://schemas.microsoft.com/office/powerpoint/2010/main" val="60085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vs Greedy  vs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Dijkstra’s</a:t>
            </a:r>
            <a:r>
              <a:rPr lang="en-US" sz="2400" dirty="0"/>
              <a:t> algorithm order all the nodes on their </a:t>
            </a:r>
            <a:r>
              <a:rPr lang="en-US" sz="2400" b="1" dirty="0">
                <a:solidFill>
                  <a:srgbClr val="FF0000"/>
                </a:solidFill>
              </a:rPr>
              <a:t>g(n) </a:t>
            </a:r>
            <a:r>
              <a:rPr lang="en-US" sz="2400" dirty="0"/>
              <a:t>values (</a:t>
            </a:r>
            <a:r>
              <a:rPr lang="en-US" sz="2400" dirty="0">
                <a:solidFill>
                  <a:srgbClr val="FF0000"/>
                </a:solidFill>
              </a:rPr>
              <a:t>distance already traveled</a:t>
            </a:r>
            <a:r>
              <a:rPr lang="en-US" sz="2400" dirty="0"/>
              <a:t>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Greedy algorithm order all the nodes on their </a:t>
            </a:r>
            <a:r>
              <a:rPr lang="en-US" sz="2400" b="1" dirty="0">
                <a:solidFill>
                  <a:srgbClr val="FF0000"/>
                </a:solidFill>
              </a:rPr>
              <a:t>h(n) </a:t>
            </a:r>
            <a:r>
              <a:rPr lang="en-US" sz="2400" dirty="0"/>
              <a:t>values (</a:t>
            </a:r>
            <a:r>
              <a:rPr lang="en-US" sz="2400" dirty="0">
                <a:solidFill>
                  <a:srgbClr val="FF0000"/>
                </a:solidFill>
              </a:rPr>
              <a:t>distance remaining</a:t>
            </a:r>
            <a:r>
              <a:rPr lang="en-US" sz="2400" dirty="0"/>
              <a:t>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A* balances </a:t>
            </a:r>
            <a:r>
              <a:rPr lang="en-US" sz="2400" dirty="0" err="1"/>
              <a:t>Dijkstra’s</a:t>
            </a:r>
            <a:r>
              <a:rPr lang="en-US" sz="2400" dirty="0"/>
              <a:t> algorithm with greedy search by ordering all the nodes using  </a:t>
            </a:r>
            <a:r>
              <a:rPr lang="en-US" sz="2400" b="1" dirty="0">
                <a:solidFill>
                  <a:srgbClr val="FF0000"/>
                </a:solidFill>
              </a:rPr>
              <a:t>f(n) = g(n) + h(n),  </a:t>
            </a:r>
            <a:r>
              <a:rPr lang="en-US" sz="2400" dirty="0"/>
              <a:t>which is the estimated path cost from </a:t>
            </a:r>
            <a:r>
              <a:rPr lang="en-US" sz="2400" b="1" dirty="0"/>
              <a:t>start node </a:t>
            </a:r>
            <a:r>
              <a:rPr lang="en-US" sz="2400" dirty="0"/>
              <a:t>through </a:t>
            </a:r>
            <a:r>
              <a:rPr lang="en-US" sz="2400" b="1" dirty="0">
                <a:solidFill>
                  <a:srgbClr val="FF0000"/>
                </a:solidFill>
              </a:rPr>
              <a:t>n </a:t>
            </a:r>
            <a:r>
              <a:rPr lang="en-US" sz="2400" b="1" i="1" dirty="0"/>
              <a:t>to goal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876800"/>
            <a:ext cx="2295525" cy="14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1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838200"/>
          </a:xfrm>
        </p:spPr>
        <p:txBody>
          <a:bodyPr/>
          <a:lstStyle/>
          <a:p>
            <a:r>
              <a:rPr lang="en-US" sz="2400" dirty="0" err="1"/>
              <a:t>Dijkstra's</a:t>
            </a:r>
            <a:r>
              <a:rPr lang="en-US" sz="2400" dirty="0"/>
              <a:t> vs. A* search</a:t>
            </a:r>
          </a:p>
        </p:txBody>
      </p:sp>
      <p:pic>
        <p:nvPicPr>
          <p:cNvPr id="4" name="Picture 2" descr="File:Dijkstras progress 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399"/>
            <a:ext cx="3581400" cy="3581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Astar_progress_animati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981200"/>
            <a:ext cx="3733800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8213" y="6336268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6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Is A</a:t>
            </a:r>
            <a:r>
              <a:rPr lang="en-US" sz="3600" baseline="30000" dirty="0"/>
              <a:t>*</a:t>
            </a:r>
            <a:r>
              <a:rPr lang="en-US" sz="3600" dirty="0"/>
              <a:t> </a:t>
            </a:r>
            <a:r>
              <a:rPr lang="en-US" dirty="0"/>
              <a:t>optimal?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77200" cy="5257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Is A</a:t>
            </a:r>
            <a:r>
              <a:rPr lang="en-US" sz="2400" baseline="30000" dirty="0"/>
              <a:t>*</a:t>
            </a:r>
            <a:r>
              <a:rPr lang="en-US" sz="2400" dirty="0"/>
              <a:t> is guaranteed to provide the shortest path?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C0099"/>
                </a:solidFill>
              </a:rPr>
              <a:t>Theorem:</a:t>
            </a:r>
            <a:r>
              <a:rPr lang="en-US" sz="2400" dirty="0"/>
              <a:t> If </a:t>
            </a: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>
                <a:solidFill>
                  <a:srgbClr val="CC0099"/>
                </a:solidFill>
              </a:rPr>
              <a:t>n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  <a:r>
              <a:rPr lang="en-US" sz="2400" i="1" dirty="0"/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C00000"/>
                </a:solidFill>
              </a:rPr>
              <a:t>admissible</a:t>
            </a:r>
            <a:r>
              <a:rPr lang="en-US" sz="2400" dirty="0"/>
              <a:t>, then A</a:t>
            </a:r>
            <a:r>
              <a:rPr lang="en-US" sz="2400" baseline="30000" dirty="0"/>
              <a:t>*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optimal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</a:t>
            </a:r>
            <a:r>
              <a:rPr lang="en-US" sz="3600" dirty="0"/>
              <a:t>dmissible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382000" cy="5257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heuristic </a:t>
            </a: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>
                <a:solidFill>
                  <a:srgbClr val="CC0099"/>
                </a:solidFill>
              </a:rPr>
              <a:t>n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F0000"/>
                </a:solidFill>
              </a:rPr>
              <a:t>admissible</a:t>
            </a:r>
            <a:r>
              <a:rPr lang="en-US" sz="2400" dirty="0"/>
              <a:t> if for every node </a:t>
            </a:r>
            <a:r>
              <a:rPr lang="en-US" sz="2400" i="1" dirty="0">
                <a:solidFill>
                  <a:srgbClr val="CC0099"/>
                </a:solidFill>
              </a:rPr>
              <a:t>n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>
                <a:solidFill>
                  <a:srgbClr val="CC0099"/>
                </a:solidFill>
              </a:rPr>
              <a:t>n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  <a:r>
              <a:rPr lang="en-US" sz="2400" i="1" dirty="0">
                <a:solidFill>
                  <a:srgbClr val="CC0099"/>
                </a:solidFill>
              </a:rPr>
              <a:t> </a:t>
            </a:r>
            <a:r>
              <a:rPr lang="en-US" sz="2400" dirty="0">
                <a:solidFill>
                  <a:srgbClr val="CC0099"/>
                </a:solidFill>
                <a:cs typeface="Arial" pitchFamily="34" charset="0"/>
              </a:rPr>
              <a:t>≤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i="1" baseline="30000" dirty="0">
                <a:solidFill>
                  <a:srgbClr val="CC0099"/>
                </a:solidFill>
              </a:rPr>
              <a:t>*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>
                <a:solidFill>
                  <a:srgbClr val="CC0099"/>
                </a:solidFill>
              </a:rPr>
              <a:t>n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  <a:r>
              <a:rPr lang="en-US" sz="2400" i="1" dirty="0"/>
              <a:t>, </a:t>
            </a:r>
            <a:r>
              <a:rPr lang="en-US" sz="2400" dirty="0"/>
              <a:t>where </a:t>
            </a: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>
                <a:solidFill>
                  <a:srgbClr val="CC0099"/>
                </a:solidFill>
              </a:rPr>
              <a:t>n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  <a:r>
              <a:rPr lang="en-US" sz="2400" dirty="0"/>
              <a:t> is the </a:t>
            </a:r>
            <a:r>
              <a:rPr lang="en-US" sz="2400" dirty="0">
                <a:solidFill>
                  <a:srgbClr val="C00000"/>
                </a:solidFill>
              </a:rPr>
              <a:t>estimated cost </a:t>
            </a:r>
            <a:r>
              <a:rPr lang="en-US" sz="2400" dirty="0"/>
              <a:t>from </a:t>
            </a:r>
            <a:r>
              <a:rPr lang="en-US" sz="2400" i="1" dirty="0">
                <a:solidFill>
                  <a:srgbClr val="CC0099"/>
                </a:solidFill>
              </a:rPr>
              <a:t>n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CC0099"/>
                </a:solidFill>
              </a:rPr>
              <a:t>goal while </a:t>
            </a: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i="1" baseline="30000" dirty="0">
                <a:solidFill>
                  <a:srgbClr val="CC0099"/>
                </a:solidFill>
              </a:rPr>
              <a:t>*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>
                <a:solidFill>
                  <a:srgbClr val="CC0099"/>
                </a:solidFill>
              </a:rPr>
              <a:t>n</a:t>
            </a:r>
            <a:r>
              <a:rPr lang="en-US" sz="2400" dirty="0">
                <a:solidFill>
                  <a:srgbClr val="CC0099"/>
                </a:solidFill>
              </a:rPr>
              <a:t>)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C00000"/>
                </a:solidFill>
              </a:rPr>
              <a:t>true cost </a:t>
            </a:r>
            <a:r>
              <a:rPr lang="en-US" sz="2400" dirty="0"/>
              <a:t>from </a:t>
            </a:r>
            <a:r>
              <a:rPr lang="en-US" sz="2400" i="1" dirty="0">
                <a:solidFill>
                  <a:srgbClr val="CC0099"/>
                </a:solidFill>
              </a:rPr>
              <a:t>n 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CC0099"/>
                </a:solidFill>
              </a:rPr>
              <a:t>goal</a:t>
            </a:r>
            <a:r>
              <a:rPr lang="en-US" sz="24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Is the distance heuristic we used before </a:t>
            </a:r>
            <a:r>
              <a:rPr lang="en-US" altLang="zh-CN" sz="2400" dirty="0"/>
              <a:t>in Romanian traveling problem </a:t>
            </a:r>
            <a:r>
              <a:rPr lang="en-US" sz="2400" dirty="0"/>
              <a:t>is admissible?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Yes. Because straight line distance never overestimates the actual road distance.</a:t>
            </a:r>
          </a:p>
          <a:p>
            <a:endParaRPr lang="en-US" dirty="0"/>
          </a:p>
        </p:txBody>
      </p:sp>
      <p:pic>
        <p:nvPicPr>
          <p:cNvPr id="7" name="Picture 4" descr="romani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930" y="3124200"/>
            <a:ext cx="513014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41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tell which </a:t>
            </a:r>
            <a:r>
              <a:rPr lang="en-US" sz="3600" dirty="0"/>
              <a:t>heuristic</a:t>
            </a:r>
            <a:r>
              <a:rPr lang="en-US" dirty="0"/>
              <a:t> is better?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848600" cy="4525963"/>
          </a:xfrm>
        </p:spPr>
        <p:txBody>
          <a:bodyPr/>
          <a:lstStyle/>
          <a:p>
            <a:r>
              <a:rPr lang="en-US" sz="2800" dirty="0"/>
              <a:t>If </a:t>
            </a: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baseline="-25000" dirty="0">
                <a:solidFill>
                  <a:srgbClr val="CC0099"/>
                </a:solidFill>
              </a:rPr>
              <a:t>1</a:t>
            </a:r>
            <a:r>
              <a:rPr lang="en-US" sz="2800" baseline="-25000" dirty="0"/>
              <a:t>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baseline="-25000" dirty="0">
                <a:solidFill>
                  <a:srgbClr val="CC0099"/>
                </a:solidFill>
              </a:rPr>
              <a:t>2</a:t>
            </a:r>
            <a:r>
              <a:rPr lang="en-US" sz="2800" baseline="-25000" dirty="0"/>
              <a:t> </a:t>
            </a:r>
            <a:r>
              <a:rPr lang="en-US" sz="2800" dirty="0"/>
              <a:t>are both admissible heuristics and</a:t>
            </a:r>
            <a:r>
              <a:rPr lang="en-US" sz="2800" baseline="-25000" dirty="0"/>
              <a:t> </a:t>
            </a:r>
            <a:br>
              <a:rPr lang="en-US" sz="2800" baseline="-25000" dirty="0"/>
            </a:b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baseline="-25000" dirty="0">
                <a:solidFill>
                  <a:srgbClr val="CC0099"/>
                </a:solidFill>
              </a:rPr>
              <a:t>2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i="1" dirty="0">
                <a:solidFill>
                  <a:srgbClr val="CC0099"/>
                </a:solidFill>
              </a:rPr>
              <a:t> </a:t>
            </a:r>
            <a:r>
              <a:rPr lang="en-US" sz="2800" i="1" dirty="0">
                <a:solidFill>
                  <a:srgbClr val="CC0099"/>
                </a:solidFill>
                <a:cs typeface="Arial" pitchFamily="34" charset="0"/>
              </a:rPr>
              <a:t>≥</a:t>
            </a:r>
            <a:r>
              <a:rPr lang="en-US" sz="2800" i="1" dirty="0">
                <a:solidFill>
                  <a:srgbClr val="CC0099"/>
                </a:solidFill>
              </a:rPr>
              <a:t> h</a:t>
            </a:r>
            <a:r>
              <a:rPr lang="en-US" sz="2800" baseline="-25000" dirty="0">
                <a:solidFill>
                  <a:srgbClr val="CC0099"/>
                </a:solidFill>
              </a:rPr>
              <a:t>1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dirty="0"/>
              <a:t> for all 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i="1" dirty="0"/>
              <a:t>,</a:t>
            </a:r>
            <a:r>
              <a:rPr lang="en-US" dirty="0"/>
              <a:t> </a:t>
            </a:r>
            <a:r>
              <a:rPr lang="en-US" sz="2800" dirty="0"/>
              <a:t>then </a:t>
            </a: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baseline="-25000" dirty="0">
                <a:solidFill>
                  <a:srgbClr val="CC0099"/>
                </a:solidFill>
              </a:rPr>
              <a:t>2</a:t>
            </a:r>
            <a:r>
              <a:rPr lang="en-US" sz="2800" i="1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dominates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baseline="-25000" dirty="0">
                <a:solidFill>
                  <a:srgbClr val="CC0099"/>
                </a:solidFill>
              </a:rPr>
              <a:t>1</a:t>
            </a:r>
            <a:r>
              <a:rPr lang="en-US" sz="2800" i="1" dirty="0"/>
              <a:t> </a:t>
            </a:r>
          </a:p>
          <a:p>
            <a:endParaRPr lang="en-US" sz="2800" i="1" dirty="0"/>
          </a:p>
          <a:p>
            <a:r>
              <a:rPr lang="en-US" dirty="0"/>
              <a:t>Using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 will lead to expanding fewer nodes than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 .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839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A*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dirty="0"/>
              <a:t>Yes – Will always find a solution if one exists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Optimal?</a:t>
            </a:r>
          </a:p>
          <a:p>
            <a:pPr lvl="1"/>
            <a:r>
              <a:rPr lang="en-US" dirty="0"/>
              <a:t>Yes If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/>
              <a:t> </a:t>
            </a:r>
            <a:r>
              <a:rPr lang="en-US" dirty="0"/>
              <a:t>is admissible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Time/space cost?</a:t>
            </a:r>
          </a:p>
          <a:p>
            <a:pPr lvl="1"/>
            <a:r>
              <a:rPr lang="en-US" dirty="0"/>
              <a:t>A* search expands every node with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 </a:t>
            </a:r>
            <a:r>
              <a:rPr lang="en-US" i="1" dirty="0">
                <a:solidFill>
                  <a:srgbClr val="CC0099"/>
                </a:solidFill>
                <a:cs typeface="Arial" pitchFamily="34" charset="0"/>
              </a:rPr>
              <a:t>≤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i="1" dirty="0">
                <a:solidFill>
                  <a:srgbClr val="CC0099"/>
                </a:solidFill>
              </a:rPr>
              <a:t>C</a:t>
            </a:r>
            <a:r>
              <a:rPr lang="en-US" dirty="0">
                <a:solidFill>
                  <a:srgbClr val="CC0099"/>
                </a:solidFill>
              </a:rPr>
              <a:t>*- </a:t>
            </a:r>
            <a:r>
              <a:rPr lang="en-US" i="1" dirty="0">
                <a:solidFill>
                  <a:srgbClr val="CC0099"/>
                </a:solidFill>
              </a:rPr>
              <a:t>g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</a:p>
          <a:p>
            <a:pPr lvl="2"/>
            <a:r>
              <a:rPr lang="en-US" sz="2000" i="1" dirty="0">
                <a:solidFill>
                  <a:srgbClr val="CC0099"/>
                </a:solidFill>
              </a:rPr>
              <a:t>C</a:t>
            </a:r>
            <a:r>
              <a:rPr lang="en-US" sz="2000" dirty="0">
                <a:solidFill>
                  <a:srgbClr val="CC0099"/>
                </a:solidFill>
              </a:rPr>
              <a:t>* is the path cost of the optimal solution</a:t>
            </a:r>
          </a:p>
          <a:p>
            <a:pPr lvl="2"/>
            <a:r>
              <a:rPr lang="en-US" sz="2000" i="1" dirty="0">
                <a:solidFill>
                  <a:srgbClr val="CC0099"/>
                </a:solidFill>
              </a:rPr>
              <a:t>g</a:t>
            </a:r>
            <a:r>
              <a:rPr lang="en-US" sz="2000" dirty="0">
                <a:solidFill>
                  <a:srgbClr val="CC0099"/>
                </a:solidFill>
              </a:rPr>
              <a:t>(</a:t>
            </a:r>
            <a:r>
              <a:rPr lang="en-US" sz="2000" i="1" dirty="0">
                <a:solidFill>
                  <a:srgbClr val="CC0099"/>
                </a:solidFill>
              </a:rPr>
              <a:t>n</a:t>
            </a:r>
            <a:r>
              <a:rPr lang="en-US" sz="2000" dirty="0">
                <a:solidFill>
                  <a:srgbClr val="CC0099"/>
                </a:solidFill>
              </a:rPr>
              <a:t>)</a:t>
            </a:r>
            <a:r>
              <a:rPr lang="en-US" sz="2000" dirty="0"/>
              <a:t>: cost from </a:t>
            </a:r>
            <a:r>
              <a:rPr lang="en-US" sz="2000" dirty="0">
                <a:solidFill>
                  <a:srgbClr val="CC0099"/>
                </a:solidFill>
              </a:rPr>
              <a:t>start node </a:t>
            </a:r>
            <a:r>
              <a:rPr lang="en-US" sz="2000" dirty="0"/>
              <a:t>to node </a:t>
            </a:r>
            <a:r>
              <a:rPr lang="en-US" sz="2000" i="1" dirty="0">
                <a:solidFill>
                  <a:srgbClr val="CC0099"/>
                </a:solidFill>
              </a:rPr>
              <a:t>n</a:t>
            </a:r>
            <a:endParaRPr lang="en-US" sz="2000" dirty="0">
              <a:solidFill>
                <a:srgbClr val="CC0099"/>
              </a:solidFill>
            </a:endParaRPr>
          </a:p>
          <a:p>
            <a:pPr lvl="2"/>
            <a:r>
              <a:rPr lang="en-US" sz="2000" i="1" dirty="0">
                <a:solidFill>
                  <a:srgbClr val="CC0099"/>
                </a:solidFill>
              </a:rPr>
              <a:t>A higher (dominating) h</a:t>
            </a:r>
            <a:r>
              <a:rPr lang="en-US" sz="2000" dirty="0">
                <a:solidFill>
                  <a:srgbClr val="CC0099"/>
                </a:solidFill>
              </a:rPr>
              <a:t>(</a:t>
            </a:r>
            <a:r>
              <a:rPr lang="en-US" sz="2000" i="1" dirty="0">
                <a:solidFill>
                  <a:srgbClr val="CC0099"/>
                </a:solidFill>
              </a:rPr>
              <a:t>n</a:t>
            </a:r>
            <a:r>
              <a:rPr lang="en-US" sz="2000" dirty="0">
                <a:solidFill>
                  <a:srgbClr val="CC0099"/>
                </a:solidFill>
              </a:rPr>
              <a:t>) </a:t>
            </a:r>
            <a:r>
              <a:rPr lang="en-US" sz="2000" dirty="0"/>
              <a:t>will have a higher pruning power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8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579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Search strategies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5380" y="1219200"/>
          <a:ext cx="8766220" cy="2330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3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Complete?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Optimal?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complexity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Space complexity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Greedy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A*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27669" y="21888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No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37690" y="21888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No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02159" y="2041444"/>
            <a:ext cx="2444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Worst case: O(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chemeClr val="tx1"/>
                </a:solidFill>
                <a:latin typeface="+mn-lt"/>
              </a:rPr>
              <a:t>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where b is branching factor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and m is maximum path length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9202" y="3027074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Yes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12756" y="2798474"/>
            <a:ext cx="1229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Yes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>(if heuristic is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admissible)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83765" y="2903686"/>
            <a:ext cx="37461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Number of nodes with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 </a:t>
            </a:r>
            <a:r>
              <a:rPr lang="en-US" i="1" dirty="0">
                <a:solidFill>
                  <a:srgbClr val="CC0099"/>
                </a:solidFill>
                <a:cs typeface="Arial" pitchFamily="34" charset="0"/>
              </a:rPr>
              <a:t>≤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i="1" dirty="0">
                <a:solidFill>
                  <a:srgbClr val="CC0099"/>
                </a:solidFill>
              </a:rPr>
              <a:t>C</a:t>
            </a:r>
            <a:r>
              <a:rPr lang="en-US" dirty="0">
                <a:solidFill>
                  <a:srgbClr val="CC0099"/>
                </a:solidFill>
              </a:rPr>
              <a:t>*- </a:t>
            </a:r>
            <a:r>
              <a:rPr lang="en-US" i="1" dirty="0">
                <a:solidFill>
                  <a:srgbClr val="CC0099"/>
                </a:solidFill>
              </a:rPr>
              <a:t>g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): estimated cost from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to goal</a:t>
            </a:r>
          </a:p>
          <a:p>
            <a:pPr lvl="1">
              <a:buNone/>
            </a:pPr>
            <a:r>
              <a:rPr lang="en-US" i="1" dirty="0">
                <a:solidFill>
                  <a:schemeClr val="tx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): cost from start node to </a:t>
            </a:r>
            <a:r>
              <a:rPr lang="en-US" i="1" dirty="0">
                <a:solidFill>
                  <a:schemeClr val="tx1"/>
                </a:solidFill>
              </a:rPr>
              <a:t>n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* is the path cost of the optimal solution</a:t>
            </a:r>
          </a:p>
          <a:p>
            <a:pPr lvl="1">
              <a:buNone/>
            </a:pPr>
            <a:endParaRPr lang="en-US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Informed (heuristic)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Idea: Use a </a:t>
            </a:r>
            <a:r>
              <a:rPr lang="en-US" b="1" i="1" dirty="0">
                <a:solidFill>
                  <a:srgbClr val="FF0000"/>
                </a:solidFill>
              </a:rPr>
              <a:t>heuristic function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 to </a:t>
            </a:r>
            <a:r>
              <a:rPr lang="en-US" u="sng" dirty="0"/>
              <a:t>rank nodes in the </a:t>
            </a:r>
            <a:r>
              <a:rPr lang="en-US" i="1" u="sng" dirty="0">
                <a:solidFill>
                  <a:srgbClr val="C00000"/>
                </a:solidFill>
              </a:rPr>
              <a:t>frontier</a:t>
            </a:r>
            <a:r>
              <a:rPr lang="en-US" i="1" u="sng" dirty="0"/>
              <a:t> </a:t>
            </a:r>
            <a:r>
              <a:rPr lang="en-US" u="sng" dirty="0"/>
              <a:t>and expand the node with the lowest </a:t>
            </a:r>
            <a:r>
              <a:rPr lang="en-US" i="1" u="sng" dirty="0">
                <a:solidFill>
                  <a:srgbClr val="CC0099"/>
                </a:solidFill>
              </a:rPr>
              <a:t>h</a:t>
            </a:r>
            <a:r>
              <a:rPr lang="en-US" u="sng" dirty="0">
                <a:solidFill>
                  <a:srgbClr val="CC0099"/>
                </a:solidFill>
              </a:rPr>
              <a:t>(</a:t>
            </a:r>
            <a:r>
              <a:rPr lang="en-US" i="1" u="sng" dirty="0">
                <a:solidFill>
                  <a:srgbClr val="CC0099"/>
                </a:solidFill>
              </a:rPr>
              <a:t>n</a:t>
            </a:r>
            <a:r>
              <a:rPr lang="en-US" u="sng" dirty="0">
                <a:solidFill>
                  <a:srgbClr val="CC0099"/>
                </a:solidFill>
              </a:rPr>
              <a:t>) </a:t>
            </a:r>
            <a:r>
              <a:rPr lang="en-US" u="sng" dirty="0"/>
              <a:t>value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Greedy search (Best-first search)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34723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for the Romania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81420"/>
            <a:ext cx="6658016" cy="3976198"/>
          </a:xfrm>
          <a:prstGeom prst="rect">
            <a:avLst/>
          </a:prstGeom>
        </p:spPr>
      </p:pic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748150"/>
            <a:ext cx="8229600" cy="403383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629400" y="1676400"/>
            <a:ext cx="2286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1800" y="1185262"/>
            <a:ext cx="18565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heuristic function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2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5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6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greedy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sz="2400" dirty="0"/>
              <a:t>No – can get stuck in loops. </a:t>
            </a:r>
          </a:p>
        </p:txBody>
      </p:sp>
      <p:pic>
        <p:nvPicPr>
          <p:cNvPr id="4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3048000"/>
            <a:ext cx="5705994" cy="3429000"/>
          </a:xfrm>
          <a:prstGeom prst="rect">
            <a:avLst/>
          </a:prstGeom>
          <a:noFill/>
          <a:ln/>
        </p:spPr>
      </p:pic>
      <p:sp>
        <p:nvSpPr>
          <p:cNvPr id="5" name="Oval 4"/>
          <p:cNvSpPr/>
          <p:nvPr/>
        </p:nvSpPr>
        <p:spPr>
          <a:xfrm>
            <a:off x="4114800" y="41148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36576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05493" y="3429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3733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1324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5" grpId="0" animBg="1"/>
      <p:bldP spid="6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Theme21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15" id="{D79C0676-A4E9-457D-809D-8735415CD426}" vid="{1A0B3894-D71B-41AC-87C5-03566293D69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Theme215</Template>
  <TotalTime>13710</TotalTime>
  <Words>787</Words>
  <Application>Microsoft Office PowerPoint</Application>
  <PresentationFormat>On-screen Show (4:3)</PresentationFormat>
  <Paragraphs>137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inherit</vt:lpstr>
      <vt:lpstr>Arial</vt:lpstr>
      <vt:lpstr>Times New Roman</vt:lpstr>
      <vt:lpstr>Theme215</vt:lpstr>
      <vt:lpstr>Lecture 7  Informed Search  </vt:lpstr>
      <vt:lpstr>Informed Search</vt:lpstr>
      <vt:lpstr>Informed (heuristic) Search</vt:lpstr>
      <vt:lpstr>Heuristic for the Romania problem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search</vt:lpstr>
      <vt:lpstr>Properties of greedy best-first search</vt:lpstr>
      <vt:lpstr>Properties of greedy best-first search</vt:lpstr>
      <vt:lpstr>How can we fix the greedy search?</vt:lpstr>
      <vt:lpstr>A* search</vt:lpstr>
      <vt:lpstr>A* search example (distance already traveled + distance remaining)</vt:lpstr>
      <vt:lpstr>A* search example</vt:lpstr>
      <vt:lpstr>A* search example</vt:lpstr>
      <vt:lpstr>A* search example</vt:lpstr>
      <vt:lpstr>A* search example</vt:lpstr>
      <vt:lpstr>A* search example</vt:lpstr>
      <vt:lpstr>Dijkstra’s vs Greedy  vs A*</vt:lpstr>
      <vt:lpstr>Dijkstra's vs. A* search</vt:lpstr>
      <vt:lpstr>Is A* optimal?</vt:lpstr>
      <vt:lpstr>Admissible heuristic</vt:lpstr>
      <vt:lpstr>How to tell which heuristic is better?</vt:lpstr>
      <vt:lpstr>Properties of A*</vt:lpstr>
      <vt:lpstr>Search strategies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Chen, Haiquan</cp:lastModifiedBy>
  <cp:revision>405</cp:revision>
  <cp:lastPrinted>2017-09-14T16:45:02Z</cp:lastPrinted>
  <dcterms:created xsi:type="dcterms:W3CDTF">2003-12-17T02:58:58Z</dcterms:created>
  <dcterms:modified xsi:type="dcterms:W3CDTF">2022-08-28T16:24:12Z</dcterms:modified>
</cp:coreProperties>
</file>