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2" autoAdjust="0"/>
  </p:normalViewPr>
  <p:slideViewPr>
    <p:cSldViewPr>
      <p:cViewPr varScale="1">
        <p:scale>
          <a:sx n="88" d="100"/>
          <a:sy n="88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13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C3F58-2633-43B5-944D-9A29CA4A9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6246-AD0B-408A-B745-2ACC72A7A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6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49721-C3A1-4425-99EF-30C57743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BB52-192B-4E7D-9E15-B5945998B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7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4D7A-5DE0-40F6-876D-D2AFBCA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DE62156-1480-49ED-B33B-CE1D8F42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ryukh.com/labyrinth-algorithms/" TargetMode="External"/><Relationship Id="rId2" Type="http://schemas.openxmlformats.org/officeDocument/2006/relationships/hyperlink" Target="http://qiao.github.io/PathFinding.js/visu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/>
              <a:t>Lecture 8 </a:t>
            </a:r>
            <a:br>
              <a:rPr lang="en-US" dirty="0"/>
            </a:br>
            <a:r>
              <a:rPr lang="en-US" dirty="0"/>
              <a:t>Uninformed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745" y="3600450"/>
            <a:ext cx="6400800" cy="1752600"/>
          </a:xfrm>
        </p:spPr>
        <p:txBody>
          <a:bodyPr/>
          <a:lstStyle/>
          <a:p>
            <a:r>
              <a:rPr lang="en-US" b="1" dirty="0">
                <a:ea typeface="inherit"/>
                <a:cs typeface="inherit"/>
              </a:rPr>
              <a:t>CS 180 – Intelligent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6180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Victor Chen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chemeClr val="tx1"/>
                </a:solidFill>
              </a:rPr>
              <a:t>Fall 2022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712" y="914400"/>
            <a:ext cx="7008575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02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153400" cy="5257800"/>
          </a:xfrm>
        </p:spPr>
        <p:txBody>
          <a:bodyPr/>
          <a:lstStyle/>
          <a:p>
            <a:r>
              <a:rPr lang="en-US" sz="2800" dirty="0"/>
              <a:t>Expand </a:t>
            </a:r>
            <a:r>
              <a:rPr lang="en-US" sz="2800" u="sng" dirty="0">
                <a:solidFill>
                  <a:srgbClr val="FF0000"/>
                </a:solidFill>
              </a:rPr>
              <a:t>deepest unexpanded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idea: visit nodes adjacent to the </a:t>
            </a:r>
            <a:r>
              <a:rPr lang="en-US" i="1" dirty="0"/>
              <a:t>last visited</a:t>
            </a:r>
            <a:r>
              <a:rPr lang="en-US" dirty="0"/>
              <a:t> node first</a:t>
            </a:r>
            <a:endParaRPr lang="en-US" sz="2800" u="sng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Implementation: </a:t>
            </a:r>
            <a:r>
              <a:rPr lang="en-US" sz="2800" i="1" dirty="0"/>
              <a:t>frontier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a LIFO queue </a:t>
            </a:r>
            <a:r>
              <a:rPr lang="en-US" sz="2800" dirty="0"/>
              <a:t>(</a:t>
            </a:r>
            <a:r>
              <a:rPr lang="en-US" b="1" dirty="0">
                <a:solidFill>
                  <a:srgbClr val="FF0000"/>
                </a:solidFill>
              </a:rPr>
              <a:t>a stack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8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343150" y="3433766"/>
            <a:ext cx="4114800" cy="3263542"/>
            <a:chOff x="48" y="2332"/>
            <a:chExt cx="3456" cy="2340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887"/>
              <a:ext cx="33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887"/>
              <a:ext cx="9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32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32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648"/>
              <a:chOff x="1152" y="2640"/>
              <a:chExt cx="1104" cy="1648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839"/>
                <a:ext cx="24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839"/>
                <a:ext cx="192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23"/>
                <a:ext cx="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07"/>
                <a:ext cx="0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07"/>
                <a:ext cx="14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07"/>
                <a:ext cx="168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3952"/>
                <a:ext cx="0" cy="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839"/>
              <a:ext cx="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648"/>
              <a:chOff x="1152" y="2640"/>
              <a:chExt cx="1104" cy="1648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839"/>
                <a:ext cx="24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839"/>
                <a:ext cx="192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23"/>
                <a:ext cx="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07"/>
                <a:ext cx="0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07"/>
                <a:ext cx="14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07"/>
                <a:ext cx="168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3952"/>
                <a:ext cx="0" cy="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887"/>
              <a:ext cx="624" cy="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2876550" y="3738563"/>
            <a:ext cx="18669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2478882" y="4241802"/>
            <a:ext cx="417910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2876551" y="4232278"/>
            <a:ext cx="120254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2482458" y="4725988"/>
            <a:ext cx="2381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3000380" y="4743451"/>
            <a:ext cx="2381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2874169" y="4256090"/>
            <a:ext cx="746522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3324230" y="4732339"/>
            <a:ext cx="298847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3175399" y="5253045"/>
            <a:ext cx="164306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3178973" y="5797551"/>
            <a:ext cx="2381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3368278" y="1371605"/>
            <a:ext cx="2403872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3368279" y="2408237"/>
            <a:ext cx="238125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3999885" y="2835275"/>
            <a:ext cx="605454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796904" y="2591573"/>
            <a:ext cx="97488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772027" y="2316463"/>
            <a:ext cx="309563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5462588" y="2195514"/>
            <a:ext cx="238125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5534027" y="1371603"/>
            <a:ext cx="238125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3600647" y="2133603"/>
            <a:ext cx="696318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3558778" y="1676401"/>
            <a:ext cx="534592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3765947" y="1401763"/>
            <a:ext cx="458391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4261822" y="1646238"/>
            <a:ext cx="605454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4297208" y="2011363"/>
            <a:ext cx="903443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5367338" y="2744792"/>
            <a:ext cx="238125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5166121" y="2290767"/>
            <a:ext cx="235744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3987404" y="1408117"/>
            <a:ext cx="641503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4639867" y="1655768"/>
            <a:ext cx="857825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4605342" y="3478213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2796779" y="3971931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2374111" y="4451357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2899172" y="4451357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3514729" y="4433888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2372916" y="5006982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2892029" y="4999039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3244454" y="4981582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3751660" y="4972057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3065860" y="5510213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3399235" y="5518157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3078961" y="6015039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3744516" y="5519739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3579023" y="6007106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3940973" y="6034088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3590929" y="6477006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3618310" y="4733931"/>
            <a:ext cx="23217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3328990" y="5254631"/>
            <a:ext cx="194072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3854058" y="5253041"/>
            <a:ext cx="2381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3846910" y="5791202"/>
            <a:ext cx="194072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3688557" y="5792788"/>
            <a:ext cx="159544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3675464" y="6280155"/>
            <a:ext cx="5953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4606528" y="3479805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2797973" y="3973513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4893473" y="3906839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6201966" y="3922713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2375297" y="4452939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2900367" y="4452939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3515916" y="4435482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2374111" y="5008563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2893223" y="4992688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3245648" y="4983163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3752854" y="4973639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3067054" y="5511806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3400429" y="5519739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3086104" y="6016631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3745711" y="5521331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3580210" y="6008688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3942160" y="6035682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3592116" y="6478588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2374111" y="5000631"/>
            <a:ext cx="217885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2375297" y="4445006"/>
            <a:ext cx="217884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2893223" y="4992688"/>
            <a:ext cx="217885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2900367" y="4445006"/>
            <a:ext cx="217885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3067054" y="5503863"/>
            <a:ext cx="217885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3080147" y="6008688"/>
            <a:ext cx="217884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4366024" y="2698751"/>
            <a:ext cx="441722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3245648" y="4983163"/>
            <a:ext cx="217885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3400429" y="5519739"/>
            <a:ext cx="217885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3580210" y="6008688"/>
            <a:ext cx="217884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3592116" y="6478588"/>
            <a:ext cx="217884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285750" y="1371602"/>
            <a:ext cx="1710928" cy="169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Implementation: Frontier is a LIFO stack</a:t>
            </a:r>
          </a:p>
        </p:txBody>
      </p:sp>
      <p:sp>
        <p:nvSpPr>
          <p:cNvPr id="194" name="Oval 193"/>
          <p:cNvSpPr/>
          <p:nvPr/>
        </p:nvSpPr>
        <p:spPr>
          <a:xfrm>
            <a:off x="3825483" y="5911520"/>
            <a:ext cx="476885" cy="5004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  <p:bldP spid="1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3871842" y="1827423"/>
            <a:ext cx="1404188" cy="237462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404188 w 1404188"/>
              <a:gd name="connsiteY0" fmla="*/ 0 h 237462"/>
              <a:gd name="connsiteX1" fmla="*/ 0 w 1404188"/>
              <a:gd name="connsiteY1" fmla="*/ 237462 h 23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4188" h="237462">
                <a:moveTo>
                  <a:pt x="1404188" y="0"/>
                </a:moveTo>
                <a:lnTo>
                  <a:pt x="0" y="237462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326138" y="1827423"/>
            <a:ext cx="949892" cy="258111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404188 w 1404188"/>
              <a:gd name="connsiteY0" fmla="*/ 0 h 237462"/>
              <a:gd name="connsiteX1" fmla="*/ 0 w 1404188"/>
              <a:gd name="connsiteY1" fmla="*/ 237462 h 237462"/>
              <a:gd name="connsiteX0" fmla="*/ 949892 w 949892"/>
              <a:gd name="connsiteY0" fmla="*/ 0 h 258111"/>
              <a:gd name="connsiteX1" fmla="*/ 0 w 949892"/>
              <a:gd name="connsiteY1" fmla="*/ 258111 h 25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892" h="258111">
                <a:moveTo>
                  <a:pt x="949892" y="0"/>
                </a:moveTo>
                <a:lnTo>
                  <a:pt x="0" y="258111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5276030" y="1827423"/>
            <a:ext cx="1393863" cy="247787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404188 w 1404188"/>
              <a:gd name="connsiteY0" fmla="*/ 0 h 237462"/>
              <a:gd name="connsiteX1" fmla="*/ 0 w 1404188"/>
              <a:gd name="connsiteY1" fmla="*/ 237462 h 237462"/>
              <a:gd name="connsiteX0" fmla="*/ 949892 w 949892"/>
              <a:gd name="connsiteY0" fmla="*/ 0 h 258111"/>
              <a:gd name="connsiteX1" fmla="*/ 0 w 949892"/>
              <a:gd name="connsiteY1" fmla="*/ 258111 h 258111"/>
              <a:gd name="connsiteX0" fmla="*/ 0 w 1393863"/>
              <a:gd name="connsiteY0" fmla="*/ 0 h 247787"/>
              <a:gd name="connsiteX1" fmla="*/ 1393863 w 1393863"/>
              <a:gd name="connsiteY1" fmla="*/ 247787 h 2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863" h="247787">
                <a:moveTo>
                  <a:pt x="0" y="0"/>
                </a:moveTo>
                <a:lnTo>
                  <a:pt x="1393863" y="247787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3737618" y="1827423"/>
            <a:ext cx="1538412" cy="505897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38412 w 1538412"/>
              <a:gd name="connsiteY0" fmla="*/ 0 h 505897"/>
              <a:gd name="connsiteX1" fmla="*/ 134224 w 1538412"/>
              <a:gd name="connsiteY1" fmla="*/ 237462 h 505897"/>
              <a:gd name="connsiteX2" fmla="*/ 0 w 1538412"/>
              <a:gd name="connsiteY2" fmla="*/ 505897 h 50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412" h="505897">
                <a:moveTo>
                  <a:pt x="1538412" y="0"/>
                </a:moveTo>
                <a:lnTo>
                  <a:pt x="134224" y="237462"/>
                </a:lnTo>
                <a:lnTo>
                  <a:pt x="0" y="505897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3871842" y="1827423"/>
            <a:ext cx="1404188" cy="505897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38412 w 1538412"/>
              <a:gd name="connsiteY0" fmla="*/ 0 h 505897"/>
              <a:gd name="connsiteX1" fmla="*/ 134224 w 1538412"/>
              <a:gd name="connsiteY1" fmla="*/ 237462 h 505897"/>
              <a:gd name="connsiteX2" fmla="*/ 0 w 1538412"/>
              <a:gd name="connsiteY2" fmla="*/ 505897 h 505897"/>
              <a:gd name="connsiteX0" fmla="*/ 1404188 w 1404188"/>
              <a:gd name="connsiteY0" fmla="*/ 0 h 505897"/>
              <a:gd name="connsiteX1" fmla="*/ 0 w 1404188"/>
              <a:gd name="connsiteY1" fmla="*/ 237462 h 505897"/>
              <a:gd name="connsiteX2" fmla="*/ 134224 w 1404188"/>
              <a:gd name="connsiteY2" fmla="*/ 505897 h 50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188" h="505897">
                <a:moveTo>
                  <a:pt x="1404188" y="0"/>
                </a:moveTo>
                <a:lnTo>
                  <a:pt x="0" y="237462"/>
                </a:lnTo>
                <a:lnTo>
                  <a:pt x="134224" y="505897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202239" y="1827423"/>
            <a:ext cx="1073791" cy="485248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38412 w 1538412"/>
              <a:gd name="connsiteY0" fmla="*/ 0 h 505897"/>
              <a:gd name="connsiteX1" fmla="*/ 134224 w 1538412"/>
              <a:gd name="connsiteY1" fmla="*/ 237462 h 505897"/>
              <a:gd name="connsiteX2" fmla="*/ 0 w 1538412"/>
              <a:gd name="connsiteY2" fmla="*/ 505897 h 505897"/>
              <a:gd name="connsiteX0" fmla="*/ 1404188 w 1404188"/>
              <a:gd name="connsiteY0" fmla="*/ 0 h 505897"/>
              <a:gd name="connsiteX1" fmla="*/ 0 w 1404188"/>
              <a:gd name="connsiteY1" fmla="*/ 237462 h 505897"/>
              <a:gd name="connsiteX2" fmla="*/ 134224 w 1404188"/>
              <a:gd name="connsiteY2" fmla="*/ 505897 h 505897"/>
              <a:gd name="connsiteX0" fmla="*/ 1269964 w 1269964"/>
              <a:gd name="connsiteY0" fmla="*/ 0 h 505897"/>
              <a:gd name="connsiteX1" fmla="*/ 351047 w 1269964"/>
              <a:gd name="connsiteY1" fmla="*/ 237462 h 505897"/>
              <a:gd name="connsiteX2" fmla="*/ 0 w 1269964"/>
              <a:gd name="connsiteY2" fmla="*/ 505897 h 505897"/>
              <a:gd name="connsiteX0" fmla="*/ 1073791 w 1073791"/>
              <a:gd name="connsiteY0" fmla="*/ 0 h 485248"/>
              <a:gd name="connsiteX1" fmla="*/ 154874 w 1073791"/>
              <a:gd name="connsiteY1" fmla="*/ 237462 h 485248"/>
              <a:gd name="connsiteX2" fmla="*/ 0 w 1073791"/>
              <a:gd name="connsiteY2" fmla="*/ 485248 h 48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791" h="485248">
                <a:moveTo>
                  <a:pt x="1073791" y="0"/>
                </a:moveTo>
                <a:lnTo>
                  <a:pt x="154874" y="237462"/>
                </a:lnTo>
                <a:lnTo>
                  <a:pt x="0" y="485248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357113" y="1827423"/>
            <a:ext cx="918917" cy="474924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38412 w 1538412"/>
              <a:gd name="connsiteY0" fmla="*/ 0 h 505897"/>
              <a:gd name="connsiteX1" fmla="*/ 134224 w 1538412"/>
              <a:gd name="connsiteY1" fmla="*/ 237462 h 505897"/>
              <a:gd name="connsiteX2" fmla="*/ 0 w 1538412"/>
              <a:gd name="connsiteY2" fmla="*/ 505897 h 505897"/>
              <a:gd name="connsiteX0" fmla="*/ 1404188 w 1404188"/>
              <a:gd name="connsiteY0" fmla="*/ 0 h 505897"/>
              <a:gd name="connsiteX1" fmla="*/ 0 w 1404188"/>
              <a:gd name="connsiteY1" fmla="*/ 237462 h 505897"/>
              <a:gd name="connsiteX2" fmla="*/ 134224 w 1404188"/>
              <a:gd name="connsiteY2" fmla="*/ 505897 h 505897"/>
              <a:gd name="connsiteX0" fmla="*/ 1269964 w 1269964"/>
              <a:gd name="connsiteY0" fmla="*/ 0 h 505897"/>
              <a:gd name="connsiteX1" fmla="*/ 351047 w 1269964"/>
              <a:gd name="connsiteY1" fmla="*/ 237462 h 505897"/>
              <a:gd name="connsiteX2" fmla="*/ 0 w 1269964"/>
              <a:gd name="connsiteY2" fmla="*/ 505897 h 505897"/>
              <a:gd name="connsiteX0" fmla="*/ 1073791 w 1073791"/>
              <a:gd name="connsiteY0" fmla="*/ 0 h 485248"/>
              <a:gd name="connsiteX1" fmla="*/ 154874 w 1073791"/>
              <a:gd name="connsiteY1" fmla="*/ 237462 h 485248"/>
              <a:gd name="connsiteX2" fmla="*/ 0 w 1073791"/>
              <a:gd name="connsiteY2" fmla="*/ 485248 h 485248"/>
              <a:gd name="connsiteX0" fmla="*/ 918917 w 918917"/>
              <a:gd name="connsiteY0" fmla="*/ 0 h 474924"/>
              <a:gd name="connsiteX1" fmla="*/ 0 w 918917"/>
              <a:gd name="connsiteY1" fmla="*/ 237462 h 474924"/>
              <a:gd name="connsiteX2" fmla="*/ 92924 w 918917"/>
              <a:gd name="connsiteY2" fmla="*/ 474924 h 47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917" h="474924">
                <a:moveTo>
                  <a:pt x="918917" y="0"/>
                </a:moveTo>
                <a:lnTo>
                  <a:pt x="0" y="237462"/>
                </a:lnTo>
                <a:lnTo>
                  <a:pt x="92924" y="474924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Uninformed Search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28800"/>
            <a:ext cx="533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0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276031" y="1827422"/>
            <a:ext cx="1383538" cy="464599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38412 w 1538412"/>
              <a:gd name="connsiteY0" fmla="*/ 0 h 505897"/>
              <a:gd name="connsiteX1" fmla="*/ 134224 w 1538412"/>
              <a:gd name="connsiteY1" fmla="*/ 237462 h 505897"/>
              <a:gd name="connsiteX2" fmla="*/ 0 w 1538412"/>
              <a:gd name="connsiteY2" fmla="*/ 505897 h 505897"/>
              <a:gd name="connsiteX0" fmla="*/ 1404188 w 1404188"/>
              <a:gd name="connsiteY0" fmla="*/ 0 h 505897"/>
              <a:gd name="connsiteX1" fmla="*/ 0 w 1404188"/>
              <a:gd name="connsiteY1" fmla="*/ 237462 h 505897"/>
              <a:gd name="connsiteX2" fmla="*/ 134224 w 1404188"/>
              <a:gd name="connsiteY2" fmla="*/ 505897 h 505897"/>
              <a:gd name="connsiteX0" fmla="*/ 1269964 w 1269964"/>
              <a:gd name="connsiteY0" fmla="*/ 0 h 505897"/>
              <a:gd name="connsiteX1" fmla="*/ 351047 w 1269964"/>
              <a:gd name="connsiteY1" fmla="*/ 237462 h 505897"/>
              <a:gd name="connsiteX2" fmla="*/ 0 w 1269964"/>
              <a:gd name="connsiteY2" fmla="*/ 505897 h 505897"/>
              <a:gd name="connsiteX0" fmla="*/ 1073791 w 1073791"/>
              <a:gd name="connsiteY0" fmla="*/ 0 h 485248"/>
              <a:gd name="connsiteX1" fmla="*/ 154874 w 1073791"/>
              <a:gd name="connsiteY1" fmla="*/ 237462 h 485248"/>
              <a:gd name="connsiteX2" fmla="*/ 0 w 1073791"/>
              <a:gd name="connsiteY2" fmla="*/ 485248 h 485248"/>
              <a:gd name="connsiteX0" fmla="*/ 918917 w 918917"/>
              <a:gd name="connsiteY0" fmla="*/ 0 h 474924"/>
              <a:gd name="connsiteX1" fmla="*/ 0 w 918917"/>
              <a:gd name="connsiteY1" fmla="*/ 237462 h 474924"/>
              <a:gd name="connsiteX2" fmla="*/ 92924 w 918917"/>
              <a:gd name="connsiteY2" fmla="*/ 474924 h 474924"/>
              <a:gd name="connsiteX0" fmla="*/ 825993 w 2209531"/>
              <a:gd name="connsiteY0" fmla="*/ 0 h 474924"/>
              <a:gd name="connsiteX1" fmla="*/ 2209531 w 2209531"/>
              <a:gd name="connsiteY1" fmla="*/ 258111 h 474924"/>
              <a:gd name="connsiteX2" fmla="*/ 0 w 2209531"/>
              <a:gd name="connsiteY2" fmla="*/ 474924 h 474924"/>
              <a:gd name="connsiteX0" fmla="*/ 0 w 1383538"/>
              <a:gd name="connsiteY0" fmla="*/ 0 h 464599"/>
              <a:gd name="connsiteX1" fmla="*/ 1383538 w 1383538"/>
              <a:gd name="connsiteY1" fmla="*/ 258111 h 464599"/>
              <a:gd name="connsiteX2" fmla="*/ 1269964 w 1383538"/>
              <a:gd name="connsiteY2" fmla="*/ 464599 h 46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538" h="464599">
                <a:moveTo>
                  <a:pt x="0" y="0"/>
                </a:moveTo>
                <a:lnTo>
                  <a:pt x="1383538" y="258111"/>
                </a:lnTo>
                <a:lnTo>
                  <a:pt x="1269964" y="464599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BFS</a:t>
            </a:r>
            <a:r>
              <a:rPr lang="en-US" dirty="0"/>
              <a:t> vs. 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276031" y="1827422"/>
            <a:ext cx="1497112" cy="464599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38412 w 1538412"/>
              <a:gd name="connsiteY0" fmla="*/ 0 h 505897"/>
              <a:gd name="connsiteX1" fmla="*/ 134224 w 1538412"/>
              <a:gd name="connsiteY1" fmla="*/ 237462 h 505897"/>
              <a:gd name="connsiteX2" fmla="*/ 0 w 1538412"/>
              <a:gd name="connsiteY2" fmla="*/ 505897 h 505897"/>
              <a:gd name="connsiteX0" fmla="*/ 1404188 w 1404188"/>
              <a:gd name="connsiteY0" fmla="*/ 0 h 505897"/>
              <a:gd name="connsiteX1" fmla="*/ 0 w 1404188"/>
              <a:gd name="connsiteY1" fmla="*/ 237462 h 505897"/>
              <a:gd name="connsiteX2" fmla="*/ 134224 w 1404188"/>
              <a:gd name="connsiteY2" fmla="*/ 505897 h 505897"/>
              <a:gd name="connsiteX0" fmla="*/ 1269964 w 1269964"/>
              <a:gd name="connsiteY0" fmla="*/ 0 h 505897"/>
              <a:gd name="connsiteX1" fmla="*/ 351047 w 1269964"/>
              <a:gd name="connsiteY1" fmla="*/ 237462 h 505897"/>
              <a:gd name="connsiteX2" fmla="*/ 0 w 1269964"/>
              <a:gd name="connsiteY2" fmla="*/ 505897 h 505897"/>
              <a:gd name="connsiteX0" fmla="*/ 1073791 w 1073791"/>
              <a:gd name="connsiteY0" fmla="*/ 0 h 485248"/>
              <a:gd name="connsiteX1" fmla="*/ 154874 w 1073791"/>
              <a:gd name="connsiteY1" fmla="*/ 237462 h 485248"/>
              <a:gd name="connsiteX2" fmla="*/ 0 w 1073791"/>
              <a:gd name="connsiteY2" fmla="*/ 485248 h 485248"/>
              <a:gd name="connsiteX0" fmla="*/ 918917 w 918917"/>
              <a:gd name="connsiteY0" fmla="*/ 0 h 474924"/>
              <a:gd name="connsiteX1" fmla="*/ 0 w 918917"/>
              <a:gd name="connsiteY1" fmla="*/ 237462 h 474924"/>
              <a:gd name="connsiteX2" fmla="*/ 92924 w 918917"/>
              <a:gd name="connsiteY2" fmla="*/ 474924 h 474924"/>
              <a:gd name="connsiteX0" fmla="*/ 825993 w 2209531"/>
              <a:gd name="connsiteY0" fmla="*/ 0 h 474924"/>
              <a:gd name="connsiteX1" fmla="*/ 2209531 w 2209531"/>
              <a:gd name="connsiteY1" fmla="*/ 258111 h 474924"/>
              <a:gd name="connsiteX2" fmla="*/ 0 w 2209531"/>
              <a:gd name="connsiteY2" fmla="*/ 474924 h 474924"/>
              <a:gd name="connsiteX0" fmla="*/ 0 w 1383538"/>
              <a:gd name="connsiteY0" fmla="*/ 0 h 464599"/>
              <a:gd name="connsiteX1" fmla="*/ 1383538 w 1383538"/>
              <a:gd name="connsiteY1" fmla="*/ 258111 h 464599"/>
              <a:gd name="connsiteX2" fmla="*/ 1269964 w 1383538"/>
              <a:gd name="connsiteY2" fmla="*/ 464599 h 464599"/>
              <a:gd name="connsiteX0" fmla="*/ 0 w 1497112"/>
              <a:gd name="connsiteY0" fmla="*/ 0 h 464599"/>
              <a:gd name="connsiteX1" fmla="*/ 1383538 w 1497112"/>
              <a:gd name="connsiteY1" fmla="*/ 258111 h 464599"/>
              <a:gd name="connsiteX2" fmla="*/ 1497112 w 1497112"/>
              <a:gd name="connsiteY2" fmla="*/ 464599 h 46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112" h="464599">
                <a:moveTo>
                  <a:pt x="0" y="0"/>
                </a:moveTo>
                <a:lnTo>
                  <a:pt x="1383538" y="258111"/>
                </a:lnTo>
                <a:lnTo>
                  <a:pt x="1497112" y="464599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871842" y="1827423"/>
            <a:ext cx="1404188" cy="237462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404188 w 1404188"/>
              <a:gd name="connsiteY0" fmla="*/ 0 h 237462"/>
              <a:gd name="connsiteX1" fmla="*/ 0 w 1404188"/>
              <a:gd name="connsiteY1" fmla="*/ 237462 h 23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4188" h="237462">
                <a:moveTo>
                  <a:pt x="1404188" y="0"/>
                </a:moveTo>
                <a:lnTo>
                  <a:pt x="0" y="237462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747943" y="1827423"/>
            <a:ext cx="1528087" cy="474923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28087 w 1528087"/>
              <a:gd name="connsiteY0" fmla="*/ 0 h 474923"/>
              <a:gd name="connsiteX1" fmla="*/ 123899 w 1528087"/>
              <a:gd name="connsiteY1" fmla="*/ 237462 h 474923"/>
              <a:gd name="connsiteX2" fmla="*/ 0 w 1528087"/>
              <a:gd name="connsiteY2" fmla="*/ 474923 h 47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087" h="474923">
                <a:moveTo>
                  <a:pt x="1528087" y="0"/>
                </a:moveTo>
                <a:lnTo>
                  <a:pt x="123899" y="237462"/>
                </a:lnTo>
                <a:lnTo>
                  <a:pt x="0" y="474923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8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644694" y="1827423"/>
            <a:ext cx="1631336" cy="733033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28087 w 1528087"/>
              <a:gd name="connsiteY0" fmla="*/ 0 h 474923"/>
              <a:gd name="connsiteX1" fmla="*/ 123899 w 1528087"/>
              <a:gd name="connsiteY1" fmla="*/ 237462 h 474923"/>
              <a:gd name="connsiteX2" fmla="*/ 0 w 1528087"/>
              <a:gd name="connsiteY2" fmla="*/ 474923 h 474923"/>
              <a:gd name="connsiteX0" fmla="*/ 1631336 w 1631336"/>
              <a:gd name="connsiteY0" fmla="*/ 0 h 733033"/>
              <a:gd name="connsiteX1" fmla="*/ 227148 w 1631336"/>
              <a:gd name="connsiteY1" fmla="*/ 237462 h 733033"/>
              <a:gd name="connsiteX2" fmla="*/ 0 w 1631336"/>
              <a:gd name="connsiteY2" fmla="*/ 733033 h 73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336" h="733033">
                <a:moveTo>
                  <a:pt x="1631336" y="0"/>
                </a:moveTo>
                <a:lnTo>
                  <a:pt x="227148" y="237462"/>
                </a:lnTo>
                <a:lnTo>
                  <a:pt x="0" y="733033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3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541444" y="1827423"/>
            <a:ext cx="1734585" cy="939521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  <a:gd name="connsiteX0" fmla="*/ 1528087 w 1528087"/>
              <a:gd name="connsiteY0" fmla="*/ 0 h 474923"/>
              <a:gd name="connsiteX1" fmla="*/ 123899 w 1528087"/>
              <a:gd name="connsiteY1" fmla="*/ 237462 h 474923"/>
              <a:gd name="connsiteX2" fmla="*/ 0 w 1528087"/>
              <a:gd name="connsiteY2" fmla="*/ 474923 h 474923"/>
              <a:gd name="connsiteX0" fmla="*/ 1631336 w 1631336"/>
              <a:gd name="connsiteY0" fmla="*/ 0 h 733033"/>
              <a:gd name="connsiteX1" fmla="*/ 227148 w 1631336"/>
              <a:gd name="connsiteY1" fmla="*/ 237462 h 733033"/>
              <a:gd name="connsiteX2" fmla="*/ 0 w 1631336"/>
              <a:gd name="connsiteY2" fmla="*/ 733033 h 733033"/>
              <a:gd name="connsiteX0" fmla="*/ 1734585 w 1734585"/>
              <a:gd name="connsiteY0" fmla="*/ 0 h 939521"/>
              <a:gd name="connsiteX1" fmla="*/ 330397 w 1734585"/>
              <a:gd name="connsiteY1" fmla="*/ 237462 h 939521"/>
              <a:gd name="connsiteX2" fmla="*/ 0 w 1734585"/>
              <a:gd name="connsiteY2" fmla="*/ 939521 h 9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585" h="939521">
                <a:moveTo>
                  <a:pt x="1734585" y="0"/>
                </a:moveTo>
                <a:lnTo>
                  <a:pt x="330397" y="237462"/>
                </a:lnTo>
                <a:lnTo>
                  <a:pt x="0" y="939521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417546" y="1827423"/>
            <a:ext cx="1858484" cy="1187309"/>
          </a:xfrm>
          <a:custGeom>
            <a:avLst/>
            <a:gdLst>
              <a:gd name="connsiteX0" fmla="*/ 1858484 w 1858484"/>
              <a:gd name="connsiteY0" fmla="*/ 0 h 1187309"/>
              <a:gd name="connsiteX1" fmla="*/ 454296 w 1858484"/>
              <a:gd name="connsiteY1" fmla="*/ 237462 h 1187309"/>
              <a:gd name="connsiteX2" fmla="*/ 0 w 1858484"/>
              <a:gd name="connsiteY2" fmla="*/ 1187309 h 118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484" h="1187309">
                <a:moveTo>
                  <a:pt x="1858484" y="0"/>
                </a:moveTo>
                <a:lnTo>
                  <a:pt x="454296" y="237462"/>
                </a:lnTo>
                <a:lnTo>
                  <a:pt x="0" y="1187309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961733" y="1837748"/>
            <a:ext cx="3314297" cy="3458683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4297" h="3458683">
                <a:moveTo>
                  <a:pt x="3314297" y="0"/>
                </a:moveTo>
                <a:lnTo>
                  <a:pt x="1910109" y="237462"/>
                </a:lnTo>
                <a:lnTo>
                  <a:pt x="1569387" y="939523"/>
                </a:lnTo>
                <a:lnTo>
                  <a:pt x="1682961" y="1166660"/>
                </a:lnTo>
                <a:lnTo>
                  <a:pt x="1228665" y="2075209"/>
                </a:lnTo>
                <a:lnTo>
                  <a:pt x="671120" y="2302347"/>
                </a:lnTo>
                <a:lnTo>
                  <a:pt x="567870" y="2539809"/>
                </a:lnTo>
                <a:lnTo>
                  <a:pt x="320073" y="2766946"/>
                </a:lnTo>
                <a:lnTo>
                  <a:pt x="0" y="3458683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044333" y="1837749"/>
            <a:ext cx="3231697" cy="3479332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82600 w 3314297"/>
              <a:gd name="connsiteY8" fmla="*/ 3262518 h 3458683"/>
              <a:gd name="connsiteX9" fmla="*/ 0 w 3314297"/>
              <a:gd name="connsiteY9" fmla="*/ 3458683 h 3458683"/>
              <a:gd name="connsiteX0" fmla="*/ 3231697 w 3231697"/>
              <a:gd name="connsiteY0" fmla="*/ 0 h 3479332"/>
              <a:gd name="connsiteX1" fmla="*/ 1827509 w 3231697"/>
              <a:gd name="connsiteY1" fmla="*/ 237462 h 3479332"/>
              <a:gd name="connsiteX2" fmla="*/ 1486787 w 3231697"/>
              <a:gd name="connsiteY2" fmla="*/ 939523 h 3479332"/>
              <a:gd name="connsiteX3" fmla="*/ 1600361 w 3231697"/>
              <a:gd name="connsiteY3" fmla="*/ 1166660 h 3479332"/>
              <a:gd name="connsiteX4" fmla="*/ 1146065 w 3231697"/>
              <a:gd name="connsiteY4" fmla="*/ 2075209 h 3479332"/>
              <a:gd name="connsiteX5" fmla="*/ 588520 w 3231697"/>
              <a:gd name="connsiteY5" fmla="*/ 2302347 h 3479332"/>
              <a:gd name="connsiteX6" fmla="*/ 485270 w 3231697"/>
              <a:gd name="connsiteY6" fmla="*/ 2539809 h 3479332"/>
              <a:gd name="connsiteX7" fmla="*/ 237473 w 3231697"/>
              <a:gd name="connsiteY7" fmla="*/ 2766946 h 3479332"/>
              <a:gd name="connsiteX8" fmla="*/ 0 w 3231697"/>
              <a:gd name="connsiteY8" fmla="*/ 3262518 h 3479332"/>
              <a:gd name="connsiteX9" fmla="*/ 185848 w 3231697"/>
              <a:gd name="connsiteY9" fmla="*/ 3479332 h 347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1697" h="3479332">
                <a:moveTo>
                  <a:pt x="3231697" y="0"/>
                </a:moveTo>
                <a:lnTo>
                  <a:pt x="1827509" y="237462"/>
                </a:lnTo>
                <a:lnTo>
                  <a:pt x="1486787" y="939523"/>
                </a:lnTo>
                <a:lnTo>
                  <a:pt x="1600361" y="1166660"/>
                </a:lnTo>
                <a:lnTo>
                  <a:pt x="1146065" y="2075209"/>
                </a:lnTo>
                <a:lnTo>
                  <a:pt x="588520" y="2302347"/>
                </a:lnTo>
                <a:lnTo>
                  <a:pt x="485270" y="2539809"/>
                </a:lnTo>
                <a:lnTo>
                  <a:pt x="237473" y="2766946"/>
                </a:lnTo>
                <a:lnTo>
                  <a:pt x="0" y="3262518"/>
                </a:lnTo>
                <a:lnTo>
                  <a:pt x="185848" y="3479332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>
                <a:solidFill>
                  <a:srgbClr val="CC0099"/>
                </a:solidFill>
              </a:rPr>
              <a:t>uninformed search</a:t>
            </a:r>
            <a:r>
              <a:rPr lang="en-US" dirty="0"/>
              <a:t>, we use </a:t>
            </a:r>
            <a:r>
              <a:rPr lang="en-US" u="sng" dirty="0"/>
              <a:t>only the information available in the problem definition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pPr lvl="1"/>
            <a:r>
              <a:rPr lang="en-US"/>
              <a:t>Iterative deepening search </a:t>
            </a:r>
          </a:p>
          <a:p>
            <a:pPr lvl="1"/>
            <a:r>
              <a:rPr lang="en-US"/>
              <a:t>Uniform-cost </a:t>
            </a: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9534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147583" y="1837749"/>
            <a:ext cx="3128448" cy="3231546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82600 w 3314297"/>
              <a:gd name="connsiteY8" fmla="*/ 3262518 h 3458683"/>
              <a:gd name="connsiteX9" fmla="*/ 0 w 3314297"/>
              <a:gd name="connsiteY9" fmla="*/ 3458683 h 3458683"/>
              <a:gd name="connsiteX0" fmla="*/ 3231697 w 3231697"/>
              <a:gd name="connsiteY0" fmla="*/ 0 h 3479332"/>
              <a:gd name="connsiteX1" fmla="*/ 1827509 w 3231697"/>
              <a:gd name="connsiteY1" fmla="*/ 237462 h 3479332"/>
              <a:gd name="connsiteX2" fmla="*/ 1486787 w 3231697"/>
              <a:gd name="connsiteY2" fmla="*/ 939523 h 3479332"/>
              <a:gd name="connsiteX3" fmla="*/ 1600361 w 3231697"/>
              <a:gd name="connsiteY3" fmla="*/ 1166660 h 3479332"/>
              <a:gd name="connsiteX4" fmla="*/ 1146065 w 3231697"/>
              <a:gd name="connsiteY4" fmla="*/ 2075209 h 3479332"/>
              <a:gd name="connsiteX5" fmla="*/ 588520 w 3231697"/>
              <a:gd name="connsiteY5" fmla="*/ 2302347 h 3479332"/>
              <a:gd name="connsiteX6" fmla="*/ 485270 w 3231697"/>
              <a:gd name="connsiteY6" fmla="*/ 2539809 h 3479332"/>
              <a:gd name="connsiteX7" fmla="*/ 237473 w 3231697"/>
              <a:gd name="connsiteY7" fmla="*/ 2766946 h 3479332"/>
              <a:gd name="connsiteX8" fmla="*/ 0 w 3231697"/>
              <a:gd name="connsiteY8" fmla="*/ 3262518 h 3479332"/>
              <a:gd name="connsiteX9" fmla="*/ 185848 w 3231697"/>
              <a:gd name="connsiteY9" fmla="*/ 3479332 h 3479332"/>
              <a:gd name="connsiteX0" fmla="*/ 3128448 w 3128448"/>
              <a:gd name="connsiteY0" fmla="*/ 0 h 3479332"/>
              <a:gd name="connsiteX1" fmla="*/ 1724260 w 3128448"/>
              <a:gd name="connsiteY1" fmla="*/ 237462 h 3479332"/>
              <a:gd name="connsiteX2" fmla="*/ 1383538 w 3128448"/>
              <a:gd name="connsiteY2" fmla="*/ 939523 h 3479332"/>
              <a:gd name="connsiteX3" fmla="*/ 1497112 w 3128448"/>
              <a:gd name="connsiteY3" fmla="*/ 1166660 h 3479332"/>
              <a:gd name="connsiteX4" fmla="*/ 1042816 w 3128448"/>
              <a:gd name="connsiteY4" fmla="*/ 2075209 h 3479332"/>
              <a:gd name="connsiteX5" fmla="*/ 485271 w 3128448"/>
              <a:gd name="connsiteY5" fmla="*/ 2302347 h 3479332"/>
              <a:gd name="connsiteX6" fmla="*/ 382021 w 3128448"/>
              <a:gd name="connsiteY6" fmla="*/ 2539809 h 3479332"/>
              <a:gd name="connsiteX7" fmla="*/ 134224 w 3128448"/>
              <a:gd name="connsiteY7" fmla="*/ 2766946 h 3479332"/>
              <a:gd name="connsiteX8" fmla="*/ 0 w 3128448"/>
              <a:gd name="connsiteY8" fmla="*/ 2983759 h 3479332"/>
              <a:gd name="connsiteX9" fmla="*/ 82599 w 3128448"/>
              <a:gd name="connsiteY9" fmla="*/ 3479332 h 3479332"/>
              <a:gd name="connsiteX0" fmla="*/ 3128448 w 3128448"/>
              <a:gd name="connsiteY0" fmla="*/ 0 h 3231546"/>
              <a:gd name="connsiteX1" fmla="*/ 1724260 w 3128448"/>
              <a:gd name="connsiteY1" fmla="*/ 237462 h 3231546"/>
              <a:gd name="connsiteX2" fmla="*/ 1383538 w 3128448"/>
              <a:gd name="connsiteY2" fmla="*/ 939523 h 3231546"/>
              <a:gd name="connsiteX3" fmla="*/ 1497112 w 3128448"/>
              <a:gd name="connsiteY3" fmla="*/ 1166660 h 3231546"/>
              <a:gd name="connsiteX4" fmla="*/ 1042816 w 3128448"/>
              <a:gd name="connsiteY4" fmla="*/ 2075209 h 3231546"/>
              <a:gd name="connsiteX5" fmla="*/ 485271 w 3128448"/>
              <a:gd name="connsiteY5" fmla="*/ 2302347 h 3231546"/>
              <a:gd name="connsiteX6" fmla="*/ 382021 w 3128448"/>
              <a:gd name="connsiteY6" fmla="*/ 2539809 h 3231546"/>
              <a:gd name="connsiteX7" fmla="*/ 134224 w 3128448"/>
              <a:gd name="connsiteY7" fmla="*/ 2766946 h 3231546"/>
              <a:gd name="connsiteX8" fmla="*/ 0 w 3128448"/>
              <a:gd name="connsiteY8" fmla="*/ 2983759 h 3231546"/>
              <a:gd name="connsiteX9" fmla="*/ 154873 w 3128448"/>
              <a:gd name="connsiteY9" fmla="*/ 3231546 h 323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8448" h="3231546">
                <a:moveTo>
                  <a:pt x="3128448" y="0"/>
                </a:moveTo>
                <a:lnTo>
                  <a:pt x="1724260" y="237462"/>
                </a:lnTo>
                <a:lnTo>
                  <a:pt x="1383538" y="939523"/>
                </a:lnTo>
                <a:lnTo>
                  <a:pt x="1497112" y="1166660"/>
                </a:lnTo>
                <a:lnTo>
                  <a:pt x="1042816" y="2075209"/>
                </a:lnTo>
                <a:lnTo>
                  <a:pt x="485271" y="2302347"/>
                </a:lnTo>
                <a:lnTo>
                  <a:pt x="382021" y="2539809"/>
                </a:lnTo>
                <a:lnTo>
                  <a:pt x="134224" y="2766946"/>
                </a:lnTo>
                <a:lnTo>
                  <a:pt x="0" y="2983759"/>
                </a:lnTo>
                <a:lnTo>
                  <a:pt x="154873" y="3231546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281807" y="1837749"/>
            <a:ext cx="2994224" cy="3014732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82600 w 3314297"/>
              <a:gd name="connsiteY8" fmla="*/ 3262518 h 3458683"/>
              <a:gd name="connsiteX9" fmla="*/ 0 w 3314297"/>
              <a:gd name="connsiteY9" fmla="*/ 3458683 h 3458683"/>
              <a:gd name="connsiteX0" fmla="*/ 3231697 w 3231697"/>
              <a:gd name="connsiteY0" fmla="*/ 0 h 3479332"/>
              <a:gd name="connsiteX1" fmla="*/ 1827509 w 3231697"/>
              <a:gd name="connsiteY1" fmla="*/ 237462 h 3479332"/>
              <a:gd name="connsiteX2" fmla="*/ 1486787 w 3231697"/>
              <a:gd name="connsiteY2" fmla="*/ 939523 h 3479332"/>
              <a:gd name="connsiteX3" fmla="*/ 1600361 w 3231697"/>
              <a:gd name="connsiteY3" fmla="*/ 1166660 h 3479332"/>
              <a:gd name="connsiteX4" fmla="*/ 1146065 w 3231697"/>
              <a:gd name="connsiteY4" fmla="*/ 2075209 h 3479332"/>
              <a:gd name="connsiteX5" fmla="*/ 588520 w 3231697"/>
              <a:gd name="connsiteY5" fmla="*/ 2302347 h 3479332"/>
              <a:gd name="connsiteX6" fmla="*/ 485270 w 3231697"/>
              <a:gd name="connsiteY6" fmla="*/ 2539809 h 3479332"/>
              <a:gd name="connsiteX7" fmla="*/ 237473 w 3231697"/>
              <a:gd name="connsiteY7" fmla="*/ 2766946 h 3479332"/>
              <a:gd name="connsiteX8" fmla="*/ 0 w 3231697"/>
              <a:gd name="connsiteY8" fmla="*/ 3262518 h 3479332"/>
              <a:gd name="connsiteX9" fmla="*/ 185848 w 3231697"/>
              <a:gd name="connsiteY9" fmla="*/ 3479332 h 3479332"/>
              <a:gd name="connsiteX0" fmla="*/ 3128448 w 3128448"/>
              <a:gd name="connsiteY0" fmla="*/ 0 h 3479332"/>
              <a:gd name="connsiteX1" fmla="*/ 1724260 w 3128448"/>
              <a:gd name="connsiteY1" fmla="*/ 237462 h 3479332"/>
              <a:gd name="connsiteX2" fmla="*/ 1383538 w 3128448"/>
              <a:gd name="connsiteY2" fmla="*/ 939523 h 3479332"/>
              <a:gd name="connsiteX3" fmla="*/ 1497112 w 3128448"/>
              <a:gd name="connsiteY3" fmla="*/ 1166660 h 3479332"/>
              <a:gd name="connsiteX4" fmla="*/ 1042816 w 3128448"/>
              <a:gd name="connsiteY4" fmla="*/ 2075209 h 3479332"/>
              <a:gd name="connsiteX5" fmla="*/ 485271 w 3128448"/>
              <a:gd name="connsiteY5" fmla="*/ 2302347 h 3479332"/>
              <a:gd name="connsiteX6" fmla="*/ 382021 w 3128448"/>
              <a:gd name="connsiteY6" fmla="*/ 2539809 h 3479332"/>
              <a:gd name="connsiteX7" fmla="*/ 134224 w 3128448"/>
              <a:gd name="connsiteY7" fmla="*/ 2766946 h 3479332"/>
              <a:gd name="connsiteX8" fmla="*/ 0 w 3128448"/>
              <a:gd name="connsiteY8" fmla="*/ 2983759 h 3479332"/>
              <a:gd name="connsiteX9" fmla="*/ 82599 w 3128448"/>
              <a:gd name="connsiteY9" fmla="*/ 3479332 h 3479332"/>
              <a:gd name="connsiteX0" fmla="*/ 3128448 w 3128448"/>
              <a:gd name="connsiteY0" fmla="*/ 0 h 3231546"/>
              <a:gd name="connsiteX1" fmla="*/ 1724260 w 3128448"/>
              <a:gd name="connsiteY1" fmla="*/ 237462 h 3231546"/>
              <a:gd name="connsiteX2" fmla="*/ 1383538 w 3128448"/>
              <a:gd name="connsiteY2" fmla="*/ 939523 h 3231546"/>
              <a:gd name="connsiteX3" fmla="*/ 1497112 w 3128448"/>
              <a:gd name="connsiteY3" fmla="*/ 1166660 h 3231546"/>
              <a:gd name="connsiteX4" fmla="*/ 1042816 w 3128448"/>
              <a:gd name="connsiteY4" fmla="*/ 2075209 h 3231546"/>
              <a:gd name="connsiteX5" fmla="*/ 485271 w 3128448"/>
              <a:gd name="connsiteY5" fmla="*/ 2302347 h 3231546"/>
              <a:gd name="connsiteX6" fmla="*/ 382021 w 3128448"/>
              <a:gd name="connsiteY6" fmla="*/ 2539809 h 3231546"/>
              <a:gd name="connsiteX7" fmla="*/ 134224 w 3128448"/>
              <a:gd name="connsiteY7" fmla="*/ 2766946 h 3231546"/>
              <a:gd name="connsiteX8" fmla="*/ 0 w 3128448"/>
              <a:gd name="connsiteY8" fmla="*/ 2983759 h 3231546"/>
              <a:gd name="connsiteX9" fmla="*/ 154873 w 3128448"/>
              <a:gd name="connsiteY9" fmla="*/ 3231546 h 3231546"/>
              <a:gd name="connsiteX0" fmla="*/ 3128448 w 3128448"/>
              <a:gd name="connsiteY0" fmla="*/ 0 h 2983759"/>
              <a:gd name="connsiteX1" fmla="*/ 1724260 w 3128448"/>
              <a:gd name="connsiteY1" fmla="*/ 237462 h 2983759"/>
              <a:gd name="connsiteX2" fmla="*/ 1383538 w 3128448"/>
              <a:gd name="connsiteY2" fmla="*/ 939523 h 2983759"/>
              <a:gd name="connsiteX3" fmla="*/ 1497112 w 3128448"/>
              <a:gd name="connsiteY3" fmla="*/ 1166660 h 2983759"/>
              <a:gd name="connsiteX4" fmla="*/ 1042816 w 3128448"/>
              <a:gd name="connsiteY4" fmla="*/ 2075209 h 2983759"/>
              <a:gd name="connsiteX5" fmla="*/ 485271 w 3128448"/>
              <a:gd name="connsiteY5" fmla="*/ 2302347 h 2983759"/>
              <a:gd name="connsiteX6" fmla="*/ 382021 w 3128448"/>
              <a:gd name="connsiteY6" fmla="*/ 2539809 h 2983759"/>
              <a:gd name="connsiteX7" fmla="*/ 134224 w 3128448"/>
              <a:gd name="connsiteY7" fmla="*/ 2766946 h 2983759"/>
              <a:gd name="connsiteX8" fmla="*/ 0 w 3128448"/>
              <a:gd name="connsiteY8" fmla="*/ 2983759 h 2983759"/>
              <a:gd name="connsiteX0" fmla="*/ 2994224 w 2994224"/>
              <a:gd name="connsiteY0" fmla="*/ 0 h 3014732"/>
              <a:gd name="connsiteX1" fmla="*/ 1590036 w 2994224"/>
              <a:gd name="connsiteY1" fmla="*/ 237462 h 3014732"/>
              <a:gd name="connsiteX2" fmla="*/ 1249314 w 2994224"/>
              <a:gd name="connsiteY2" fmla="*/ 939523 h 3014732"/>
              <a:gd name="connsiteX3" fmla="*/ 1362888 w 2994224"/>
              <a:gd name="connsiteY3" fmla="*/ 1166660 h 3014732"/>
              <a:gd name="connsiteX4" fmla="*/ 908592 w 2994224"/>
              <a:gd name="connsiteY4" fmla="*/ 2075209 h 3014732"/>
              <a:gd name="connsiteX5" fmla="*/ 351047 w 2994224"/>
              <a:gd name="connsiteY5" fmla="*/ 2302347 h 3014732"/>
              <a:gd name="connsiteX6" fmla="*/ 247797 w 2994224"/>
              <a:gd name="connsiteY6" fmla="*/ 2539809 h 3014732"/>
              <a:gd name="connsiteX7" fmla="*/ 0 w 2994224"/>
              <a:gd name="connsiteY7" fmla="*/ 2766946 h 3014732"/>
              <a:gd name="connsiteX8" fmla="*/ 144549 w 2994224"/>
              <a:gd name="connsiteY8" fmla="*/ 3014732 h 301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4224" h="3014732">
                <a:moveTo>
                  <a:pt x="2994224" y="0"/>
                </a:moveTo>
                <a:lnTo>
                  <a:pt x="1590036" y="237462"/>
                </a:lnTo>
                <a:lnTo>
                  <a:pt x="1249314" y="939523"/>
                </a:lnTo>
                <a:lnTo>
                  <a:pt x="1362888" y="1166660"/>
                </a:lnTo>
                <a:lnTo>
                  <a:pt x="908592" y="2075209"/>
                </a:lnTo>
                <a:lnTo>
                  <a:pt x="351047" y="2302347"/>
                </a:lnTo>
                <a:lnTo>
                  <a:pt x="247797" y="2539809"/>
                </a:lnTo>
                <a:lnTo>
                  <a:pt x="0" y="2766946"/>
                </a:lnTo>
                <a:lnTo>
                  <a:pt x="144549" y="3014732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0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529604" y="1837748"/>
            <a:ext cx="2746427" cy="2983759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82600 w 3314297"/>
              <a:gd name="connsiteY8" fmla="*/ 3262518 h 3458683"/>
              <a:gd name="connsiteX9" fmla="*/ 0 w 3314297"/>
              <a:gd name="connsiteY9" fmla="*/ 3458683 h 3458683"/>
              <a:gd name="connsiteX0" fmla="*/ 3231697 w 3231697"/>
              <a:gd name="connsiteY0" fmla="*/ 0 h 3479332"/>
              <a:gd name="connsiteX1" fmla="*/ 1827509 w 3231697"/>
              <a:gd name="connsiteY1" fmla="*/ 237462 h 3479332"/>
              <a:gd name="connsiteX2" fmla="*/ 1486787 w 3231697"/>
              <a:gd name="connsiteY2" fmla="*/ 939523 h 3479332"/>
              <a:gd name="connsiteX3" fmla="*/ 1600361 w 3231697"/>
              <a:gd name="connsiteY3" fmla="*/ 1166660 h 3479332"/>
              <a:gd name="connsiteX4" fmla="*/ 1146065 w 3231697"/>
              <a:gd name="connsiteY4" fmla="*/ 2075209 h 3479332"/>
              <a:gd name="connsiteX5" fmla="*/ 588520 w 3231697"/>
              <a:gd name="connsiteY5" fmla="*/ 2302347 h 3479332"/>
              <a:gd name="connsiteX6" fmla="*/ 485270 w 3231697"/>
              <a:gd name="connsiteY6" fmla="*/ 2539809 h 3479332"/>
              <a:gd name="connsiteX7" fmla="*/ 237473 w 3231697"/>
              <a:gd name="connsiteY7" fmla="*/ 2766946 h 3479332"/>
              <a:gd name="connsiteX8" fmla="*/ 0 w 3231697"/>
              <a:gd name="connsiteY8" fmla="*/ 3262518 h 3479332"/>
              <a:gd name="connsiteX9" fmla="*/ 185848 w 3231697"/>
              <a:gd name="connsiteY9" fmla="*/ 3479332 h 3479332"/>
              <a:gd name="connsiteX0" fmla="*/ 3128448 w 3128448"/>
              <a:gd name="connsiteY0" fmla="*/ 0 h 3479332"/>
              <a:gd name="connsiteX1" fmla="*/ 1724260 w 3128448"/>
              <a:gd name="connsiteY1" fmla="*/ 237462 h 3479332"/>
              <a:gd name="connsiteX2" fmla="*/ 1383538 w 3128448"/>
              <a:gd name="connsiteY2" fmla="*/ 939523 h 3479332"/>
              <a:gd name="connsiteX3" fmla="*/ 1497112 w 3128448"/>
              <a:gd name="connsiteY3" fmla="*/ 1166660 h 3479332"/>
              <a:gd name="connsiteX4" fmla="*/ 1042816 w 3128448"/>
              <a:gd name="connsiteY4" fmla="*/ 2075209 h 3479332"/>
              <a:gd name="connsiteX5" fmla="*/ 485271 w 3128448"/>
              <a:gd name="connsiteY5" fmla="*/ 2302347 h 3479332"/>
              <a:gd name="connsiteX6" fmla="*/ 382021 w 3128448"/>
              <a:gd name="connsiteY6" fmla="*/ 2539809 h 3479332"/>
              <a:gd name="connsiteX7" fmla="*/ 134224 w 3128448"/>
              <a:gd name="connsiteY7" fmla="*/ 2766946 h 3479332"/>
              <a:gd name="connsiteX8" fmla="*/ 0 w 3128448"/>
              <a:gd name="connsiteY8" fmla="*/ 2983759 h 3479332"/>
              <a:gd name="connsiteX9" fmla="*/ 82599 w 3128448"/>
              <a:gd name="connsiteY9" fmla="*/ 3479332 h 3479332"/>
              <a:gd name="connsiteX0" fmla="*/ 3128448 w 3128448"/>
              <a:gd name="connsiteY0" fmla="*/ 0 h 3231546"/>
              <a:gd name="connsiteX1" fmla="*/ 1724260 w 3128448"/>
              <a:gd name="connsiteY1" fmla="*/ 237462 h 3231546"/>
              <a:gd name="connsiteX2" fmla="*/ 1383538 w 3128448"/>
              <a:gd name="connsiteY2" fmla="*/ 939523 h 3231546"/>
              <a:gd name="connsiteX3" fmla="*/ 1497112 w 3128448"/>
              <a:gd name="connsiteY3" fmla="*/ 1166660 h 3231546"/>
              <a:gd name="connsiteX4" fmla="*/ 1042816 w 3128448"/>
              <a:gd name="connsiteY4" fmla="*/ 2075209 h 3231546"/>
              <a:gd name="connsiteX5" fmla="*/ 485271 w 3128448"/>
              <a:gd name="connsiteY5" fmla="*/ 2302347 h 3231546"/>
              <a:gd name="connsiteX6" fmla="*/ 382021 w 3128448"/>
              <a:gd name="connsiteY6" fmla="*/ 2539809 h 3231546"/>
              <a:gd name="connsiteX7" fmla="*/ 134224 w 3128448"/>
              <a:gd name="connsiteY7" fmla="*/ 2766946 h 3231546"/>
              <a:gd name="connsiteX8" fmla="*/ 0 w 3128448"/>
              <a:gd name="connsiteY8" fmla="*/ 2983759 h 3231546"/>
              <a:gd name="connsiteX9" fmla="*/ 154873 w 3128448"/>
              <a:gd name="connsiteY9" fmla="*/ 3231546 h 3231546"/>
              <a:gd name="connsiteX0" fmla="*/ 3128448 w 3128448"/>
              <a:gd name="connsiteY0" fmla="*/ 0 h 2983759"/>
              <a:gd name="connsiteX1" fmla="*/ 1724260 w 3128448"/>
              <a:gd name="connsiteY1" fmla="*/ 237462 h 2983759"/>
              <a:gd name="connsiteX2" fmla="*/ 1383538 w 3128448"/>
              <a:gd name="connsiteY2" fmla="*/ 939523 h 2983759"/>
              <a:gd name="connsiteX3" fmla="*/ 1497112 w 3128448"/>
              <a:gd name="connsiteY3" fmla="*/ 1166660 h 2983759"/>
              <a:gd name="connsiteX4" fmla="*/ 1042816 w 3128448"/>
              <a:gd name="connsiteY4" fmla="*/ 2075209 h 2983759"/>
              <a:gd name="connsiteX5" fmla="*/ 485271 w 3128448"/>
              <a:gd name="connsiteY5" fmla="*/ 2302347 h 2983759"/>
              <a:gd name="connsiteX6" fmla="*/ 382021 w 3128448"/>
              <a:gd name="connsiteY6" fmla="*/ 2539809 h 2983759"/>
              <a:gd name="connsiteX7" fmla="*/ 134224 w 3128448"/>
              <a:gd name="connsiteY7" fmla="*/ 2766946 h 2983759"/>
              <a:gd name="connsiteX8" fmla="*/ 0 w 3128448"/>
              <a:gd name="connsiteY8" fmla="*/ 2983759 h 2983759"/>
              <a:gd name="connsiteX0" fmla="*/ 2994224 w 2994224"/>
              <a:gd name="connsiteY0" fmla="*/ 0 h 3014732"/>
              <a:gd name="connsiteX1" fmla="*/ 1590036 w 2994224"/>
              <a:gd name="connsiteY1" fmla="*/ 237462 h 3014732"/>
              <a:gd name="connsiteX2" fmla="*/ 1249314 w 2994224"/>
              <a:gd name="connsiteY2" fmla="*/ 939523 h 3014732"/>
              <a:gd name="connsiteX3" fmla="*/ 1362888 w 2994224"/>
              <a:gd name="connsiteY3" fmla="*/ 1166660 h 3014732"/>
              <a:gd name="connsiteX4" fmla="*/ 908592 w 2994224"/>
              <a:gd name="connsiteY4" fmla="*/ 2075209 h 3014732"/>
              <a:gd name="connsiteX5" fmla="*/ 351047 w 2994224"/>
              <a:gd name="connsiteY5" fmla="*/ 2302347 h 3014732"/>
              <a:gd name="connsiteX6" fmla="*/ 247797 w 2994224"/>
              <a:gd name="connsiteY6" fmla="*/ 2539809 h 3014732"/>
              <a:gd name="connsiteX7" fmla="*/ 0 w 2994224"/>
              <a:gd name="connsiteY7" fmla="*/ 2766946 h 3014732"/>
              <a:gd name="connsiteX8" fmla="*/ 144549 w 2994224"/>
              <a:gd name="connsiteY8" fmla="*/ 3014732 h 3014732"/>
              <a:gd name="connsiteX0" fmla="*/ 2849675 w 2849675"/>
              <a:gd name="connsiteY0" fmla="*/ 0 h 3014732"/>
              <a:gd name="connsiteX1" fmla="*/ 1445487 w 2849675"/>
              <a:gd name="connsiteY1" fmla="*/ 237462 h 3014732"/>
              <a:gd name="connsiteX2" fmla="*/ 1104765 w 2849675"/>
              <a:gd name="connsiteY2" fmla="*/ 939523 h 3014732"/>
              <a:gd name="connsiteX3" fmla="*/ 1218339 w 2849675"/>
              <a:gd name="connsiteY3" fmla="*/ 1166660 h 3014732"/>
              <a:gd name="connsiteX4" fmla="*/ 764043 w 2849675"/>
              <a:gd name="connsiteY4" fmla="*/ 2075209 h 3014732"/>
              <a:gd name="connsiteX5" fmla="*/ 206498 w 2849675"/>
              <a:gd name="connsiteY5" fmla="*/ 2302347 h 3014732"/>
              <a:gd name="connsiteX6" fmla="*/ 103248 w 2849675"/>
              <a:gd name="connsiteY6" fmla="*/ 2539809 h 3014732"/>
              <a:gd name="connsiteX7" fmla="*/ 351047 w 2849675"/>
              <a:gd name="connsiteY7" fmla="*/ 2787594 h 3014732"/>
              <a:gd name="connsiteX8" fmla="*/ 0 w 2849675"/>
              <a:gd name="connsiteY8" fmla="*/ 3014732 h 3014732"/>
              <a:gd name="connsiteX0" fmla="*/ 2746427 w 2746427"/>
              <a:gd name="connsiteY0" fmla="*/ 0 h 2983759"/>
              <a:gd name="connsiteX1" fmla="*/ 1342239 w 2746427"/>
              <a:gd name="connsiteY1" fmla="*/ 237462 h 2983759"/>
              <a:gd name="connsiteX2" fmla="*/ 1001517 w 2746427"/>
              <a:gd name="connsiteY2" fmla="*/ 939523 h 2983759"/>
              <a:gd name="connsiteX3" fmla="*/ 1115091 w 2746427"/>
              <a:gd name="connsiteY3" fmla="*/ 1166660 h 2983759"/>
              <a:gd name="connsiteX4" fmla="*/ 660795 w 2746427"/>
              <a:gd name="connsiteY4" fmla="*/ 2075209 h 2983759"/>
              <a:gd name="connsiteX5" fmla="*/ 103250 w 2746427"/>
              <a:gd name="connsiteY5" fmla="*/ 2302347 h 2983759"/>
              <a:gd name="connsiteX6" fmla="*/ 0 w 2746427"/>
              <a:gd name="connsiteY6" fmla="*/ 2539809 h 2983759"/>
              <a:gd name="connsiteX7" fmla="*/ 247799 w 2746427"/>
              <a:gd name="connsiteY7" fmla="*/ 2787594 h 2983759"/>
              <a:gd name="connsiteX8" fmla="*/ 103250 w 2746427"/>
              <a:gd name="connsiteY8" fmla="*/ 2983759 h 298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6427" h="2983759">
                <a:moveTo>
                  <a:pt x="2746427" y="0"/>
                </a:moveTo>
                <a:lnTo>
                  <a:pt x="1342239" y="237462"/>
                </a:lnTo>
                <a:lnTo>
                  <a:pt x="1001517" y="939523"/>
                </a:lnTo>
                <a:lnTo>
                  <a:pt x="1115091" y="1166660"/>
                </a:lnTo>
                <a:lnTo>
                  <a:pt x="660795" y="2075209"/>
                </a:lnTo>
                <a:lnTo>
                  <a:pt x="103250" y="2302347"/>
                </a:lnTo>
                <a:lnTo>
                  <a:pt x="0" y="2539809"/>
                </a:lnTo>
                <a:lnTo>
                  <a:pt x="247799" y="2787594"/>
                </a:lnTo>
                <a:lnTo>
                  <a:pt x="103250" y="2983759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529604" y="1837748"/>
            <a:ext cx="2746427" cy="3025057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82600 w 3314297"/>
              <a:gd name="connsiteY8" fmla="*/ 3262518 h 3458683"/>
              <a:gd name="connsiteX9" fmla="*/ 0 w 3314297"/>
              <a:gd name="connsiteY9" fmla="*/ 3458683 h 3458683"/>
              <a:gd name="connsiteX0" fmla="*/ 3231697 w 3231697"/>
              <a:gd name="connsiteY0" fmla="*/ 0 h 3479332"/>
              <a:gd name="connsiteX1" fmla="*/ 1827509 w 3231697"/>
              <a:gd name="connsiteY1" fmla="*/ 237462 h 3479332"/>
              <a:gd name="connsiteX2" fmla="*/ 1486787 w 3231697"/>
              <a:gd name="connsiteY2" fmla="*/ 939523 h 3479332"/>
              <a:gd name="connsiteX3" fmla="*/ 1600361 w 3231697"/>
              <a:gd name="connsiteY3" fmla="*/ 1166660 h 3479332"/>
              <a:gd name="connsiteX4" fmla="*/ 1146065 w 3231697"/>
              <a:gd name="connsiteY4" fmla="*/ 2075209 h 3479332"/>
              <a:gd name="connsiteX5" fmla="*/ 588520 w 3231697"/>
              <a:gd name="connsiteY5" fmla="*/ 2302347 h 3479332"/>
              <a:gd name="connsiteX6" fmla="*/ 485270 w 3231697"/>
              <a:gd name="connsiteY6" fmla="*/ 2539809 h 3479332"/>
              <a:gd name="connsiteX7" fmla="*/ 237473 w 3231697"/>
              <a:gd name="connsiteY7" fmla="*/ 2766946 h 3479332"/>
              <a:gd name="connsiteX8" fmla="*/ 0 w 3231697"/>
              <a:gd name="connsiteY8" fmla="*/ 3262518 h 3479332"/>
              <a:gd name="connsiteX9" fmla="*/ 185848 w 3231697"/>
              <a:gd name="connsiteY9" fmla="*/ 3479332 h 3479332"/>
              <a:gd name="connsiteX0" fmla="*/ 3128448 w 3128448"/>
              <a:gd name="connsiteY0" fmla="*/ 0 h 3479332"/>
              <a:gd name="connsiteX1" fmla="*/ 1724260 w 3128448"/>
              <a:gd name="connsiteY1" fmla="*/ 237462 h 3479332"/>
              <a:gd name="connsiteX2" fmla="*/ 1383538 w 3128448"/>
              <a:gd name="connsiteY2" fmla="*/ 939523 h 3479332"/>
              <a:gd name="connsiteX3" fmla="*/ 1497112 w 3128448"/>
              <a:gd name="connsiteY3" fmla="*/ 1166660 h 3479332"/>
              <a:gd name="connsiteX4" fmla="*/ 1042816 w 3128448"/>
              <a:gd name="connsiteY4" fmla="*/ 2075209 h 3479332"/>
              <a:gd name="connsiteX5" fmla="*/ 485271 w 3128448"/>
              <a:gd name="connsiteY5" fmla="*/ 2302347 h 3479332"/>
              <a:gd name="connsiteX6" fmla="*/ 382021 w 3128448"/>
              <a:gd name="connsiteY6" fmla="*/ 2539809 h 3479332"/>
              <a:gd name="connsiteX7" fmla="*/ 134224 w 3128448"/>
              <a:gd name="connsiteY7" fmla="*/ 2766946 h 3479332"/>
              <a:gd name="connsiteX8" fmla="*/ 0 w 3128448"/>
              <a:gd name="connsiteY8" fmla="*/ 2983759 h 3479332"/>
              <a:gd name="connsiteX9" fmla="*/ 82599 w 3128448"/>
              <a:gd name="connsiteY9" fmla="*/ 3479332 h 3479332"/>
              <a:gd name="connsiteX0" fmla="*/ 3128448 w 3128448"/>
              <a:gd name="connsiteY0" fmla="*/ 0 h 3231546"/>
              <a:gd name="connsiteX1" fmla="*/ 1724260 w 3128448"/>
              <a:gd name="connsiteY1" fmla="*/ 237462 h 3231546"/>
              <a:gd name="connsiteX2" fmla="*/ 1383538 w 3128448"/>
              <a:gd name="connsiteY2" fmla="*/ 939523 h 3231546"/>
              <a:gd name="connsiteX3" fmla="*/ 1497112 w 3128448"/>
              <a:gd name="connsiteY3" fmla="*/ 1166660 h 3231546"/>
              <a:gd name="connsiteX4" fmla="*/ 1042816 w 3128448"/>
              <a:gd name="connsiteY4" fmla="*/ 2075209 h 3231546"/>
              <a:gd name="connsiteX5" fmla="*/ 485271 w 3128448"/>
              <a:gd name="connsiteY5" fmla="*/ 2302347 h 3231546"/>
              <a:gd name="connsiteX6" fmla="*/ 382021 w 3128448"/>
              <a:gd name="connsiteY6" fmla="*/ 2539809 h 3231546"/>
              <a:gd name="connsiteX7" fmla="*/ 134224 w 3128448"/>
              <a:gd name="connsiteY7" fmla="*/ 2766946 h 3231546"/>
              <a:gd name="connsiteX8" fmla="*/ 0 w 3128448"/>
              <a:gd name="connsiteY8" fmla="*/ 2983759 h 3231546"/>
              <a:gd name="connsiteX9" fmla="*/ 154873 w 3128448"/>
              <a:gd name="connsiteY9" fmla="*/ 3231546 h 3231546"/>
              <a:gd name="connsiteX0" fmla="*/ 3128448 w 3128448"/>
              <a:gd name="connsiteY0" fmla="*/ 0 h 2983759"/>
              <a:gd name="connsiteX1" fmla="*/ 1724260 w 3128448"/>
              <a:gd name="connsiteY1" fmla="*/ 237462 h 2983759"/>
              <a:gd name="connsiteX2" fmla="*/ 1383538 w 3128448"/>
              <a:gd name="connsiteY2" fmla="*/ 939523 h 2983759"/>
              <a:gd name="connsiteX3" fmla="*/ 1497112 w 3128448"/>
              <a:gd name="connsiteY3" fmla="*/ 1166660 h 2983759"/>
              <a:gd name="connsiteX4" fmla="*/ 1042816 w 3128448"/>
              <a:gd name="connsiteY4" fmla="*/ 2075209 h 2983759"/>
              <a:gd name="connsiteX5" fmla="*/ 485271 w 3128448"/>
              <a:gd name="connsiteY5" fmla="*/ 2302347 h 2983759"/>
              <a:gd name="connsiteX6" fmla="*/ 382021 w 3128448"/>
              <a:gd name="connsiteY6" fmla="*/ 2539809 h 2983759"/>
              <a:gd name="connsiteX7" fmla="*/ 134224 w 3128448"/>
              <a:gd name="connsiteY7" fmla="*/ 2766946 h 2983759"/>
              <a:gd name="connsiteX8" fmla="*/ 0 w 3128448"/>
              <a:gd name="connsiteY8" fmla="*/ 2983759 h 2983759"/>
              <a:gd name="connsiteX0" fmla="*/ 2994224 w 2994224"/>
              <a:gd name="connsiteY0" fmla="*/ 0 h 3014732"/>
              <a:gd name="connsiteX1" fmla="*/ 1590036 w 2994224"/>
              <a:gd name="connsiteY1" fmla="*/ 237462 h 3014732"/>
              <a:gd name="connsiteX2" fmla="*/ 1249314 w 2994224"/>
              <a:gd name="connsiteY2" fmla="*/ 939523 h 3014732"/>
              <a:gd name="connsiteX3" fmla="*/ 1362888 w 2994224"/>
              <a:gd name="connsiteY3" fmla="*/ 1166660 h 3014732"/>
              <a:gd name="connsiteX4" fmla="*/ 908592 w 2994224"/>
              <a:gd name="connsiteY4" fmla="*/ 2075209 h 3014732"/>
              <a:gd name="connsiteX5" fmla="*/ 351047 w 2994224"/>
              <a:gd name="connsiteY5" fmla="*/ 2302347 h 3014732"/>
              <a:gd name="connsiteX6" fmla="*/ 247797 w 2994224"/>
              <a:gd name="connsiteY6" fmla="*/ 2539809 h 3014732"/>
              <a:gd name="connsiteX7" fmla="*/ 0 w 2994224"/>
              <a:gd name="connsiteY7" fmla="*/ 2766946 h 3014732"/>
              <a:gd name="connsiteX8" fmla="*/ 144549 w 2994224"/>
              <a:gd name="connsiteY8" fmla="*/ 3014732 h 3014732"/>
              <a:gd name="connsiteX0" fmla="*/ 2849675 w 2849675"/>
              <a:gd name="connsiteY0" fmla="*/ 0 h 3014732"/>
              <a:gd name="connsiteX1" fmla="*/ 1445487 w 2849675"/>
              <a:gd name="connsiteY1" fmla="*/ 237462 h 3014732"/>
              <a:gd name="connsiteX2" fmla="*/ 1104765 w 2849675"/>
              <a:gd name="connsiteY2" fmla="*/ 939523 h 3014732"/>
              <a:gd name="connsiteX3" fmla="*/ 1218339 w 2849675"/>
              <a:gd name="connsiteY3" fmla="*/ 1166660 h 3014732"/>
              <a:gd name="connsiteX4" fmla="*/ 764043 w 2849675"/>
              <a:gd name="connsiteY4" fmla="*/ 2075209 h 3014732"/>
              <a:gd name="connsiteX5" fmla="*/ 206498 w 2849675"/>
              <a:gd name="connsiteY5" fmla="*/ 2302347 h 3014732"/>
              <a:gd name="connsiteX6" fmla="*/ 103248 w 2849675"/>
              <a:gd name="connsiteY6" fmla="*/ 2539809 h 3014732"/>
              <a:gd name="connsiteX7" fmla="*/ 351047 w 2849675"/>
              <a:gd name="connsiteY7" fmla="*/ 2787594 h 3014732"/>
              <a:gd name="connsiteX8" fmla="*/ 0 w 2849675"/>
              <a:gd name="connsiteY8" fmla="*/ 3014732 h 3014732"/>
              <a:gd name="connsiteX0" fmla="*/ 2746427 w 2746427"/>
              <a:gd name="connsiteY0" fmla="*/ 0 h 2983759"/>
              <a:gd name="connsiteX1" fmla="*/ 1342239 w 2746427"/>
              <a:gd name="connsiteY1" fmla="*/ 237462 h 2983759"/>
              <a:gd name="connsiteX2" fmla="*/ 1001517 w 2746427"/>
              <a:gd name="connsiteY2" fmla="*/ 939523 h 2983759"/>
              <a:gd name="connsiteX3" fmla="*/ 1115091 w 2746427"/>
              <a:gd name="connsiteY3" fmla="*/ 1166660 h 2983759"/>
              <a:gd name="connsiteX4" fmla="*/ 660795 w 2746427"/>
              <a:gd name="connsiteY4" fmla="*/ 2075209 h 2983759"/>
              <a:gd name="connsiteX5" fmla="*/ 103250 w 2746427"/>
              <a:gd name="connsiteY5" fmla="*/ 2302347 h 2983759"/>
              <a:gd name="connsiteX6" fmla="*/ 0 w 2746427"/>
              <a:gd name="connsiteY6" fmla="*/ 2539809 h 2983759"/>
              <a:gd name="connsiteX7" fmla="*/ 247799 w 2746427"/>
              <a:gd name="connsiteY7" fmla="*/ 2787594 h 2983759"/>
              <a:gd name="connsiteX8" fmla="*/ 103250 w 2746427"/>
              <a:gd name="connsiteY8" fmla="*/ 2983759 h 2983759"/>
              <a:gd name="connsiteX0" fmla="*/ 2746427 w 2746427"/>
              <a:gd name="connsiteY0" fmla="*/ 0 h 3025057"/>
              <a:gd name="connsiteX1" fmla="*/ 1342239 w 2746427"/>
              <a:gd name="connsiteY1" fmla="*/ 237462 h 3025057"/>
              <a:gd name="connsiteX2" fmla="*/ 1001517 w 2746427"/>
              <a:gd name="connsiteY2" fmla="*/ 939523 h 3025057"/>
              <a:gd name="connsiteX3" fmla="*/ 1115091 w 2746427"/>
              <a:gd name="connsiteY3" fmla="*/ 1166660 h 3025057"/>
              <a:gd name="connsiteX4" fmla="*/ 660795 w 2746427"/>
              <a:gd name="connsiteY4" fmla="*/ 2075209 h 3025057"/>
              <a:gd name="connsiteX5" fmla="*/ 103250 w 2746427"/>
              <a:gd name="connsiteY5" fmla="*/ 2302347 h 3025057"/>
              <a:gd name="connsiteX6" fmla="*/ 0 w 2746427"/>
              <a:gd name="connsiteY6" fmla="*/ 2539809 h 3025057"/>
              <a:gd name="connsiteX7" fmla="*/ 247799 w 2746427"/>
              <a:gd name="connsiteY7" fmla="*/ 2787594 h 3025057"/>
              <a:gd name="connsiteX8" fmla="*/ 340723 w 2746427"/>
              <a:gd name="connsiteY8" fmla="*/ 3025057 h 302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6427" h="3025057">
                <a:moveTo>
                  <a:pt x="2746427" y="0"/>
                </a:moveTo>
                <a:lnTo>
                  <a:pt x="1342239" y="237462"/>
                </a:lnTo>
                <a:lnTo>
                  <a:pt x="1001517" y="939523"/>
                </a:lnTo>
                <a:lnTo>
                  <a:pt x="1115091" y="1166660"/>
                </a:lnTo>
                <a:lnTo>
                  <a:pt x="660795" y="2075209"/>
                </a:lnTo>
                <a:lnTo>
                  <a:pt x="103250" y="2302347"/>
                </a:lnTo>
                <a:lnTo>
                  <a:pt x="0" y="2539809"/>
                </a:lnTo>
                <a:lnTo>
                  <a:pt x="247799" y="2787594"/>
                </a:lnTo>
                <a:lnTo>
                  <a:pt x="340723" y="3025057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</a:t>
            </a:r>
            <a:r>
              <a:rPr lang="en-US" b="1" dirty="0"/>
              <a:t>DFS</a:t>
            </a:r>
          </a:p>
        </p:txBody>
      </p:sp>
      <p:pic>
        <p:nvPicPr>
          <p:cNvPr id="4" name="Picture 3" descr="Screen Shot 2017-09-12 at 10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78000"/>
            <a:ext cx="5359400" cy="386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32854" y="1837747"/>
            <a:ext cx="2643177" cy="2539809"/>
          </a:xfrm>
          <a:custGeom>
            <a:avLst/>
            <a:gdLst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0 w 3314297"/>
              <a:gd name="connsiteY8" fmla="*/ 3458683 h 3458683"/>
              <a:gd name="connsiteX0" fmla="*/ 3314297 w 3314297"/>
              <a:gd name="connsiteY0" fmla="*/ 0 h 3458683"/>
              <a:gd name="connsiteX1" fmla="*/ 1910109 w 3314297"/>
              <a:gd name="connsiteY1" fmla="*/ 237462 h 3458683"/>
              <a:gd name="connsiteX2" fmla="*/ 1569387 w 3314297"/>
              <a:gd name="connsiteY2" fmla="*/ 939523 h 3458683"/>
              <a:gd name="connsiteX3" fmla="*/ 1682961 w 3314297"/>
              <a:gd name="connsiteY3" fmla="*/ 1166660 h 3458683"/>
              <a:gd name="connsiteX4" fmla="*/ 1228665 w 3314297"/>
              <a:gd name="connsiteY4" fmla="*/ 2075209 h 3458683"/>
              <a:gd name="connsiteX5" fmla="*/ 671120 w 3314297"/>
              <a:gd name="connsiteY5" fmla="*/ 2302347 h 3458683"/>
              <a:gd name="connsiteX6" fmla="*/ 567870 w 3314297"/>
              <a:gd name="connsiteY6" fmla="*/ 2539809 h 3458683"/>
              <a:gd name="connsiteX7" fmla="*/ 320073 w 3314297"/>
              <a:gd name="connsiteY7" fmla="*/ 2766946 h 3458683"/>
              <a:gd name="connsiteX8" fmla="*/ 82600 w 3314297"/>
              <a:gd name="connsiteY8" fmla="*/ 3262518 h 3458683"/>
              <a:gd name="connsiteX9" fmla="*/ 0 w 3314297"/>
              <a:gd name="connsiteY9" fmla="*/ 3458683 h 3458683"/>
              <a:gd name="connsiteX0" fmla="*/ 3231697 w 3231697"/>
              <a:gd name="connsiteY0" fmla="*/ 0 h 3479332"/>
              <a:gd name="connsiteX1" fmla="*/ 1827509 w 3231697"/>
              <a:gd name="connsiteY1" fmla="*/ 237462 h 3479332"/>
              <a:gd name="connsiteX2" fmla="*/ 1486787 w 3231697"/>
              <a:gd name="connsiteY2" fmla="*/ 939523 h 3479332"/>
              <a:gd name="connsiteX3" fmla="*/ 1600361 w 3231697"/>
              <a:gd name="connsiteY3" fmla="*/ 1166660 h 3479332"/>
              <a:gd name="connsiteX4" fmla="*/ 1146065 w 3231697"/>
              <a:gd name="connsiteY4" fmla="*/ 2075209 h 3479332"/>
              <a:gd name="connsiteX5" fmla="*/ 588520 w 3231697"/>
              <a:gd name="connsiteY5" fmla="*/ 2302347 h 3479332"/>
              <a:gd name="connsiteX6" fmla="*/ 485270 w 3231697"/>
              <a:gd name="connsiteY6" fmla="*/ 2539809 h 3479332"/>
              <a:gd name="connsiteX7" fmla="*/ 237473 w 3231697"/>
              <a:gd name="connsiteY7" fmla="*/ 2766946 h 3479332"/>
              <a:gd name="connsiteX8" fmla="*/ 0 w 3231697"/>
              <a:gd name="connsiteY8" fmla="*/ 3262518 h 3479332"/>
              <a:gd name="connsiteX9" fmla="*/ 185848 w 3231697"/>
              <a:gd name="connsiteY9" fmla="*/ 3479332 h 3479332"/>
              <a:gd name="connsiteX0" fmla="*/ 3128448 w 3128448"/>
              <a:gd name="connsiteY0" fmla="*/ 0 h 3479332"/>
              <a:gd name="connsiteX1" fmla="*/ 1724260 w 3128448"/>
              <a:gd name="connsiteY1" fmla="*/ 237462 h 3479332"/>
              <a:gd name="connsiteX2" fmla="*/ 1383538 w 3128448"/>
              <a:gd name="connsiteY2" fmla="*/ 939523 h 3479332"/>
              <a:gd name="connsiteX3" fmla="*/ 1497112 w 3128448"/>
              <a:gd name="connsiteY3" fmla="*/ 1166660 h 3479332"/>
              <a:gd name="connsiteX4" fmla="*/ 1042816 w 3128448"/>
              <a:gd name="connsiteY4" fmla="*/ 2075209 h 3479332"/>
              <a:gd name="connsiteX5" fmla="*/ 485271 w 3128448"/>
              <a:gd name="connsiteY5" fmla="*/ 2302347 h 3479332"/>
              <a:gd name="connsiteX6" fmla="*/ 382021 w 3128448"/>
              <a:gd name="connsiteY6" fmla="*/ 2539809 h 3479332"/>
              <a:gd name="connsiteX7" fmla="*/ 134224 w 3128448"/>
              <a:gd name="connsiteY7" fmla="*/ 2766946 h 3479332"/>
              <a:gd name="connsiteX8" fmla="*/ 0 w 3128448"/>
              <a:gd name="connsiteY8" fmla="*/ 2983759 h 3479332"/>
              <a:gd name="connsiteX9" fmla="*/ 82599 w 3128448"/>
              <a:gd name="connsiteY9" fmla="*/ 3479332 h 3479332"/>
              <a:gd name="connsiteX0" fmla="*/ 3128448 w 3128448"/>
              <a:gd name="connsiteY0" fmla="*/ 0 h 3231546"/>
              <a:gd name="connsiteX1" fmla="*/ 1724260 w 3128448"/>
              <a:gd name="connsiteY1" fmla="*/ 237462 h 3231546"/>
              <a:gd name="connsiteX2" fmla="*/ 1383538 w 3128448"/>
              <a:gd name="connsiteY2" fmla="*/ 939523 h 3231546"/>
              <a:gd name="connsiteX3" fmla="*/ 1497112 w 3128448"/>
              <a:gd name="connsiteY3" fmla="*/ 1166660 h 3231546"/>
              <a:gd name="connsiteX4" fmla="*/ 1042816 w 3128448"/>
              <a:gd name="connsiteY4" fmla="*/ 2075209 h 3231546"/>
              <a:gd name="connsiteX5" fmla="*/ 485271 w 3128448"/>
              <a:gd name="connsiteY5" fmla="*/ 2302347 h 3231546"/>
              <a:gd name="connsiteX6" fmla="*/ 382021 w 3128448"/>
              <a:gd name="connsiteY6" fmla="*/ 2539809 h 3231546"/>
              <a:gd name="connsiteX7" fmla="*/ 134224 w 3128448"/>
              <a:gd name="connsiteY7" fmla="*/ 2766946 h 3231546"/>
              <a:gd name="connsiteX8" fmla="*/ 0 w 3128448"/>
              <a:gd name="connsiteY8" fmla="*/ 2983759 h 3231546"/>
              <a:gd name="connsiteX9" fmla="*/ 154873 w 3128448"/>
              <a:gd name="connsiteY9" fmla="*/ 3231546 h 3231546"/>
              <a:gd name="connsiteX0" fmla="*/ 3128448 w 3128448"/>
              <a:gd name="connsiteY0" fmla="*/ 0 h 2983759"/>
              <a:gd name="connsiteX1" fmla="*/ 1724260 w 3128448"/>
              <a:gd name="connsiteY1" fmla="*/ 237462 h 2983759"/>
              <a:gd name="connsiteX2" fmla="*/ 1383538 w 3128448"/>
              <a:gd name="connsiteY2" fmla="*/ 939523 h 2983759"/>
              <a:gd name="connsiteX3" fmla="*/ 1497112 w 3128448"/>
              <a:gd name="connsiteY3" fmla="*/ 1166660 h 2983759"/>
              <a:gd name="connsiteX4" fmla="*/ 1042816 w 3128448"/>
              <a:gd name="connsiteY4" fmla="*/ 2075209 h 2983759"/>
              <a:gd name="connsiteX5" fmla="*/ 485271 w 3128448"/>
              <a:gd name="connsiteY5" fmla="*/ 2302347 h 2983759"/>
              <a:gd name="connsiteX6" fmla="*/ 382021 w 3128448"/>
              <a:gd name="connsiteY6" fmla="*/ 2539809 h 2983759"/>
              <a:gd name="connsiteX7" fmla="*/ 134224 w 3128448"/>
              <a:gd name="connsiteY7" fmla="*/ 2766946 h 2983759"/>
              <a:gd name="connsiteX8" fmla="*/ 0 w 3128448"/>
              <a:gd name="connsiteY8" fmla="*/ 2983759 h 2983759"/>
              <a:gd name="connsiteX0" fmla="*/ 2994224 w 2994224"/>
              <a:gd name="connsiteY0" fmla="*/ 0 h 3014732"/>
              <a:gd name="connsiteX1" fmla="*/ 1590036 w 2994224"/>
              <a:gd name="connsiteY1" fmla="*/ 237462 h 3014732"/>
              <a:gd name="connsiteX2" fmla="*/ 1249314 w 2994224"/>
              <a:gd name="connsiteY2" fmla="*/ 939523 h 3014732"/>
              <a:gd name="connsiteX3" fmla="*/ 1362888 w 2994224"/>
              <a:gd name="connsiteY3" fmla="*/ 1166660 h 3014732"/>
              <a:gd name="connsiteX4" fmla="*/ 908592 w 2994224"/>
              <a:gd name="connsiteY4" fmla="*/ 2075209 h 3014732"/>
              <a:gd name="connsiteX5" fmla="*/ 351047 w 2994224"/>
              <a:gd name="connsiteY5" fmla="*/ 2302347 h 3014732"/>
              <a:gd name="connsiteX6" fmla="*/ 247797 w 2994224"/>
              <a:gd name="connsiteY6" fmla="*/ 2539809 h 3014732"/>
              <a:gd name="connsiteX7" fmla="*/ 0 w 2994224"/>
              <a:gd name="connsiteY7" fmla="*/ 2766946 h 3014732"/>
              <a:gd name="connsiteX8" fmla="*/ 144549 w 2994224"/>
              <a:gd name="connsiteY8" fmla="*/ 3014732 h 3014732"/>
              <a:gd name="connsiteX0" fmla="*/ 2849675 w 2849675"/>
              <a:gd name="connsiteY0" fmla="*/ 0 h 3014732"/>
              <a:gd name="connsiteX1" fmla="*/ 1445487 w 2849675"/>
              <a:gd name="connsiteY1" fmla="*/ 237462 h 3014732"/>
              <a:gd name="connsiteX2" fmla="*/ 1104765 w 2849675"/>
              <a:gd name="connsiteY2" fmla="*/ 939523 h 3014732"/>
              <a:gd name="connsiteX3" fmla="*/ 1218339 w 2849675"/>
              <a:gd name="connsiteY3" fmla="*/ 1166660 h 3014732"/>
              <a:gd name="connsiteX4" fmla="*/ 764043 w 2849675"/>
              <a:gd name="connsiteY4" fmla="*/ 2075209 h 3014732"/>
              <a:gd name="connsiteX5" fmla="*/ 206498 w 2849675"/>
              <a:gd name="connsiteY5" fmla="*/ 2302347 h 3014732"/>
              <a:gd name="connsiteX6" fmla="*/ 103248 w 2849675"/>
              <a:gd name="connsiteY6" fmla="*/ 2539809 h 3014732"/>
              <a:gd name="connsiteX7" fmla="*/ 351047 w 2849675"/>
              <a:gd name="connsiteY7" fmla="*/ 2787594 h 3014732"/>
              <a:gd name="connsiteX8" fmla="*/ 0 w 2849675"/>
              <a:gd name="connsiteY8" fmla="*/ 3014732 h 3014732"/>
              <a:gd name="connsiteX0" fmla="*/ 2746427 w 2746427"/>
              <a:gd name="connsiteY0" fmla="*/ 0 h 2983759"/>
              <a:gd name="connsiteX1" fmla="*/ 1342239 w 2746427"/>
              <a:gd name="connsiteY1" fmla="*/ 237462 h 2983759"/>
              <a:gd name="connsiteX2" fmla="*/ 1001517 w 2746427"/>
              <a:gd name="connsiteY2" fmla="*/ 939523 h 2983759"/>
              <a:gd name="connsiteX3" fmla="*/ 1115091 w 2746427"/>
              <a:gd name="connsiteY3" fmla="*/ 1166660 h 2983759"/>
              <a:gd name="connsiteX4" fmla="*/ 660795 w 2746427"/>
              <a:gd name="connsiteY4" fmla="*/ 2075209 h 2983759"/>
              <a:gd name="connsiteX5" fmla="*/ 103250 w 2746427"/>
              <a:gd name="connsiteY5" fmla="*/ 2302347 h 2983759"/>
              <a:gd name="connsiteX6" fmla="*/ 0 w 2746427"/>
              <a:gd name="connsiteY6" fmla="*/ 2539809 h 2983759"/>
              <a:gd name="connsiteX7" fmla="*/ 247799 w 2746427"/>
              <a:gd name="connsiteY7" fmla="*/ 2787594 h 2983759"/>
              <a:gd name="connsiteX8" fmla="*/ 103250 w 2746427"/>
              <a:gd name="connsiteY8" fmla="*/ 2983759 h 2983759"/>
              <a:gd name="connsiteX0" fmla="*/ 2746427 w 2746427"/>
              <a:gd name="connsiteY0" fmla="*/ 0 h 3025057"/>
              <a:gd name="connsiteX1" fmla="*/ 1342239 w 2746427"/>
              <a:gd name="connsiteY1" fmla="*/ 237462 h 3025057"/>
              <a:gd name="connsiteX2" fmla="*/ 1001517 w 2746427"/>
              <a:gd name="connsiteY2" fmla="*/ 939523 h 3025057"/>
              <a:gd name="connsiteX3" fmla="*/ 1115091 w 2746427"/>
              <a:gd name="connsiteY3" fmla="*/ 1166660 h 3025057"/>
              <a:gd name="connsiteX4" fmla="*/ 660795 w 2746427"/>
              <a:gd name="connsiteY4" fmla="*/ 2075209 h 3025057"/>
              <a:gd name="connsiteX5" fmla="*/ 103250 w 2746427"/>
              <a:gd name="connsiteY5" fmla="*/ 2302347 h 3025057"/>
              <a:gd name="connsiteX6" fmla="*/ 0 w 2746427"/>
              <a:gd name="connsiteY6" fmla="*/ 2539809 h 3025057"/>
              <a:gd name="connsiteX7" fmla="*/ 247799 w 2746427"/>
              <a:gd name="connsiteY7" fmla="*/ 2787594 h 3025057"/>
              <a:gd name="connsiteX8" fmla="*/ 340723 w 2746427"/>
              <a:gd name="connsiteY8" fmla="*/ 3025057 h 3025057"/>
              <a:gd name="connsiteX0" fmla="*/ 2746427 w 2746427"/>
              <a:gd name="connsiteY0" fmla="*/ 0 h 2787594"/>
              <a:gd name="connsiteX1" fmla="*/ 1342239 w 2746427"/>
              <a:gd name="connsiteY1" fmla="*/ 237462 h 2787594"/>
              <a:gd name="connsiteX2" fmla="*/ 1001517 w 2746427"/>
              <a:gd name="connsiteY2" fmla="*/ 939523 h 2787594"/>
              <a:gd name="connsiteX3" fmla="*/ 1115091 w 2746427"/>
              <a:gd name="connsiteY3" fmla="*/ 1166660 h 2787594"/>
              <a:gd name="connsiteX4" fmla="*/ 660795 w 2746427"/>
              <a:gd name="connsiteY4" fmla="*/ 2075209 h 2787594"/>
              <a:gd name="connsiteX5" fmla="*/ 103250 w 2746427"/>
              <a:gd name="connsiteY5" fmla="*/ 2302347 h 2787594"/>
              <a:gd name="connsiteX6" fmla="*/ 0 w 2746427"/>
              <a:gd name="connsiteY6" fmla="*/ 2539809 h 2787594"/>
              <a:gd name="connsiteX7" fmla="*/ 247799 w 2746427"/>
              <a:gd name="connsiteY7" fmla="*/ 2787594 h 2787594"/>
              <a:gd name="connsiteX0" fmla="*/ 2746427 w 2746427"/>
              <a:gd name="connsiteY0" fmla="*/ 0 h 2539809"/>
              <a:gd name="connsiteX1" fmla="*/ 1342239 w 2746427"/>
              <a:gd name="connsiteY1" fmla="*/ 237462 h 2539809"/>
              <a:gd name="connsiteX2" fmla="*/ 1001517 w 2746427"/>
              <a:gd name="connsiteY2" fmla="*/ 939523 h 2539809"/>
              <a:gd name="connsiteX3" fmla="*/ 1115091 w 2746427"/>
              <a:gd name="connsiteY3" fmla="*/ 1166660 h 2539809"/>
              <a:gd name="connsiteX4" fmla="*/ 660795 w 2746427"/>
              <a:gd name="connsiteY4" fmla="*/ 2075209 h 2539809"/>
              <a:gd name="connsiteX5" fmla="*/ 103250 w 2746427"/>
              <a:gd name="connsiteY5" fmla="*/ 2302347 h 2539809"/>
              <a:gd name="connsiteX6" fmla="*/ 0 w 2746427"/>
              <a:gd name="connsiteY6" fmla="*/ 2539809 h 2539809"/>
              <a:gd name="connsiteX0" fmla="*/ 2643177 w 2643177"/>
              <a:gd name="connsiteY0" fmla="*/ 0 h 2539809"/>
              <a:gd name="connsiteX1" fmla="*/ 1238989 w 2643177"/>
              <a:gd name="connsiteY1" fmla="*/ 237462 h 2539809"/>
              <a:gd name="connsiteX2" fmla="*/ 898267 w 2643177"/>
              <a:gd name="connsiteY2" fmla="*/ 939523 h 2539809"/>
              <a:gd name="connsiteX3" fmla="*/ 1011841 w 2643177"/>
              <a:gd name="connsiteY3" fmla="*/ 1166660 h 2539809"/>
              <a:gd name="connsiteX4" fmla="*/ 557545 w 2643177"/>
              <a:gd name="connsiteY4" fmla="*/ 2075209 h 2539809"/>
              <a:gd name="connsiteX5" fmla="*/ 0 w 2643177"/>
              <a:gd name="connsiteY5" fmla="*/ 2302347 h 2539809"/>
              <a:gd name="connsiteX6" fmla="*/ 103248 w 2643177"/>
              <a:gd name="connsiteY6" fmla="*/ 2539809 h 253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77" h="2539809">
                <a:moveTo>
                  <a:pt x="2643177" y="0"/>
                </a:moveTo>
                <a:lnTo>
                  <a:pt x="1238989" y="237462"/>
                </a:lnTo>
                <a:lnTo>
                  <a:pt x="898267" y="939523"/>
                </a:lnTo>
                <a:lnTo>
                  <a:pt x="1011841" y="1166660"/>
                </a:lnTo>
                <a:lnTo>
                  <a:pt x="557545" y="2075209"/>
                </a:lnTo>
                <a:lnTo>
                  <a:pt x="0" y="2302347"/>
                </a:lnTo>
                <a:lnTo>
                  <a:pt x="103248" y="2539809"/>
                </a:lnTo>
              </a:path>
            </a:pathLst>
          </a:custGeom>
          <a:ln w="76200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4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Complete?</a:t>
            </a:r>
            <a:endParaRPr lang="en-US" sz="28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/>
              <a:t>Fails in infinite-depth tree, or states with loops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Optimal?</a:t>
            </a:r>
          </a:p>
          <a:p>
            <a:pPr lvl="1">
              <a:buNone/>
            </a:pPr>
            <a:r>
              <a:rPr lang="en-US" sz="2400" dirty="0"/>
              <a:t>No – returns the first solution it finds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Time cost?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US" sz="2400" i="1" dirty="0">
                <a:solidFill>
                  <a:srgbClr val="CC0099"/>
                </a:solidFill>
              </a:rPr>
              <a:t>Worst case: 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</a:t>
            </a:r>
            <a:r>
              <a:rPr lang="en-US" sz="2400" i="1" baseline="30000" dirty="0" err="1">
                <a:solidFill>
                  <a:srgbClr val="CC0099"/>
                </a:solidFill>
              </a:rPr>
              <a:t>m</a:t>
            </a:r>
            <a:r>
              <a:rPr lang="en-US" sz="2400" dirty="0">
                <a:solidFill>
                  <a:srgbClr val="CC0099"/>
                </a:solidFill>
              </a:rPr>
              <a:t>) 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CC0099"/>
                </a:solidFill>
              </a:rPr>
              <a:t>b</a:t>
            </a:r>
            <a:r>
              <a:rPr lang="en-US" sz="2400" i="1" dirty="0"/>
              <a:t>:</a:t>
            </a:r>
            <a:r>
              <a:rPr lang="en-US" sz="2400" dirty="0"/>
              <a:t> maximum branching factor and </a:t>
            </a:r>
            <a:r>
              <a:rPr lang="en-US" sz="2400" i="1" dirty="0">
                <a:solidFill>
                  <a:srgbClr val="CC0099"/>
                </a:solidFill>
              </a:rPr>
              <a:t>m </a:t>
            </a:r>
            <a:r>
              <a:rPr lang="en-US" sz="2400" i="1" dirty="0"/>
              <a:t>is the </a:t>
            </a:r>
            <a:r>
              <a:rPr lang="en-US" sz="2400" dirty="0"/>
              <a:t>depth of entire search tree)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CC0099"/>
                </a:solidFill>
              </a:rPr>
              <a:t>Comparison with BFS: 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CC0099"/>
                </a:solidFill>
              </a:rPr>
              <a:t>              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</a:t>
            </a:r>
            <a:r>
              <a:rPr lang="en-US" sz="2400" i="1" baseline="30000" dirty="0" err="1">
                <a:solidFill>
                  <a:srgbClr val="CC0099"/>
                </a:solidFill>
              </a:rPr>
              <a:t>d</a:t>
            </a:r>
            <a:r>
              <a:rPr lang="en-US" sz="2400" dirty="0">
                <a:solidFill>
                  <a:srgbClr val="CC0099"/>
                </a:solidFill>
              </a:rPr>
              <a:t>) 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CC0099"/>
                </a:solidFill>
              </a:rPr>
              <a:t>d </a:t>
            </a:r>
            <a:r>
              <a:rPr lang="en-US" sz="2400" dirty="0"/>
              <a:t>is the depth of the optimal solution)</a:t>
            </a:r>
            <a:endParaRPr lang="en-US" sz="2400" dirty="0">
              <a:solidFill>
                <a:srgbClr val="CC0099"/>
              </a:solidFill>
            </a:endParaRPr>
          </a:p>
          <a:p>
            <a:pPr lvl="1">
              <a:buNone/>
            </a:pPr>
            <a:r>
              <a:rPr lang="en-US" sz="2400" dirty="0"/>
              <a:t>Terrible since </a:t>
            </a:r>
            <a:r>
              <a:rPr lang="en-US" sz="2400" i="1" dirty="0">
                <a:solidFill>
                  <a:srgbClr val="CC0099"/>
                </a:solidFill>
              </a:rPr>
              <a:t>m</a:t>
            </a:r>
            <a:r>
              <a:rPr lang="en-US" sz="2400" dirty="0"/>
              <a:t> &gt;&gt; </a:t>
            </a:r>
            <a:r>
              <a:rPr lang="en-US" sz="2400" i="1" dirty="0">
                <a:solidFill>
                  <a:srgbClr val="CC0099"/>
                </a:solidFill>
              </a:rPr>
              <a:t>d!</a:t>
            </a:r>
          </a:p>
          <a:p>
            <a:pPr lvl="1">
              <a:buNone/>
            </a:pPr>
            <a:r>
              <a:rPr lang="en-US" sz="2400" dirty="0"/>
              <a:t>But </a:t>
            </a:r>
            <a:r>
              <a:rPr lang="en-US" sz="2400" u="sng" dirty="0"/>
              <a:t>if there are lots of solutions, DFS may be much faster than BFS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Space cost?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US" sz="2400" i="1" dirty="0">
                <a:solidFill>
                  <a:srgbClr val="CC0099"/>
                </a:solidFill>
              </a:rPr>
              <a:t>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bm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i="1" dirty="0"/>
              <a:t>, </a:t>
            </a:r>
            <a:r>
              <a:rPr lang="en-US" sz="2400" dirty="0"/>
              <a:t>i.e., linear cost!</a:t>
            </a:r>
          </a:p>
        </p:txBody>
      </p:sp>
    </p:spTree>
    <p:extLst>
      <p:ext uri="{BB962C8B-B14F-4D97-AF65-F5344CB8AC3E}">
        <p14:creationId xmlns:p14="http://schemas.microsoft.com/office/powerpoint/2010/main" val="30607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Maze BFS</a:t>
            </a:r>
          </a:p>
        </p:txBody>
      </p:sp>
      <p:pic>
        <p:nvPicPr>
          <p:cNvPr id="3" name="MazeWater-BF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3671" y="1638276"/>
            <a:ext cx="5141223" cy="50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6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Maze DFS</a:t>
            </a:r>
          </a:p>
        </p:txBody>
      </p:sp>
      <p:pic>
        <p:nvPicPr>
          <p:cNvPr id="4" name="MazeWater-DF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3038" y="1616446"/>
            <a:ext cx="5163372" cy="50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Can we have a search strategy that is optimal like BFS and also efficient like DFS? </a:t>
            </a:r>
          </a:p>
        </p:txBody>
      </p:sp>
    </p:spTree>
    <p:extLst>
      <p:ext uri="{BB962C8B-B14F-4D97-AF65-F5344CB8AC3E}">
        <p14:creationId xmlns:p14="http://schemas.microsoft.com/office/powerpoint/2010/main" val="33170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 (IDS)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DFS as a subroutine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root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a DFS search for a solution of length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solution of length 1, do a DFS search for a solution of length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solution of length 2, do a DFS search for a solution of length 3…</a:t>
            </a:r>
          </a:p>
        </p:txBody>
      </p:sp>
    </p:spTree>
    <p:extLst>
      <p:ext uri="{BB962C8B-B14F-4D97-AF65-F5344CB8AC3E}">
        <p14:creationId xmlns:p14="http://schemas.microsoft.com/office/powerpoint/2010/main" val="4148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457200"/>
            <a:ext cx="585216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08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48132" name="Picture 4" descr="ids-progress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57350"/>
            <a:ext cx="7620000" cy="3752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797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49156" name="Picture 4" descr="ids-progress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38300"/>
            <a:ext cx="7620000" cy="35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566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50180" name="Picture 4" descr="ids-progress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8014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51204" name="Picture 4" descr="ids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830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iterative deepening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dirty="0"/>
              <a:t>Yes</a:t>
            </a:r>
          </a:p>
          <a:p>
            <a:r>
              <a:rPr lang="en-US" b="1" dirty="0">
                <a:solidFill>
                  <a:srgbClr val="FF0000"/>
                </a:solidFill>
              </a:rPr>
              <a:t>Optimal?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/>
              <a:t>Yes, if step cost = 1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cost?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 err="1">
                <a:solidFill>
                  <a:srgbClr val="CC0099"/>
                </a:solidFill>
              </a:rPr>
              <a:t>b</a:t>
            </a:r>
            <a:r>
              <a:rPr lang="en-US" i="1" baseline="30000" dirty="0" err="1">
                <a:solidFill>
                  <a:srgbClr val="CC0099"/>
                </a:solidFill>
              </a:rPr>
              <a:t>d</a:t>
            </a:r>
            <a:r>
              <a:rPr lang="en-US" dirty="0">
                <a:solidFill>
                  <a:srgbClr val="CC0099"/>
                </a:solidFill>
              </a:rPr>
              <a:t>)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 is the depth of the optimal solution)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olidFill>
                  <a:srgbClr val="CC0099"/>
                </a:solidFill>
              </a:rPr>
              <a:t>Like BFS</a:t>
            </a:r>
          </a:p>
          <a:p>
            <a:pPr lvl="1">
              <a:buNone/>
            </a:pPr>
            <a:endParaRPr lang="en-US" dirty="0">
              <a:solidFill>
                <a:srgbClr val="CC0099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Space cost?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 err="1">
                <a:solidFill>
                  <a:srgbClr val="CC0099"/>
                </a:solidFill>
              </a:rPr>
              <a:t>bd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>
              <a:buNone/>
            </a:pPr>
            <a:r>
              <a:rPr lang="en-US" dirty="0">
                <a:solidFill>
                  <a:srgbClr val="CC0099"/>
                </a:solidFill>
              </a:rPr>
              <a:t>Linear cost (even better than DFS)</a:t>
            </a:r>
          </a:p>
          <a:p>
            <a:pPr lvl="1">
              <a:buNone/>
            </a:pP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2600" y="44196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40" y="548640"/>
            <a:ext cx="585216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971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4419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Rank all the nodes </a:t>
            </a:r>
            <a:r>
              <a:rPr lang="en-US" i="1" dirty="0"/>
              <a:t>on</a:t>
            </a:r>
            <a:r>
              <a:rPr lang="en-US" dirty="0"/>
              <a:t> </a:t>
            </a:r>
            <a:r>
              <a:rPr lang="en-US" i="1" dirty="0">
                <a:solidFill>
                  <a:srgbClr val="CC0099"/>
                </a:solidFill>
              </a:rPr>
              <a:t>g(n)</a:t>
            </a:r>
            <a:r>
              <a:rPr lang="en-US" i="1" dirty="0"/>
              <a:t>, the cost </a:t>
            </a:r>
            <a:r>
              <a:rPr lang="en-US" dirty="0"/>
              <a:t>from initial state to </a:t>
            </a:r>
            <a:r>
              <a:rPr lang="en-US" i="1" dirty="0">
                <a:solidFill>
                  <a:srgbClr val="CC0099"/>
                </a:solidFill>
              </a:rPr>
              <a:t>n, </a:t>
            </a:r>
            <a:r>
              <a:rPr lang="en-US" dirty="0"/>
              <a:t>and expand the node with the lowest </a:t>
            </a:r>
            <a:r>
              <a:rPr lang="en-US" i="1" dirty="0">
                <a:solidFill>
                  <a:srgbClr val="CC0099"/>
                </a:solidFill>
              </a:rPr>
              <a:t>g(n)</a:t>
            </a:r>
            <a:endParaRPr lang="en-US" i="1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Implementation: </a:t>
            </a:r>
            <a:r>
              <a:rPr lang="en-US" i="1" dirty="0">
                <a:solidFill>
                  <a:srgbClr val="FF0000"/>
                </a:solidFill>
              </a:rPr>
              <a:t>frontier</a:t>
            </a:r>
            <a:r>
              <a:rPr lang="en-US" dirty="0">
                <a:solidFill>
                  <a:srgbClr val="FF0000"/>
                </a:solidFill>
              </a:rPr>
              <a:t> is a priority queue </a:t>
            </a:r>
            <a:r>
              <a:rPr lang="en-US" dirty="0"/>
              <a:t>ordered by </a:t>
            </a:r>
            <a:r>
              <a:rPr lang="en-US" i="1" dirty="0">
                <a:solidFill>
                  <a:srgbClr val="CC0099"/>
                </a:solidFill>
              </a:rPr>
              <a:t>g(n)</a:t>
            </a:r>
            <a:endParaRPr lang="en-US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example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2420541" y="3381374"/>
            <a:ext cx="4114800" cy="3263542"/>
            <a:chOff x="48" y="2332"/>
            <a:chExt cx="3456" cy="2340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887"/>
              <a:ext cx="33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887"/>
              <a:ext cx="9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32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32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648"/>
              <a:chOff x="1152" y="2640"/>
              <a:chExt cx="1104" cy="1648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839"/>
                <a:ext cx="24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839"/>
                <a:ext cx="192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23"/>
                <a:ext cx="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07"/>
                <a:ext cx="0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07"/>
                <a:ext cx="14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07"/>
                <a:ext cx="168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3952"/>
                <a:ext cx="0" cy="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839"/>
              <a:ext cx="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648"/>
              <a:chOff x="1152" y="2640"/>
              <a:chExt cx="1104" cy="1648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839"/>
                <a:ext cx="24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839"/>
                <a:ext cx="192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23"/>
                <a:ext cx="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07"/>
                <a:ext cx="0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07"/>
                <a:ext cx="14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07"/>
                <a:ext cx="168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3952"/>
                <a:ext cx="0" cy="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887"/>
              <a:ext cx="624" cy="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9143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4682729" y="3425826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4683923" y="342741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2875361" y="3921127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4970861" y="3854451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6279360" y="3870327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285752" y="1447800"/>
            <a:ext cx="2534839" cy="14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Strategy: </a:t>
            </a:r>
            <a:r>
              <a:rPr lang="en-US" sz="1600" i="1" dirty="0">
                <a:solidFill>
                  <a:srgbClr val="FF0000"/>
                </a:solidFill>
              </a:rPr>
              <a:t>expand a cheapest node first</a:t>
            </a:r>
            <a:r>
              <a:rPr lang="en-US" sz="1600" i="1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Frontier is a priority queue (priority: g-value (cumulative cost))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3429001" y="1373699"/>
            <a:ext cx="2403872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3200401" y="3868738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5268517" y="3798887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6550822" y="3795714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6278166" y="3868735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6291267" y="4381503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6569872" y="4303714"/>
            <a:ext cx="490804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2457455" y="43989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2970611" y="4397379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3592116" y="4389435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2674147" y="4354514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3115867" y="4506914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3813574" y="4327526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2875361" y="3921127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2457455" y="4398961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2443167" y="49450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2444354" y="4945061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3590930" y="4391027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3327797" y="4918079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3835004" y="4926011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4040983" y="4862514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3514726" y="4868863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3836198" y="4927603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3833817" y="54530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4032649" y="5397502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3835004" y="5454654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4031460" y="5981703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4231483" y="5924550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3361135" y="5924550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3645698" y="5962654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4967292" y="3856035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5216129" y="4384679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4689872" y="4383085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4866085" y="4327526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5403058" y="4316414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4031460" y="5983285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4912522" y="3352802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2665810" y="4867275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3663553" y="2078551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4408885" y="2232536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3551635" y="2726251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3918346" y="1761051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3776662" y="1322899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4314826" y="1743587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5012533" y="2356363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5260180" y="2229363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4100515" y="2954851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5655469" y="2475424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5667376" y="1824551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4600576" y="1930912"/>
            <a:ext cx="403622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Oval 155"/>
          <p:cNvSpPr/>
          <p:nvPr/>
        </p:nvSpPr>
        <p:spPr>
          <a:xfrm>
            <a:off x="3903595" y="5885573"/>
            <a:ext cx="476885" cy="5004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1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UCS vs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BFS is a special case of UCS when all step costs are equal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47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UCS == </a:t>
            </a:r>
            <a:r>
              <a:rPr lang="en-US" dirty="0" err="1"/>
              <a:t>Dijkstra's</a:t>
            </a:r>
            <a:r>
              <a:rPr lang="en-US" dirty="0"/>
              <a:t>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UCS is equivalent to </a:t>
            </a:r>
            <a:r>
              <a:rPr lang="en-US" sz="2400" dirty="0" err="1"/>
              <a:t>Dijkstra's</a:t>
            </a:r>
            <a:r>
              <a:rPr lang="en-US" sz="2400" dirty="0"/>
              <a:t> algorithm except that </a:t>
            </a:r>
            <a:r>
              <a:rPr lang="en-US" sz="2400" dirty="0" err="1"/>
              <a:t>Dijkstra's</a:t>
            </a:r>
            <a:r>
              <a:rPr lang="en-US" sz="2400" dirty="0"/>
              <a:t> algorithm is used to find </a:t>
            </a:r>
            <a:r>
              <a:rPr lang="en-US" sz="2400" i="1" dirty="0"/>
              <a:t>shortest paths </a:t>
            </a:r>
            <a:r>
              <a:rPr lang="en-US" sz="2400" i="1" dirty="0">
                <a:solidFill>
                  <a:srgbClr val="FF0000"/>
                </a:solidFill>
              </a:rPr>
              <a:t>from initial node to every other nodes</a:t>
            </a:r>
            <a:r>
              <a:rPr lang="en-US" sz="2400" dirty="0"/>
              <a:t> in a graph, whereas UCS is only used to find the </a:t>
            </a:r>
            <a:r>
              <a:rPr lang="en-US" sz="2400" i="1" dirty="0"/>
              <a:t>shortest path </a:t>
            </a:r>
            <a:r>
              <a:rPr lang="en-US" sz="2400" i="1" dirty="0">
                <a:solidFill>
                  <a:srgbClr val="FF0000"/>
                </a:solidFill>
              </a:rPr>
              <a:t>from initial node to a goal node</a:t>
            </a:r>
            <a:r>
              <a:rPr lang="en-US" sz="2400" dirty="0"/>
              <a:t>.</a:t>
            </a:r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6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915400" cy="4525963"/>
          </a:xfrm>
        </p:spPr>
        <p:txBody>
          <a:bodyPr/>
          <a:lstStyle/>
          <a:p>
            <a:r>
              <a:rPr lang="en-US" sz="2400" dirty="0"/>
              <a:t>Expand </a:t>
            </a:r>
            <a:r>
              <a:rPr lang="en-US" sz="2400" u="sng" dirty="0">
                <a:solidFill>
                  <a:srgbClr val="FF0000"/>
                </a:solidFill>
              </a:rPr>
              <a:t>shallowest unexpanded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Basic idea</a:t>
            </a:r>
            <a:r>
              <a:rPr lang="en-US" sz="2400" dirty="0"/>
              <a:t>:  visit </a:t>
            </a:r>
            <a:r>
              <a:rPr lang="en-US" sz="2400" i="1" dirty="0"/>
              <a:t>all</a:t>
            </a:r>
            <a:r>
              <a:rPr lang="en-US" sz="2400" dirty="0"/>
              <a:t> your neighbors before your neighbor's neighbors</a:t>
            </a:r>
            <a:endParaRPr lang="en-US" u="sng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Implementation: </a:t>
            </a:r>
            <a:r>
              <a:rPr lang="en-US" sz="2400" b="1" i="1" dirty="0">
                <a:solidFill>
                  <a:srgbClr val="FF0000"/>
                </a:solidFill>
              </a:rPr>
              <a:t>frontier</a:t>
            </a:r>
            <a:r>
              <a:rPr lang="en-US" sz="2400" b="1" dirty="0">
                <a:solidFill>
                  <a:srgbClr val="FF0000"/>
                </a:solidFill>
              </a:rPr>
              <a:t> is a FIFO queue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02123" y="3200400"/>
            <a:ext cx="4756077" cy="3194156"/>
            <a:chOff x="3671888" y="3301231"/>
            <a:chExt cx="5319712" cy="34043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88" y="3301231"/>
              <a:ext cx="5319712" cy="34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886200" y="53340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05800" y="36576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00" y="4307466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u="sng" dirty="0">
                <a:solidFill>
                  <a:schemeClr val="tx1"/>
                </a:solidFill>
                <a:latin typeface="+mn-lt"/>
              </a:rPr>
              <a:t>State space graph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for a search problem</a:t>
            </a:r>
          </a:p>
        </p:txBody>
      </p:sp>
    </p:spTree>
    <p:extLst>
      <p:ext uri="{BB962C8B-B14F-4D97-AF65-F5344CB8AC3E}">
        <p14:creationId xmlns:p14="http://schemas.microsoft.com/office/powerpoint/2010/main" val="13976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09600" y="1588294"/>
            <a:ext cx="8305800" cy="4729164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sz="1200" dirty="0"/>
          </a:p>
          <a:p>
            <a:r>
              <a:rPr lang="en-US" sz="2400" dirty="0">
                <a:solidFill>
                  <a:srgbClr val="FF0000"/>
                </a:solidFill>
              </a:rPr>
              <a:t>Is it complete?</a:t>
            </a:r>
          </a:p>
          <a:p>
            <a:pPr lvl="1"/>
            <a:r>
              <a:rPr lang="en-US" dirty="0"/>
              <a:t>Yes!  </a:t>
            </a:r>
            <a:endParaRPr lang="en-US" sz="2000" dirty="0"/>
          </a:p>
          <a:p>
            <a:pPr lvl="2"/>
            <a:endParaRPr lang="en-US" sz="800" dirty="0"/>
          </a:p>
          <a:p>
            <a:r>
              <a:rPr lang="en-US" sz="2400" dirty="0">
                <a:solidFill>
                  <a:srgbClr val="FF0000"/>
                </a:solidFill>
              </a:rPr>
              <a:t>Is it optimal?</a:t>
            </a:r>
          </a:p>
          <a:p>
            <a:pPr lvl="1"/>
            <a:r>
              <a:rPr lang="en-US" dirty="0"/>
              <a:t>Yes!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Time and space cost?</a:t>
            </a:r>
          </a:p>
          <a:p>
            <a:pPr lvl="1"/>
            <a:r>
              <a:rPr lang="en-US" dirty="0"/>
              <a:t>Expand all nodes with cost less than optimal solution (</a:t>
            </a:r>
            <a:r>
              <a:rPr lang="en-US" dirty="0">
                <a:solidFill>
                  <a:srgbClr val="CC0099"/>
                </a:solidFill>
                <a:latin typeface="Calibri"/>
              </a:rPr>
              <a:t>g(n) </a:t>
            </a: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≤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C*)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Pros and cons of uniform cost search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342903" y="1447802"/>
            <a:ext cx="7962897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nodes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Expensive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693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Uniform-cost search</a:t>
            </a:r>
            <a:endParaRPr lang="en-US" sz="3100" dirty="0"/>
          </a:p>
        </p:txBody>
      </p:sp>
      <p:pic>
        <p:nvPicPr>
          <p:cNvPr id="1026" name="Picture 2" descr="File:Dijkstras progress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4191000" cy="41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13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Review: Uninformed search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8600" y="1219201"/>
          <a:ext cx="8686800" cy="388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UCS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5304472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b:    maximum branching factor of the search tree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d:    depth of the optimal solution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m:   maximum length of any path in the search tree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C*:  cost of optimal solution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g(n): cost of path from initial state to node 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057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4507468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283106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669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6515" y="1981200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If all step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costs are equal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3544669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If all step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costs are equal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7012" y="28194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724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O(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b</a:t>
            </a:r>
            <a:r>
              <a:rPr lang="en-US" baseline="300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52669" y="28310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b</a:t>
            </a:r>
            <a:r>
              <a:rPr lang="en-US" baseline="30000" dirty="0" err="1">
                <a:solidFill>
                  <a:prstClr val="black"/>
                </a:solidFill>
                <a:latin typeface="Calibri"/>
              </a:rPr>
              <a:t>m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2453" y="36692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b</a:t>
            </a:r>
            <a:r>
              <a:rPr lang="en-US" baseline="300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50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O(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b</a:t>
            </a:r>
            <a:r>
              <a:rPr lang="en-US" baseline="300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51259" y="283106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bm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82516" y="36576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bd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2600" y="4495800"/>
            <a:ext cx="32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Number of nodes with g(n) </a:t>
            </a: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≤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C*</a:t>
            </a:r>
          </a:p>
        </p:txBody>
      </p:sp>
    </p:spTree>
    <p:extLst>
      <p:ext uri="{BB962C8B-B14F-4D97-AF65-F5344CB8AC3E}">
        <p14:creationId xmlns:p14="http://schemas.microsoft.com/office/powerpoint/2010/main" val="17002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4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153400" cy="838200"/>
          </a:xfrm>
        </p:spPr>
        <p:txBody>
          <a:bodyPr/>
          <a:lstStyle/>
          <a:p>
            <a:r>
              <a:rPr lang="en-US" sz="2400" dirty="0"/>
              <a:t>How to choose between uninformed </a:t>
            </a:r>
            <a:r>
              <a:rPr lang="en-US" altLang="zh-CN" sz="2400" dirty="0"/>
              <a:t>search strategies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Uniform Cost Search will reach the goal in the </a:t>
            </a:r>
            <a:r>
              <a:rPr lang="en-US" sz="2400" dirty="0">
                <a:solidFill>
                  <a:srgbClr val="FF0000"/>
                </a:solidFill>
              </a:rPr>
              <a:t>cheapest way possible</a:t>
            </a:r>
            <a:r>
              <a:rPr lang="en-US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Breadth-First Search will reach the goal in the </a:t>
            </a:r>
            <a:r>
              <a:rPr lang="en-US" sz="2400" dirty="0">
                <a:solidFill>
                  <a:srgbClr val="FF0000"/>
                </a:solidFill>
              </a:rPr>
              <a:t>shortest way possible</a:t>
            </a:r>
            <a:r>
              <a:rPr lang="en-US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Depth-First Search is </a:t>
            </a:r>
            <a:r>
              <a:rPr lang="en-US" sz="2400" dirty="0">
                <a:solidFill>
                  <a:srgbClr val="FF0000"/>
                </a:solidFill>
              </a:rPr>
              <a:t>not optimal</a:t>
            </a:r>
            <a:r>
              <a:rPr lang="en-US" sz="2400" dirty="0"/>
              <a:t> but it may run much faster when multiple solutions exists.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Iterative deepening search (IDS) </a:t>
            </a:r>
            <a:r>
              <a:rPr lang="en-US" sz="2400" dirty="0">
                <a:solidFill>
                  <a:srgbClr val="FF0000"/>
                </a:solidFill>
              </a:rPr>
              <a:t>mixed BFS with DFS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873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One Queue for All Strategies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285750" y="1143000"/>
            <a:ext cx="459105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   All search algorithms are the same except for frontier strategies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Conceptually, all frontiers are </a:t>
            </a:r>
            <a:r>
              <a:rPr lang="en-US" sz="2400" b="1" dirty="0">
                <a:solidFill>
                  <a:srgbClr val="FF0000"/>
                </a:solidFill>
              </a:rPr>
              <a:t>priority queues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400" dirty="0"/>
              <a:t>Practically, for DFS and BFS, you can avoid the overhead from an priority queue by using stacks and queues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1600200"/>
            <a:ext cx="3728016" cy="3866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1374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466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Recap: All search strategies so far…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2400" y="1219201"/>
          <a:ext cx="8915400" cy="551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UCS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Greedy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27669" y="5334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7690" y="5334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46959" y="5181600"/>
            <a:ext cx="1504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Worst case: 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latin typeface="+mn-lt"/>
              </a:rPr>
              <a:t>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09202" y="61722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2756" y="5943600"/>
            <a:ext cx="1229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(if heuristic is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admissible)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00516" y="5498068"/>
            <a:ext cx="1406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Best case: 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4009" y="6183868"/>
            <a:ext cx="3746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Number of nodes with g(n)+h(n)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C*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9202" y="20574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9203" y="4507468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7669" y="283106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09202" y="3669268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86515" y="1981200"/>
            <a:ext cx="205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If all step 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costs are equal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1400" y="3544669"/>
            <a:ext cx="205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If all step 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costs are equal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5602" y="44958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73881" y="28194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30161" y="2057400"/>
            <a:ext cx="564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7590" y="2831068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latin typeface="+mn-lt"/>
              </a:rPr>
              <a:t>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30161" y="3669268"/>
            <a:ext cx="564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82761" y="2057400"/>
            <a:ext cx="564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724196" y="2831068"/>
            <a:ext cx="6383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45033" y="3657600"/>
            <a:ext cx="596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62600" y="4495800"/>
            <a:ext cx="3288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Number of nodes with g(n)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C*</a:t>
            </a:r>
          </a:p>
        </p:txBody>
      </p:sp>
    </p:spTree>
    <p:extLst>
      <p:ext uri="{BB962C8B-B14F-4D97-AF65-F5344CB8AC3E}">
        <p14:creationId xmlns:p14="http://schemas.microsoft.com/office/powerpoint/2010/main" val="5514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http://qiao.github.io/PathFinding.js/visual/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http://bryukh.com/labyrinth-algorithms/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414585" y="3498854"/>
            <a:ext cx="4114800" cy="3263542"/>
            <a:chOff x="48" y="2332"/>
            <a:chExt cx="3456" cy="2340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887"/>
              <a:ext cx="33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887"/>
              <a:ext cx="9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32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32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648"/>
              <a:chOff x="1152" y="2640"/>
              <a:chExt cx="1104" cy="1648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839"/>
                <a:ext cx="24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839"/>
                <a:ext cx="192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23"/>
                <a:ext cx="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07"/>
                <a:ext cx="0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07"/>
                <a:ext cx="14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07"/>
                <a:ext cx="168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3952"/>
                <a:ext cx="0" cy="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839"/>
              <a:ext cx="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648"/>
              <a:chOff x="1152" y="2640"/>
              <a:chExt cx="1104" cy="1648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839"/>
                <a:ext cx="24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839"/>
                <a:ext cx="192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23"/>
                <a:ext cx="144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23"/>
                <a:ext cx="0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07"/>
                <a:ext cx="0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07"/>
                <a:ext cx="14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07"/>
                <a:ext cx="168" cy="1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3952"/>
                <a:ext cx="0" cy="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887"/>
              <a:ext cx="624" cy="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3442096" y="1358902"/>
            <a:ext cx="2272904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84636" y="3532195"/>
            <a:ext cx="5704285" cy="2325687"/>
            <a:chOff x="-37" y="2225"/>
            <a:chExt cx="4791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-37" y="2693"/>
              <a:ext cx="77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4677965" y="3525839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4677965" y="3525839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2856308" y="4021139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4972052" y="3976688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6285308" y="3990982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2458638" y="4521206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2964659" y="4513263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3599258" y="4513263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4682726" y="4505331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5208983" y="4505331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6284121" y="4505331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2451495" y="5051431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2856308" y="4019556"/>
            <a:ext cx="217884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4974434" y="3978282"/>
            <a:ext cx="217885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6286502" y="3995739"/>
            <a:ext cx="217885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2461020" y="4516439"/>
            <a:ext cx="217884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9144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85356" y="1197404"/>
            <a:ext cx="1775222" cy="169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Implementation: 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</a:rPr>
              <a:t>Frontier is a FIFO queue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212603" y="1671854"/>
            <a:ext cx="279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u="sng" dirty="0">
                <a:solidFill>
                  <a:schemeClr val="tx1"/>
                </a:solidFill>
                <a:latin typeface="+mn-lt"/>
              </a:rPr>
              <a:t>State space graph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01714" y="4652236"/>
            <a:ext cx="211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u="sng" dirty="0">
                <a:solidFill>
                  <a:schemeClr val="tx1"/>
                </a:solidFill>
                <a:latin typeface="+mn-lt"/>
              </a:rPr>
              <a:t>Search tree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280975" y="5476145"/>
            <a:ext cx="476885" cy="5004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  <p:bldP spid="116" grpId="0"/>
      <p:bldP spid="117" grpId="0"/>
      <p:bldP spid="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6394846" y="2038351"/>
            <a:ext cx="406004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5954316" y="2020891"/>
            <a:ext cx="1294210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6057900" y="2038350"/>
            <a:ext cx="108585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6229353" y="2038350"/>
            <a:ext cx="74294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Breadth-First Search (BFS) Cost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13047" y="1371600"/>
            <a:ext cx="4720892" cy="472916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What </a:t>
            </a:r>
            <a:r>
              <a:rPr lang="en-US" sz="2400" dirty="0"/>
              <a:t>nodes does BFS expand?</a:t>
            </a:r>
          </a:p>
          <a:p>
            <a:pPr lvl="1"/>
            <a:r>
              <a:rPr lang="en-US" sz="2000" dirty="0"/>
              <a:t>Expand all nodes above shallowest solution</a:t>
            </a:r>
          </a:p>
          <a:p>
            <a:pPr lvl="1"/>
            <a:r>
              <a:rPr lang="en-US" sz="2000" dirty="0"/>
              <a:t>Let depth of shallowest solution be d</a:t>
            </a:r>
          </a:p>
          <a:p>
            <a:pPr lvl="1"/>
            <a:r>
              <a:rPr lang="en-US" sz="2000" dirty="0"/>
              <a:t>Search takes time O(</a:t>
            </a:r>
            <a:r>
              <a:rPr lang="en-US" sz="2000" dirty="0" err="1"/>
              <a:t>b</a:t>
            </a:r>
            <a:r>
              <a:rPr lang="en-US" baseline="30000" dirty="0" err="1"/>
              <a:t>d</a:t>
            </a:r>
            <a:r>
              <a:rPr lang="en-US" sz="2000" dirty="0"/>
              <a:t>), where b is </a:t>
            </a:r>
            <a:r>
              <a:rPr lang="en-US" dirty="0"/>
              <a:t>maximum branching factor of the search tree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baseline="30000" dirty="0" err="1"/>
              <a:t>d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5510216" y="2001835"/>
            <a:ext cx="2195513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6525818" y="1931987"/>
            <a:ext cx="134541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6351986" y="2357438"/>
            <a:ext cx="134541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6709172" y="2347911"/>
            <a:ext cx="134541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449619" y="2208214"/>
            <a:ext cx="205979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6436520" y="2162175"/>
            <a:ext cx="333375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737749" y="1960562"/>
            <a:ext cx="223838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7808121" y="1812926"/>
            <a:ext cx="949379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7809311" y="2166935"/>
            <a:ext cx="1014178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7809311" y="2578097"/>
            <a:ext cx="1014178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820027" y="4203699"/>
            <a:ext cx="1095375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baseline="30000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</a:rPr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6105526" y="4473577"/>
            <a:ext cx="134540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6894911" y="3397250"/>
            <a:ext cx="134541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6535340" y="3952876"/>
            <a:ext cx="134541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5186362" y="1752603"/>
            <a:ext cx="198834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4429128" y="2392362"/>
            <a:ext cx="948928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d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7800977" y="3179762"/>
            <a:ext cx="1095375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baseline="30000" dirty="0" err="1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114817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Complete?</a:t>
            </a:r>
            <a:r>
              <a:rPr lang="en-US" sz="2800" b="1" dirty="0">
                <a:solidFill>
                  <a:srgbClr val="CC0099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2400" dirty="0"/>
              <a:t>If a solution exists, BFS will find it. So yes!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Optimal? </a:t>
            </a:r>
          </a:p>
          <a:p>
            <a:pPr marL="457200" lvl="1" indent="0">
              <a:buNone/>
            </a:pPr>
            <a:r>
              <a:rPr lang="en-US" sz="2400" dirty="0"/>
              <a:t>Yes, only if costs are all 1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Time cost?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CC0099"/>
                </a:solidFill>
              </a:rPr>
              <a:t>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</a:t>
            </a:r>
            <a:r>
              <a:rPr lang="en-US" sz="2400" i="1" baseline="30000" dirty="0" err="1">
                <a:solidFill>
                  <a:srgbClr val="CC0099"/>
                </a:solidFill>
              </a:rPr>
              <a:t>d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(</a:t>
            </a:r>
            <a:r>
              <a:rPr lang="en-US" sz="2400" b="1" i="1" dirty="0">
                <a:solidFill>
                  <a:srgbClr val="CC0099"/>
                </a:solidFill>
              </a:rPr>
              <a:t>b</a:t>
            </a:r>
            <a:r>
              <a:rPr lang="en-US" sz="2400" i="1" dirty="0"/>
              <a:t>:</a:t>
            </a:r>
            <a:r>
              <a:rPr lang="en-US" sz="2400" dirty="0"/>
              <a:t> maximum branching factor and </a:t>
            </a:r>
            <a:r>
              <a:rPr lang="en-US" sz="2400" b="1" i="1" dirty="0">
                <a:solidFill>
                  <a:srgbClr val="CC0099"/>
                </a:solidFill>
              </a:rPr>
              <a:t>d </a:t>
            </a:r>
            <a:r>
              <a:rPr lang="en-US" sz="2400" dirty="0"/>
              <a:t>is the depth of the optimal solution)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Space cost?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CC0099"/>
                </a:solidFill>
              </a:rPr>
              <a:t>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</a:t>
            </a:r>
            <a:r>
              <a:rPr lang="en-US" sz="2400" i="1" baseline="30000" dirty="0" err="1">
                <a:solidFill>
                  <a:srgbClr val="CC0099"/>
                </a:solidFill>
              </a:rPr>
              <a:t>d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BFS optimal?  Yes but only if cost = 1 per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05400"/>
            <a:ext cx="8229600" cy="1481592"/>
          </a:xfrm>
        </p:spPr>
        <p:txBody>
          <a:bodyPr/>
          <a:lstStyle/>
          <a:p>
            <a:r>
              <a:rPr lang="en-US" dirty="0"/>
              <a:t>BFS finds the </a:t>
            </a:r>
            <a:r>
              <a:rPr lang="en-US" altLang="zh-CN" u="sng" dirty="0"/>
              <a:t>solution</a:t>
            </a:r>
            <a:r>
              <a:rPr lang="en-US" u="sng" dirty="0"/>
              <a:t> with the fewest steps</a:t>
            </a:r>
            <a:r>
              <a:rPr lang="en-US" dirty="0"/>
              <a:t>, but does not always find the shortest path (optimal solution)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16" y="1520371"/>
            <a:ext cx="6400800" cy="358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581912" y="3590365"/>
            <a:ext cx="533400" cy="5334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68112" y="2837155"/>
            <a:ext cx="533400" cy="5334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5664" y="4248733"/>
            <a:ext cx="533400" cy="5334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84264" y="3209365"/>
            <a:ext cx="533400" cy="5334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1624405"/>
            <a:ext cx="533400" cy="5334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49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1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15" id="{D79C0676-A4E9-457D-809D-8735415CD426}" vid="{1A0B3894-D71B-41AC-87C5-03566293D6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Theme215</Template>
  <TotalTime>14738</TotalTime>
  <Words>1410</Words>
  <Application>Microsoft Office PowerPoint</Application>
  <PresentationFormat>On-screen Show (4:3)</PresentationFormat>
  <Paragraphs>405</Paragraphs>
  <Slides>57</Slides>
  <Notes>17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inherit</vt:lpstr>
      <vt:lpstr>Arial</vt:lpstr>
      <vt:lpstr>Calibri</vt:lpstr>
      <vt:lpstr>Times New Roman</vt:lpstr>
      <vt:lpstr>Theme215</vt:lpstr>
      <vt:lpstr>Lecture 8  Uninformed search</vt:lpstr>
      <vt:lpstr>Uninformed Search </vt:lpstr>
      <vt:lpstr>Uninformed search</vt:lpstr>
      <vt:lpstr>Breadth-First Search</vt:lpstr>
      <vt:lpstr>Breadth-First Search</vt:lpstr>
      <vt:lpstr>Breadth-First Search</vt:lpstr>
      <vt:lpstr>Breadth-First Search (BFS) Cost</vt:lpstr>
      <vt:lpstr>Properties of breadth-first search</vt:lpstr>
      <vt:lpstr>BFS optimal?  Yes but only if cost = 1 per step</vt:lpstr>
      <vt:lpstr>Depth-first search</vt:lpstr>
      <vt:lpstr>Depth-first search</vt:lpstr>
      <vt:lpstr>Depth-First Search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BFS vs. DFS</vt:lpstr>
      <vt:lpstr>Properties of depth-first search</vt:lpstr>
      <vt:lpstr>Demo Maze BFS</vt:lpstr>
      <vt:lpstr>Demo Maze DFS</vt:lpstr>
      <vt:lpstr>PowerPoint Presentation</vt:lpstr>
      <vt:lpstr>Iterative deepening search (IDS)</vt:lpstr>
      <vt:lpstr>Iterative deepening search</vt:lpstr>
      <vt:lpstr>Iterative deepening search</vt:lpstr>
      <vt:lpstr>Iterative deepening search</vt:lpstr>
      <vt:lpstr>Iterative deepening search</vt:lpstr>
      <vt:lpstr>Properties of iterative deepening search</vt:lpstr>
      <vt:lpstr>Uniform Cost Search</vt:lpstr>
      <vt:lpstr>Uniform-cost search</vt:lpstr>
      <vt:lpstr>Uniform-cost search example</vt:lpstr>
      <vt:lpstr>UCS vs BFS</vt:lpstr>
      <vt:lpstr>UCS == Dijkstra's algorithm </vt:lpstr>
      <vt:lpstr>Uniform Cost Search (UCS) Properties</vt:lpstr>
      <vt:lpstr>Pros and cons of uniform cost search</vt:lpstr>
      <vt:lpstr>Uniform-cost search</vt:lpstr>
      <vt:lpstr>Review: Uninformed search strategies</vt:lpstr>
      <vt:lpstr>How to choose between uninformed search strategies </vt:lpstr>
      <vt:lpstr>The One Queue for All Strategies</vt:lpstr>
      <vt:lpstr>Recap: All search strategies so far…</vt:lpstr>
      <vt:lpstr>More demos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Chen, Haiquan</cp:lastModifiedBy>
  <cp:revision>403</cp:revision>
  <cp:lastPrinted>2017-09-12T16:15:41Z</cp:lastPrinted>
  <dcterms:created xsi:type="dcterms:W3CDTF">2003-12-17T02:58:58Z</dcterms:created>
  <dcterms:modified xsi:type="dcterms:W3CDTF">2022-08-28T16:24:27Z</dcterms:modified>
</cp:coreProperties>
</file>