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77d3917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77d3917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58c1b5c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58c1b5c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51767262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51767262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176726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176726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176726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176726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5176726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5176726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58c1b5c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58c1b5c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5176726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5176726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59718d0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59718d0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5176726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5176726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5176726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5176726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log.qasource.com/software-development-and-qa-tips/how-do-you-convert-user-stories-into-test-cases" TargetMode="External"/><Relationship Id="rId4" Type="http://schemas.openxmlformats.org/officeDocument/2006/relationships/hyperlink" Target="https://blog.testlodge.com/writing-test-cases-from-user-stories-acceptance-criteria/#:~:text=%20Here%20are%20some%20examples%20that%20come%20to,occurs%3F%20Create%20a%20test%20case%20to...%20More%20" TargetMode="External"/><Relationship Id="rId9" Type="http://schemas.openxmlformats.org/officeDocument/2006/relationships/hyperlink" Target="https://jadealm.com/blog/why-do-software-projects-fail-5-biggest-reasons/" TargetMode="External"/><Relationship Id="rId5" Type="http://schemas.openxmlformats.org/officeDocument/2006/relationships/hyperlink" Target="https://www.softwaretestinghelp.com/user-story-acceptance-criteria/" TargetMode="External"/><Relationship Id="rId6" Type="http://schemas.openxmlformats.org/officeDocument/2006/relationships/hyperlink" Target="https://www.softwaretestinghelp.com/user-story-acceptance-criteria/" TargetMode="External"/><Relationship Id="rId7" Type="http://schemas.openxmlformats.org/officeDocument/2006/relationships/hyperlink" Target="https://airfocus.com/glossary/what-is-a-user-story/#:~:text=Disadvantages%20of%20using%20user%20stories,-These%20are%20some&amp;text=The%20non%2Dfunctional%20requirements%20such,the%20typical%20user%20story%20templates." TargetMode="External"/><Relationship Id="rId8" Type="http://schemas.openxmlformats.org/officeDocument/2006/relationships/hyperlink" Target="https://www.statista.com/statistics/627648/worldwide-software-developer-survey-project-fail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450100"/>
            <a:ext cx="8520600" cy="324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CSC 179</a:t>
            </a:r>
            <a:endParaRPr sz="2400"/>
          </a:p>
          <a:p>
            <a:pPr indent="0" lvl="0" marL="0" rtl="0" algn="ctr">
              <a:spcBef>
                <a:spcPts val="0"/>
              </a:spcBef>
              <a:spcAft>
                <a:spcPts val="0"/>
              </a:spcAft>
              <a:buNone/>
            </a:pPr>
            <a:r>
              <a:rPr lang="en" sz="2400"/>
              <a:t>Summer 2022</a:t>
            </a:r>
            <a:endParaRPr sz="2400"/>
          </a:p>
          <a:p>
            <a:pPr indent="0" lvl="0" marL="0" rtl="0" algn="ctr">
              <a:spcBef>
                <a:spcPts val="0"/>
              </a:spcBef>
              <a:spcAft>
                <a:spcPts val="0"/>
              </a:spcAft>
              <a:buNone/>
            </a:pPr>
            <a:r>
              <a:rPr lang="en" sz="2400" u="sng"/>
              <a:t>User Story Based-Testing</a:t>
            </a:r>
            <a:endParaRPr sz="2400" u="sng"/>
          </a:p>
          <a:p>
            <a:pPr indent="0" lvl="0" marL="0" rtl="0" algn="ctr">
              <a:spcBef>
                <a:spcPts val="0"/>
              </a:spcBef>
              <a:spcAft>
                <a:spcPts val="0"/>
              </a:spcAft>
              <a:buNone/>
            </a:pPr>
            <a:r>
              <a:rPr lang="en" sz="2400"/>
              <a:t>Red Shift</a:t>
            </a:r>
            <a:endParaRPr sz="2400"/>
          </a:p>
          <a:p>
            <a:pPr indent="0" lvl="0" marL="0" rtl="0" algn="ctr">
              <a:spcBef>
                <a:spcPts val="0"/>
              </a:spcBef>
              <a:spcAft>
                <a:spcPts val="0"/>
              </a:spcAft>
              <a:buNone/>
            </a:pPr>
            <a:r>
              <a:rPr lang="en" sz="2400"/>
              <a:t>Team Members: </a:t>
            </a:r>
            <a:r>
              <a:rPr b="0" lang="en" sz="2400"/>
              <a:t>Santiago Bermudez, Sabeeha Baqui, Steven Graham, Hardev Singh, Ivan Gutierrez, Eric Truong, Alex Tran</a:t>
            </a:r>
            <a:endParaRPr sz="2400"/>
          </a:p>
          <a:p>
            <a:pPr indent="0" lvl="0" marL="0" rtl="0" algn="ctr">
              <a:spcBef>
                <a:spcPts val="0"/>
              </a:spcBef>
              <a:spcAft>
                <a:spcPts val="0"/>
              </a:spcAft>
              <a:buNone/>
            </a:pPr>
            <a:r>
              <a:rPr lang="en" sz="2400"/>
              <a:t>Presentation Date: </a:t>
            </a:r>
            <a:r>
              <a:rPr lang="en" sz="2400"/>
              <a:t>06/22/2022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Team’s take away &amp; Critique</a:t>
            </a:r>
            <a:endParaRPr/>
          </a:p>
        </p:txBody>
      </p:sp>
      <p:sp>
        <p:nvSpPr>
          <p:cNvPr id="145" name="Google Shape;145;p22"/>
          <p:cNvSpPr txBox="1"/>
          <p:nvPr/>
        </p:nvSpPr>
        <p:spPr>
          <a:xfrm>
            <a:off x="6407675" y="743650"/>
            <a:ext cx="246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 doesn’t say on this image but this was from an article published in Statista in 2015.</a:t>
            </a:r>
            <a:endParaRPr>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152400" y="2006250"/>
            <a:ext cx="8839201" cy="24514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Team’s take away &amp; Critique pt.2 </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chemeClr val="dk2"/>
              </a:buClr>
              <a:buSzPts val="1600"/>
              <a:buChar char="●"/>
            </a:pPr>
            <a:r>
              <a:rPr lang="en" sz="1600">
                <a:solidFill>
                  <a:schemeClr val="dk2"/>
                </a:solidFill>
              </a:rPr>
              <a:t>User stories can be tricky to write well</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Complex/detailed analysis needs to be conducted before writing stories</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Emphasis on user stories being written well, in a clear and concise manner</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Simplifies requirements definition</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Great way to streamline requirements and structure </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Easy prioritization to make small steps within the project that are easy to follow</a:t>
            </a:r>
            <a:endParaRPr sz="1600">
              <a:solidFill>
                <a:schemeClr val="dk2"/>
              </a:solidFill>
            </a:endParaRPr>
          </a:p>
          <a:p>
            <a:pPr indent="0" lvl="0" marL="0" rtl="0" algn="l">
              <a:lnSpc>
                <a:spcPct val="95000"/>
              </a:lnSpc>
              <a:spcBef>
                <a:spcPts val="1200"/>
              </a:spcBef>
              <a:spcAft>
                <a:spcPts val="0"/>
              </a:spcAft>
              <a:buNone/>
            </a:pPr>
            <a:r>
              <a:t/>
            </a:r>
            <a:endParaRPr sz="1600">
              <a:solidFill>
                <a:schemeClr val="dk2"/>
              </a:solidFill>
            </a:endParaRPr>
          </a:p>
          <a:p>
            <a:pPr indent="0" lvl="0" marL="0" rtl="0" algn="l">
              <a:lnSpc>
                <a:spcPct val="95000"/>
              </a:lnSpc>
              <a:spcBef>
                <a:spcPts val="1200"/>
              </a:spcBef>
              <a:spcAft>
                <a:spcPts val="0"/>
              </a:spcAft>
              <a:buNone/>
            </a:pPr>
            <a:r>
              <a:t/>
            </a:r>
            <a:endParaRPr sz="1600">
              <a:solidFill>
                <a:schemeClr val="dk2"/>
              </a:solidFill>
            </a:endParaRPr>
          </a:p>
          <a:p>
            <a:pPr indent="0" lvl="0" marL="914400" rtl="0" algn="l">
              <a:lnSpc>
                <a:spcPct val="95000"/>
              </a:lnSpc>
              <a:spcBef>
                <a:spcPts val="1200"/>
              </a:spcBef>
              <a:spcAft>
                <a:spcPts val="0"/>
              </a:spcAft>
              <a:buSzPts val="770"/>
              <a:buNone/>
            </a:pPr>
            <a:r>
              <a:t/>
            </a:r>
            <a:endParaRPr sz="1600">
              <a:solidFill>
                <a:schemeClr val="dk2"/>
              </a:solidFill>
            </a:endParaRPr>
          </a:p>
          <a:p>
            <a:pPr indent="0" lvl="0" marL="457200" rtl="0" algn="l">
              <a:lnSpc>
                <a:spcPct val="95000"/>
              </a:lnSpc>
              <a:spcBef>
                <a:spcPts val="1200"/>
              </a:spcBef>
              <a:spcAft>
                <a:spcPts val="0"/>
              </a:spcAft>
              <a:buSzPts val="770"/>
              <a:buNone/>
            </a:pPr>
            <a:r>
              <a:t/>
            </a:r>
            <a:endParaRPr sz="1600">
              <a:solidFill>
                <a:schemeClr val="dk2"/>
              </a:solidFill>
            </a:endParaRPr>
          </a:p>
          <a:p>
            <a:pPr indent="0" lvl="0" marL="457200" rtl="0" algn="l">
              <a:lnSpc>
                <a:spcPct val="95000"/>
              </a:lnSpc>
              <a:spcBef>
                <a:spcPts val="1200"/>
              </a:spcBef>
              <a:spcAft>
                <a:spcPts val="1200"/>
              </a:spcAft>
              <a:buSzPts val="770"/>
              <a:buNone/>
            </a:pPr>
            <a:r>
              <a:t/>
            </a:r>
            <a:endParaRPr sz="91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8" name="Google Shape;158;p24"/>
          <p:cNvSpPr txBox="1"/>
          <p:nvPr>
            <p:ph idx="1" type="body"/>
          </p:nvPr>
        </p:nvSpPr>
        <p:spPr>
          <a:xfrm>
            <a:off x="729450" y="1853850"/>
            <a:ext cx="7688700" cy="302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u="sng">
                <a:solidFill>
                  <a:srgbClr val="0000FF"/>
                </a:solidFill>
                <a:hlinkClick r:id="rId3">
                  <a:extLst>
                    <a:ext uri="{A12FA001-AC4F-418D-AE19-62706E023703}">
                      <ahyp:hlinkClr val="tx"/>
                    </a:ext>
                  </a:extLst>
                </a:hlinkClick>
              </a:rPr>
              <a:t>https://blog.qasource.com/software-development-and-qa-tips/how-do-you-convert-user-stories-into-test-cases</a:t>
            </a:r>
            <a:endParaRPr sz="1100">
              <a:solidFill>
                <a:srgbClr val="0000FF"/>
              </a:solidFill>
            </a:endParaRPr>
          </a:p>
          <a:p>
            <a:pPr indent="0" lvl="0" marL="0" rtl="0" algn="l">
              <a:spcBef>
                <a:spcPts val="1200"/>
              </a:spcBef>
              <a:spcAft>
                <a:spcPts val="0"/>
              </a:spcAft>
              <a:buNone/>
            </a:pPr>
            <a:r>
              <a:rPr lang="en" sz="1100" u="sng">
                <a:solidFill>
                  <a:srgbClr val="0000FF"/>
                </a:solidFill>
                <a:hlinkClick r:id="rId4">
                  <a:extLst>
                    <a:ext uri="{A12FA001-AC4F-418D-AE19-62706E023703}">
                      <ahyp:hlinkClr val="tx"/>
                    </a:ext>
                  </a:extLst>
                </a:hlinkClick>
              </a:rPr>
              <a:t>https://blog.testlodge.com/writing-test-cases-from-user-stories-acceptance-criteria/#:~:text=%20Here%20are%20some%20examples%20that%20come%20to,occurs%3F%20Create%20a%20test%20case%20to...%20More%20</a:t>
            </a:r>
            <a:endParaRPr sz="1100">
              <a:solidFill>
                <a:srgbClr val="0000FF"/>
              </a:solidFill>
            </a:endParaRPr>
          </a:p>
          <a:p>
            <a:pPr indent="0" lvl="0" marL="0" rtl="0" algn="l">
              <a:spcBef>
                <a:spcPts val="1200"/>
              </a:spcBef>
              <a:spcAft>
                <a:spcPts val="0"/>
              </a:spcAft>
              <a:buNone/>
            </a:pPr>
            <a:r>
              <a:rPr lang="en" sz="1100" u="sng">
                <a:solidFill>
                  <a:srgbClr val="0000FF"/>
                </a:solidFill>
                <a:hlinkClick r:id="rId5">
                  <a:extLst>
                    <a:ext uri="{A12FA001-AC4F-418D-AE19-62706E023703}">
                      <ahyp:hlinkClr val="tx"/>
                    </a:ext>
                  </a:extLst>
                </a:hlinkClick>
              </a:rPr>
              <a:t>https://www.softwaretestinghelp.com/user-story-acceptance-criteria/</a:t>
            </a:r>
            <a:endParaRPr sz="1100">
              <a:solidFill>
                <a:srgbClr val="0000FF"/>
              </a:solidFill>
            </a:endParaRPr>
          </a:p>
          <a:p>
            <a:pPr indent="0" lvl="0" marL="0" rtl="0" algn="l">
              <a:spcBef>
                <a:spcPts val="1200"/>
              </a:spcBef>
              <a:spcAft>
                <a:spcPts val="0"/>
              </a:spcAft>
              <a:buNone/>
            </a:pPr>
            <a:r>
              <a:rPr lang="en" sz="1100" u="sng">
                <a:solidFill>
                  <a:srgbClr val="0000FF"/>
                </a:solidFill>
                <a:hlinkClick r:id="rId6">
                  <a:extLst>
                    <a:ext uri="{A12FA001-AC4F-418D-AE19-62706E023703}">
                      <ahyp:hlinkClr val="tx"/>
                    </a:ext>
                  </a:extLst>
                </a:hlinkClick>
              </a:rPr>
              <a:t>What is User Story and Acceptance Criteria (Examples) (softwaretestinghelp.com)</a:t>
            </a:r>
            <a:endParaRPr sz="1100">
              <a:solidFill>
                <a:srgbClr val="0000FF"/>
              </a:solidFill>
            </a:endParaRPr>
          </a:p>
          <a:p>
            <a:pPr indent="0" lvl="0" marL="0" rtl="0" algn="l">
              <a:spcBef>
                <a:spcPts val="1200"/>
              </a:spcBef>
              <a:spcAft>
                <a:spcPts val="0"/>
              </a:spcAft>
              <a:buNone/>
            </a:pPr>
            <a:r>
              <a:rPr lang="en" sz="1100" u="sng">
                <a:solidFill>
                  <a:srgbClr val="0000FF"/>
                </a:solidFill>
                <a:hlinkClick r:id="rId7">
                  <a:extLst>
                    <a:ext uri="{A12FA001-AC4F-418D-AE19-62706E023703}">
                      <ahyp:hlinkClr val="tx"/>
                    </a:ext>
                  </a:extLst>
                </a:hlinkClick>
              </a:rPr>
              <a:t>https://airfocus.com/glossary/what-is-a-user-story/#:~:text=Disadvantages%20of%20using%20user%20stories,-These%20are%20some&amp;text=The%20non%2Dfunctional%20requirements%20such,the%20typical%20user%20story%20templates.</a:t>
            </a:r>
            <a:endParaRPr sz="1100">
              <a:solidFill>
                <a:srgbClr val="0000FF"/>
              </a:solidFill>
            </a:endParaRPr>
          </a:p>
          <a:p>
            <a:pPr indent="0" lvl="0" marL="0" rtl="0" algn="l">
              <a:spcBef>
                <a:spcPts val="1200"/>
              </a:spcBef>
              <a:spcAft>
                <a:spcPts val="0"/>
              </a:spcAft>
              <a:buNone/>
            </a:pPr>
            <a:r>
              <a:rPr lang="en" sz="1100" u="sng">
                <a:solidFill>
                  <a:srgbClr val="0000FF"/>
                </a:solidFill>
                <a:hlinkClick r:id="rId8">
                  <a:extLst>
                    <a:ext uri="{A12FA001-AC4F-418D-AE19-62706E023703}">
                      <ahyp:hlinkClr val="tx"/>
                    </a:ext>
                  </a:extLst>
                </a:hlinkClick>
              </a:rPr>
              <a:t>https://www.statista.com/statistics/627648/worldwide-software-developer-survey-project-failure/</a:t>
            </a:r>
            <a:endParaRPr sz="1100">
              <a:solidFill>
                <a:srgbClr val="0000FF"/>
              </a:solidFill>
            </a:endParaRPr>
          </a:p>
          <a:p>
            <a:pPr indent="0" lvl="0" marL="0" rtl="0" algn="l">
              <a:spcBef>
                <a:spcPts val="1200"/>
              </a:spcBef>
              <a:spcAft>
                <a:spcPts val="0"/>
              </a:spcAft>
              <a:buNone/>
            </a:pPr>
            <a:r>
              <a:rPr lang="en" sz="1100" u="sng">
                <a:solidFill>
                  <a:srgbClr val="0000FF"/>
                </a:solidFill>
                <a:hlinkClick r:id="rId9">
                  <a:extLst>
                    <a:ext uri="{A12FA001-AC4F-418D-AE19-62706E023703}">
                      <ahyp:hlinkClr val="tx"/>
                    </a:ext>
                  </a:extLst>
                </a:hlinkClick>
              </a:rPr>
              <a:t>https://jadealm.com/blog/why-do-software-projects-fail-5-biggest-reasons/</a:t>
            </a:r>
            <a:endParaRPr sz="1100">
              <a:solidFill>
                <a:srgbClr val="0000FF"/>
              </a:solidFill>
            </a:endParaRPr>
          </a:p>
          <a:p>
            <a:pPr indent="0" lvl="0" marL="0" rtl="0" algn="l">
              <a:spcBef>
                <a:spcPts val="1200"/>
              </a:spcBef>
              <a:spcAft>
                <a:spcPts val="1200"/>
              </a:spcAft>
              <a:buNone/>
            </a:pPr>
            <a:r>
              <a:rPr lang="en" sz="1100">
                <a:solidFill>
                  <a:srgbClr val="0000FF"/>
                </a:solidFill>
              </a:rPr>
              <a:t>https://agileforgrowth.com/blog/userstory-benefits/</a:t>
            </a:r>
            <a:endParaRPr sz="11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729450" y="2078875"/>
            <a:ext cx="7688700" cy="2849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The app was developed using a wide variety of technologies including </a:t>
            </a:r>
            <a:r>
              <a:rPr lang="en" sz="1200"/>
              <a:t>React JS for Frontend, Vendia for Backend, Visual Studio Code (VS Code), andJavascript.</a:t>
            </a:r>
            <a:endParaRPr sz="1200"/>
          </a:p>
          <a:p>
            <a:pPr indent="-304800" lvl="0" marL="457200" rtl="0" algn="l">
              <a:lnSpc>
                <a:spcPct val="150000"/>
              </a:lnSpc>
              <a:spcBef>
                <a:spcPts val="0"/>
              </a:spcBef>
              <a:spcAft>
                <a:spcPts val="0"/>
              </a:spcAft>
              <a:buSzPts val="1200"/>
              <a:buChar char="-"/>
            </a:pPr>
            <a:r>
              <a:rPr lang="en" sz="1200"/>
              <a:t>Our team used  GitHub, Discord, and Google Docs to communicate with one another and keep each other updated about our overall and individual progress.</a:t>
            </a:r>
            <a:endParaRPr sz="1200"/>
          </a:p>
          <a:p>
            <a:pPr indent="-304800" lvl="0" marL="457200" rtl="0" algn="l">
              <a:lnSpc>
                <a:spcPct val="150000"/>
              </a:lnSpc>
              <a:spcBef>
                <a:spcPts val="0"/>
              </a:spcBef>
              <a:spcAft>
                <a:spcPts val="0"/>
              </a:spcAft>
              <a:buSzPts val="1200"/>
              <a:buChar char="-"/>
            </a:pPr>
            <a:r>
              <a:rPr lang="en" sz="1200"/>
              <a:t>User story based testing allows a developer to test all possible aspects of the application and ensure that no potential bugs/fixes fall through.</a:t>
            </a:r>
            <a:endParaRPr sz="1200"/>
          </a:p>
          <a:p>
            <a:pPr indent="-304800" lvl="0" marL="457200" rtl="0" algn="l">
              <a:lnSpc>
                <a:spcPct val="150000"/>
              </a:lnSpc>
              <a:spcBef>
                <a:spcPts val="0"/>
              </a:spcBef>
              <a:spcAft>
                <a:spcPts val="0"/>
              </a:spcAft>
              <a:buSzPts val="1200"/>
              <a:buChar char="-"/>
            </a:pPr>
            <a:r>
              <a:rPr lang="en" sz="1200"/>
              <a:t>It allows a developer to look at an application/product from a customer’s perspective and make fixes accordingly.</a:t>
            </a:r>
            <a:endParaRPr sz="1200"/>
          </a:p>
          <a:p>
            <a:pPr indent="-304800" lvl="0" marL="457200" rtl="0" algn="l">
              <a:spcBef>
                <a:spcPts val="0"/>
              </a:spcBef>
              <a:spcAft>
                <a:spcPts val="0"/>
              </a:spcAft>
              <a:buSzPts val="1200"/>
              <a:buChar char="-"/>
            </a:pPr>
            <a:r>
              <a:rPr lang="en" sz="1200"/>
              <a:t>User Story Based testing may be used at any stage in testing due to User Stories / Acceptance Criteria being less specific.</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85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8" name="Google Shape;98;p15"/>
          <p:cNvSpPr txBox="1"/>
          <p:nvPr>
            <p:ph idx="1" type="body"/>
          </p:nvPr>
        </p:nvSpPr>
        <p:spPr>
          <a:xfrm>
            <a:off x="729450" y="1500700"/>
            <a:ext cx="7688700" cy="3642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100"/>
              <a:t>Developed utilizing a myriad of </a:t>
            </a:r>
            <a:r>
              <a:rPr lang="en" sz="2100"/>
              <a:t>technologies</a:t>
            </a:r>
            <a:r>
              <a:rPr lang="en" sz="2100"/>
              <a:t>.</a:t>
            </a:r>
            <a:endParaRPr sz="2100"/>
          </a:p>
          <a:p>
            <a:pPr indent="-301942" lvl="0" marL="457200" rtl="0" algn="l">
              <a:lnSpc>
                <a:spcPct val="150000"/>
              </a:lnSpc>
              <a:spcBef>
                <a:spcPts val="1200"/>
              </a:spcBef>
              <a:spcAft>
                <a:spcPts val="0"/>
              </a:spcAft>
              <a:buSzPct val="100000"/>
              <a:buChar char="●"/>
            </a:pPr>
            <a:r>
              <a:rPr lang="en" sz="2100"/>
              <a:t>React JS for Frontend</a:t>
            </a:r>
            <a:endParaRPr sz="2100"/>
          </a:p>
          <a:p>
            <a:pPr indent="-301942" lvl="0" marL="457200" rtl="0" algn="l">
              <a:lnSpc>
                <a:spcPct val="150000"/>
              </a:lnSpc>
              <a:spcBef>
                <a:spcPts val="0"/>
              </a:spcBef>
              <a:spcAft>
                <a:spcPts val="0"/>
              </a:spcAft>
              <a:buSzPct val="100000"/>
              <a:buChar char="●"/>
            </a:pPr>
            <a:r>
              <a:rPr lang="en" sz="2100"/>
              <a:t>Vendia for Backend</a:t>
            </a:r>
            <a:endParaRPr sz="2100"/>
          </a:p>
          <a:p>
            <a:pPr indent="-301942" lvl="0" marL="457200" rtl="0" algn="l">
              <a:lnSpc>
                <a:spcPct val="150000"/>
              </a:lnSpc>
              <a:spcBef>
                <a:spcPts val="0"/>
              </a:spcBef>
              <a:spcAft>
                <a:spcPts val="0"/>
              </a:spcAft>
              <a:buSzPct val="100000"/>
              <a:buChar char="●"/>
            </a:pPr>
            <a:r>
              <a:rPr lang="en" sz="2100"/>
              <a:t>Visual Studio Code (VS Code)</a:t>
            </a:r>
            <a:endParaRPr sz="2100"/>
          </a:p>
          <a:p>
            <a:pPr indent="-301942" lvl="0" marL="457200" rtl="0" algn="l">
              <a:lnSpc>
                <a:spcPct val="150000"/>
              </a:lnSpc>
              <a:spcBef>
                <a:spcPts val="0"/>
              </a:spcBef>
              <a:spcAft>
                <a:spcPts val="0"/>
              </a:spcAft>
              <a:buSzPct val="100000"/>
              <a:buChar char="●"/>
            </a:pPr>
            <a:r>
              <a:rPr lang="en" sz="2100"/>
              <a:t>Javascript</a:t>
            </a:r>
            <a:endParaRPr sz="2100"/>
          </a:p>
          <a:p>
            <a:pPr indent="-301942" lvl="0" marL="457200" rtl="0" algn="l">
              <a:lnSpc>
                <a:spcPct val="150000"/>
              </a:lnSpc>
              <a:spcBef>
                <a:spcPts val="0"/>
              </a:spcBef>
              <a:spcAft>
                <a:spcPts val="0"/>
              </a:spcAft>
              <a:buSzPct val="100000"/>
              <a:buChar char="●"/>
            </a:pPr>
            <a:r>
              <a:rPr lang="en" sz="2100"/>
              <a:t>GitHub for Version Control &amp; Collaboration</a:t>
            </a:r>
            <a:endParaRPr sz="2100"/>
          </a:p>
          <a:p>
            <a:pPr indent="-301942" lvl="0" marL="457200" rtl="0" algn="l">
              <a:lnSpc>
                <a:spcPct val="150000"/>
              </a:lnSpc>
              <a:spcBef>
                <a:spcPts val="0"/>
              </a:spcBef>
              <a:spcAft>
                <a:spcPts val="0"/>
              </a:spcAft>
              <a:buSzPct val="100000"/>
              <a:buChar char="●"/>
            </a:pPr>
            <a:r>
              <a:rPr lang="en" sz="2100"/>
              <a:t>Discord for Communication</a:t>
            </a:r>
            <a:endParaRPr sz="2100"/>
          </a:p>
          <a:p>
            <a:pPr indent="-301942" lvl="0" marL="457200" rtl="0" algn="l">
              <a:lnSpc>
                <a:spcPct val="150000"/>
              </a:lnSpc>
              <a:spcBef>
                <a:spcPts val="0"/>
              </a:spcBef>
              <a:spcAft>
                <a:spcPts val="0"/>
              </a:spcAft>
              <a:buSzPct val="100000"/>
              <a:buChar char="●"/>
            </a:pPr>
            <a:r>
              <a:rPr lang="en" sz="2100"/>
              <a:t>Google Docs for Deliverables, Test Planning, and Project Presentation</a:t>
            </a:r>
            <a:endParaRPr sz="2100"/>
          </a:p>
          <a:p>
            <a:pPr indent="457200" lvl="0" marL="0" rtl="0" algn="l">
              <a:spcBef>
                <a:spcPts val="1200"/>
              </a:spcBef>
              <a:spcAft>
                <a:spcPts val="0"/>
              </a:spcAft>
              <a:buNone/>
            </a:pPr>
            <a:r>
              <a:rPr lang="en" sz="2100">
                <a:solidFill>
                  <a:srgbClr val="000000"/>
                </a:solidFill>
              </a:rPr>
              <a:t>User story based testing is an informal, general explanation of a software feature written from the perspective of the end user. Its purpose is to demonstrate how a software feature will provide value to the customer. </a:t>
            </a:r>
            <a:r>
              <a:rPr lang="en" sz="2100">
                <a:solidFill>
                  <a:srgbClr val="000000"/>
                </a:solidFill>
              </a:rPr>
              <a:t>Our goal is to see if previously detected problems have been corrected and if any new potential problems may be found. User based stories help us provide an important framework which helps drive for a better overall product design.</a:t>
            </a:r>
            <a:endParaRPr sz="2100">
              <a:solidFill>
                <a:srgbClr val="000000"/>
              </a:solidFill>
            </a:endParaRPr>
          </a:p>
          <a:p>
            <a:pPr indent="0" lvl="0" marL="0" rtl="0" algn="l">
              <a:lnSpc>
                <a:spcPct val="150000"/>
              </a:lnSpc>
              <a:spcBef>
                <a:spcPts val="0"/>
              </a:spcBef>
              <a:spcAft>
                <a:spcPts val="0"/>
              </a:spcAft>
              <a:buNone/>
            </a:pPr>
            <a:r>
              <a:t/>
            </a:r>
            <a:endParaRPr sz="891"/>
          </a:p>
          <a:p>
            <a:pPr indent="0" lvl="0" marL="457200" rtl="0" algn="l">
              <a:spcBef>
                <a:spcPts val="120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5479626" y="1390725"/>
            <a:ext cx="2705325" cy="142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Applicability - When to Use</a:t>
            </a:r>
            <a:endParaRPr/>
          </a:p>
        </p:txBody>
      </p:sp>
      <p:sp>
        <p:nvSpPr>
          <p:cNvPr id="105" name="Google Shape;105;p16"/>
          <p:cNvSpPr txBox="1"/>
          <p:nvPr>
            <p:ph idx="1" type="body"/>
          </p:nvPr>
        </p:nvSpPr>
        <p:spPr>
          <a:xfrm>
            <a:off x="729450" y="2078875"/>
            <a:ext cx="7688700" cy="2670000"/>
          </a:xfrm>
          <a:prstGeom prst="rect">
            <a:avLst/>
          </a:prstGeom>
        </p:spPr>
        <p:txBody>
          <a:bodyPr anchorCtr="0" anchor="t" bIns="91425" lIns="91425" spcFirstLastPara="1" rIns="91425" wrap="square" tIns="91425">
            <a:normAutofit fontScale="25000" lnSpcReduction="20000"/>
          </a:bodyPr>
          <a:lstStyle/>
          <a:p>
            <a:pPr indent="-298572" lvl="0" marL="457200" rtl="0" algn="l">
              <a:spcBef>
                <a:spcPts val="0"/>
              </a:spcBef>
              <a:spcAft>
                <a:spcPts val="0"/>
              </a:spcAft>
              <a:buSzPct val="100000"/>
              <a:buChar char="●"/>
            </a:pPr>
            <a:r>
              <a:rPr lang="en" sz="4407"/>
              <a:t>It is best used before any developer testing / development because it allows the producers and other teams a chance to go over which features are going to be implemented or fixed. </a:t>
            </a:r>
            <a:endParaRPr sz="4407"/>
          </a:p>
          <a:p>
            <a:pPr indent="0" lvl="0" marL="457200" rtl="0" algn="l">
              <a:spcBef>
                <a:spcPts val="1200"/>
              </a:spcBef>
              <a:spcAft>
                <a:spcPts val="0"/>
              </a:spcAft>
              <a:buNone/>
            </a:pPr>
            <a:r>
              <a:t/>
            </a:r>
            <a:endParaRPr sz="4407"/>
          </a:p>
          <a:p>
            <a:pPr indent="-298572" lvl="0" marL="457200" rtl="0" algn="l">
              <a:spcBef>
                <a:spcPts val="1200"/>
              </a:spcBef>
              <a:spcAft>
                <a:spcPts val="0"/>
              </a:spcAft>
              <a:buSzPct val="100000"/>
              <a:buChar char="●"/>
            </a:pPr>
            <a:r>
              <a:rPr lang="en" sz="4407"/>
              <a:t>This ensures that everyone comes to an agreement on the product before work is done.</a:t>
            </a:r>
            <a:endParaRPr sz="4407"/>
          </a:p>
          <a:p>
            <a:pPr indent="0" lvl="0" marL="457200" rtl="0" algn="l">
              <a:spcBef>
                <a:spcPts val="1200"/>
              </a:spcBef>
              <a:spcAft>
                <a:spcPts val="0"/>
              </a:spcAft>
              <a:buNone/>
            </a:pPr>
            <a:r>
              <a:t/>
            </a:r>
            <a:endParaRPr sz="4407"/>
          </a:p>
          <a:p>
            <a:pPr indent="-298572" lvl="0" marL="457200" rtl="0" algn="l">
              <a:spcBef>
                <a:spcPts val="1200"/>
              </a:spcBef>
              <a:spcAft>
                <a:spcPts val="0"/>
              </a:spcAft>
              <a:buSzPct val="100000"/>
              <a:buChar char="●"/>
            </a:pPr>
            <a:r>
              <a:rPr lang="en" sz="4407"/>
              <a:t>We want to know what needs to be worked on first so no time is wasted. Mostly every project has a due date and being able to manage time can lead to saving budget.</a:t>
            </a:r>
            <a:endParaRPr sz="4407"/>
          </a:p>
          <a:p>
            <a:pPr indent="0" lvl="0" marL="457200" rtl="0" algn="l">
              <a:spcBef>
                <a:spcPts val="1200"/>
              </a:spcBef>
              <a:spcAft>
                <a:spcPts val="0"/>
              </a:spcAft>
              <a:buNone/>
            </a:pPr>
            <a:r>
              <a:t/>
            </a:r>
            <a:endParaRPr sz="4407"/>
          </a:p>
          <a:p>
            <a:pPr indent="-298572" lvl="0" marL="457200" rtl="0" algn="l">
              <a:spcBef>
                <a:spcPts val="1200"/>
              </a:spcBef>
              <a:spcAft>
                <a:spcPts val="0"/>
              </a:spcAft>
              <a:buSzPct val="100000"/>
              <a:buChar char="●"/>
            </a:pPr>
            <a:r>
              <a:rPr lang="en" sz="4407"/>
              <a:t>User Story Based testing may be used at any stage in testing due to User Stories / Acceptance Criteria being less specific.</a:t>
            </a:r>
            <a:endParaRPr sz="4407"/>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Applicability - How to Use</a:t>
            </a:r>
            <a:endParaRPr/>
          </a:p>
        </p:txBody>
      </p:sp>
      <p:sp>
        <p:nvSpPr>
          <p:cNvPr id="111" name="Google Shape;111;p17"/>
          <p:cNvSpPr txBox="1"/>
          <p:nvPr>
            <p:ph idx="1" type="body"/>
          </p:nvPr>
        </p:nvSpPr>
        <p:spPr>
          <a:xfrm>
            <a:off x="729450" y="2078875"/>
            <a:ext cx="7688700" cy="2877300"/>
          </a:xfrm>
          <a:prstGeom prst="rect">
            <a:avLst/>
          </a:prstGeom>
        </p:spPr>
        <p:txBody>
          <a:bodyPr anchorCtr="0" anchor="t" bIns="91425" lIns="91425" spcFirstLastPara="1" rIns="91425" wrap="square" tIns="91425">
            <a:normAutofit lnSpcReduction="20000"/>
          </a:bodyPr>
          <a:lstStyle/>
          <a:p>
            <a:pPr indent="-296814" lvl="0" marL="457200" rtl="0" algn="l">
              <a:spcBef>
                <a:spcPts val="0"/>
              </a:spcBef>
              <a:spcAft>
                <a:spcPts val="0"/>
              </a:spcAft>
              <a:buSzPts val="1074"/>
              <a:buChar char="-"/>
            </a:pPr>
            <a:r>
              <a:rPr lang="en" sz="1074"/>
              <a:t>We write a User Story for a feature to be created or updated. Then we will write a few </a:t>
            </a:r>
            <a:r>
              <a:rPr lang="en" sz="1074"/>
              <a:t>acceptance</a:t>
            </a:r>
            <a:r>
              <a:rPr lang="en" sz="1074"/>
              <a:t> criteria for this User Story.</a:t>
            </a:r>
            <a:endParaRPr sz="1074"/>
          </a:p>
          <a:p>
            <a:pPr indent="-296814" lvl="0" marL="457200" rtl="0" algn="l">
              <a:spcBef>
                <a:spcPts val="0"/>
              </a:spcBef>
              <a:spcAft>
                <a:spcPts val="0"/>
              </a:spcAft>
              <a:buSzPts val="1074"/>
              <a:buChar char="-"/>
            </a:pPr>
            <a:r>
              <a:rPr lang="en" sz="1074"/>
              <a:t>Acceptance</a:t>
            </a:r>
            <a:r>
              <a:rPr lang="en" sz="1074"/>
              <a:t> Criteria are specific cases based on a User Story</a:t>
            </a:r>
            <a:endParaRPr sz="1053"/>
          </a:p>
          <a:p>
            <a:pPr indent="0" lvl="0" marL="914400" rtl="0" algn="l">
              <a:lnSpc>
                <a:spcPct val="30000"/>
              </a:lnSpc>
              <a:spcBef>
                <a:spcPts val="1200"/>
              </a:spcBef>
              <a:spcAft>
                <a:spcPts val="0"/>
              </a:spcAft>
              <a:buNone/>
            </a:pPr>
            <a:r>
              <a:rPr lang="en" sz="1053"/>
              <a:t>As a user</a:t>
            </a:r>
            <a:endParaRPr sz="1053"/>
          </a:p>
          <a:p>
            <a:pPr indent="0" lvl="0" marL="914400" rtl="0" algn="l">
              <a:lnSpc>
                <a:spcPct val="30000"/>
              </a:lnSpc>
              <a:spcBef>
                <a:spcPts val="1200"/>
              </a:spcBef>
              <a:spcAft>
                <a:spcPts val="0"/>
              </a:spcAft>
              <a:buNone/>
            </a:pPr>
            <a:r>
              <a:rPr lang="en" sz="1053"/>
              <a:t>I want to be able to share personal details about myself with another user</a:t>
            </a:r>
            <a:endParaRPr sz="1053"/>
          </a:p>
          <a:p>
            <a:pPr indent="0" lvl="0" marL="914400" rtl="0" algn="l">
              <a:lnSpc>
                <a:spcPct val="30000"/>
              </a:lnSpc>
              <a:spcBef>
                <a:spcPts val="1200"/>
              </a:spcBef>
              <a:spcAft>
                <a:spcPts val="0"/>
              </a:spcAft>
              <a:buNone/>
            </a:pPr>
            <a:r>
              <a:rPr lang="en" sz="1053"/>
              <a:t>So that I can try and negotiate better health plans </a:t>
            </a:r>
            <a:endParaRPr sz="1053"/>
          </a:p>
          <a:p>
            <a:pPr indent="0" lvl="0" marL="914400" rtl="0" algn="l">
              <a:lnSpc>
                <a:spcPct val="30000"/>
              </a:lnSpc>
              <a:spcBef>
                <a:spcPts val="1200"/>
              </a:spcBef>
              <a:spcAft>
                <a:spcPts val="0"/>
              </a:spcAft>
              <a:buNone/>
            </a:pPr>
            <a:r>
              <a:t/>
            </a:r>
            <a:endParaRPr sz="1053"/>
          </a:p>
          <a:p>
            <a:pPr indent="0" lvl="0" marL="914400" rtl="0" algn="l">
              <a:lnSpc>
                <a:spcPct val="30000"/>
              </a:lnSpc>
              <a:spcBef>
                <a:spcPts val="1200"/>
              </a:spcBef>
              <a:spcAft>
                <a:spcPts val="0"/>
              </a:spcAft>
              <a:buNone/>
            </a:pPr>
            <a:r>
              <a:rPr lang="en" sz="1053"/>
              <a:t>User presses share details on their page</a:t>
            </a:r>
            <a:endParaRPr sz="1053"/>
          </a:p>
          <a:p>
            <a:pPr indent="0" lvl="0" marL="914400" rtl="0" algn="l">
              <a:lnSpc>
                <a:spcPct val="30000"/>
              </a:lnSpc>
              <a:spcBef>
                <a:spcPts val="1000"/>
              </a:spcBef>
              <a:spcAft>
                <a:spcPts val="0"/>
              </a:spcAft>
              <a:buNone/>
            </a:pPr>
            <a:r>
              <a:rPr lang="en" sz="1053"/>
              <a:t>They search for another user (or use email) to share it to</a:t>
            </a:r>
            <a:endParaRPr sz="1053"/>
          </a:p>
          <a:p>
            <a:pPr indent="0" lvl="0" marL="914400" rtl="0" algn="l">
              <a:lnSpc>
                <a:spcPct val="30000"/>
              </a:lnSpc>
              <a:spcBef>
                <a:spcPts val="1000"/>
              </a:spcBef>
              <a:spcAft>
                <a:spcPts val="0"/>
              </a:spcAft>
              <a:buNone/>
            </a:pPr>
            <a:r>
              <a:rPr lang="en" sz="1053"/>
              <a:t>They confirm the share.</a:t>
            </a:r>
            <a:endParaRPr sz="1053"/>
          </a:p>
          <a:p>
            <a:pPr indent="0" lvl="0" marL="914400" rtl="0" algn="l">
              <a:lnSpc>
                <a:spcPct val="30000"/>
              </a:lnSpc>
              <a:spcBef>
                <a:spcPts val="1000"/>
              </a:spcBef>
              <a:spcAft>
                <a:spcPts val="0"/>
              </a:spcAft>
              <a:buNone/>
            </a:pPr>
            <a:r>
              <a:rPr lang="en" sz="1053"/>
              <a:t>The user will have successfully shared their details</a:t>
            </a:r>
            <a:endParaRPr sz="1053"/>
          </a:p>
          <a:p>
            <a:pPr indent="-295275" lvl="0" marL="457200" rtl="0" algn="l">
              <a:spcBef>
                <a:spcPts val="1200"/>
              </a:spcBef>
              <a:spcAft>
                <a:spcPts val="0"/>
              </a:spcAft>
              <a:buSzPts val="1050"/>
              <a:buChar char="-"/>
            </a:pPr>
            <a:r>
              <a:rPr lang="en" sz="1050"/>
              <a:t>User Stories and Acceptance Criteria can be the basis for brainstorming test cases. </a:t>
            </a:r>
            <a:endParaRPr sz="1050"/>
          </a:p>
          <a:p>
            <a:pPr indent="-295275" lvl="0" marL="457200" rtl="0" algn="l">
              <a:spcBef>
                <a:spcPts val="0"/>
              </a:spcBef>
              <a:spcAft>
                <a:spcPts val="0"/>
              </a:spcAft>
              <a:buSzPts val="1050"/>
              <a:buChar char="-"/>
            </a:pPr>
            <a:r>
              <a:rPr lang="en" sz="1050"/>
              <a:t>It makes you see in the eyes of a consumer thinking about limit testing our application.</a:t>
            </a:r>
            <a:endParaRPr sz="1050"/>
          </a:p>
          <a:p>
            <a:pPr indent="0" lvl="0" marL="0" rtl="0" algn="l">
              <a:spcBef>
                <a:spcPts val="1200"/>
              </a:spcBef>
              <a:spcAft>
                <a:spcPts val="12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6775" y="315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&amp; Demo, Example 1</a:t>
            </a:r>
            <a:endParaRPr/>
          </a:p>
        </p:txBody>
      </p:sp>
      <p:sp>
        <p:nvSpPr>
          <p:cNvPr id="117" name="Google Shape;117;p18"/>
          <p:cNvSpPr txBox="1"/>
          <p:nvPr>
            <p:ph idx="1" type="body"/>
          </p:nvPr>
        </p:nvSpPr>
        <p:spPr>
          <a:xfrm>
            <a:off x="729450" y="4461850"/>
            <a:ext cx="7688700" cy="42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rgbClr val="0000FF"/>
                </a:solidFill>
                <a:latin typeface="Arial"/>
                <a:ea typeface="Arial"/>
                <a:cs typeface="Arial"/>
                <a:sym typeface="Arial"/>
              </a:rPr>
              <a:t>https://docs.google.com/document/d/1yiCnR5De9CQ741ctJf4X7rNpM_uVQIm1N46zMWofnNI/edit?usp=sharing</a:t>
            </a:r>
            <a:endParaRPr sz="1100" u="sng">
              <a:solidFill>
                <a:srgbClr val="0000FF"/>
              </a:solidFill>
              <a:latin typeface="Arial"/>
              <a:ea typeface="Arial"/>
              <a:cs typeface="Arial"/>
              <a:sym typeface="Arial"/>
            </a:endParaRPr>
          </a:p>
        </p:txBody>
      </p:sp>
      <p:pic>
        <p:nvPicPr>
          <p:cNvPr id="118" name="Google Shape;118;p18"/>
          <p:cNvPicPr preferRelativeResize="0"/>
          <p:nvPr/>
        </p:nvPicPr>
        <p:blipFill rotWithShape="1">
          <a:blip r:embed="rId3">
            <a:alphaModFix/>
          </a:blip>
          <a:srcRect b="18782" l="18975" r="47409" t="21189"/>
          <a:stretch/>
        </p:blipFill>
        <p:spPr>
          <a:xfrm>
            <a:off x="1995425" y="796225"/>
            <a:ext cx="3536799" cy="3551050"/>
          </a:xfrm>
          <a:prstGeom prst="rect">
            <a:avLst/>
          </a:prstGeom>
          <a:noFill/>
          <a:ln>
            <a:noFill/>
          </a:ln>
        </p:spPr>
      </p:pic>
      <p:pic>
        <p:nvPicPr>
          <p:cNvPr id="119" name="Google Shape;119;p18"/>
          <p:cNvPicPr preferRelativeResize="0"/>
          <p:nvPr/>
        </p:nvPicPr>
        <p:blipFill rotWithShape="1">
          <a:blip r:embed="rId4">
            <a:alphaModFix/>
          </a:blip>
          <a:srcRect b="25290" l="19652" r="58118" t="22152"/>
          <a:stretch/>
        </p:blipFill>
        <p:spPr>
          <a:xfrm>
            <a:off x="5735364" y="149727"/>
            <a:ext cx="3157833" cy="419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&amp; Demo, Example 2</a:t>
            </a:r>
            <a:endParaRPr/>
          </a:p>
        </p:txBody>
      </p:sp>
      <p:sp>
        <p:nvSpPr>
          <p:cNvPr id="125" name="Google Shape;125;p19"/>
          <p:cNvSpPr txBox="1"/>
          <p:nvPr>
            <p:ph idx="1" type="body"/>
          </p:nvPr>
        </p:nvSpPr>
        <p:spPr>
          <a:xfrm>
            <a:off x="729450" y="20788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rgbClr val="0000FF"/>
                </a:solidFill>
                <a:latin typeface="Arial"/>
                <a:ea typeface="Arial"/>
                <a:cs typeface="Arial"/>
                <a:sym typeface="Arial"/>
              </a:rPr>
              <a:t>https://docs.google.com/document/d/1yiCnR5De9CQ741ctJf4X7rNpM_uVQIm1N46zMWofnNI/edit?usp=sharing</a:t>
            </a:r>
            <a:endParaRPr sz="1100" u="sng">
              <a:solidFill>
                <a:srgbClr val="0000FF"/>
              </a:solidFill>
              <a:latin typeface="Arial"/>
              <a:ea typeface="Arial"/>
              <a:cs typeface="Arial"/>
              <a:sym typeface="Arial"/>
            </a:endParaRPr>
          </a:p>
        </p:txBody>
      </p:sp>
      <p:pic>
        <p:nvPicPr>
          <p:cNvPr id="126" name="Google Shape;126;p19"/>
          <p:cNvPicPr preferRelativeResize="0"/>
          <p:nvPr/>
        </p:nvPicPr>
        <p:blipFill rotWithShape="1">
          <a:blip r:embed="rId3">
            <a:alphaModFix/>
          </a:blip>
          <a:srcRect b="48672" l="3123" r="3348" t="28906"/>
          <a:stretch/>
        </p:blipFill>
        <p:spPr>
          <a:xfrm>
            <a:off x="297875" y="2757650"/>
            <a:ext cx="8551850" cy="1152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 Benefits</a:t>
            </a:r>
            <a:endParaRPr/>
          </a:p>
        </p:txBody>
      </p:sp>
      <p:sp>
        <p:nvSpPr>
          <p:cNvPr id="132" name="Google Shape;132;p20"/>
          <p:cNvSpPr txBox="1"/>
          <p:nvPr>
            <p:ph idx="1" type="body"/>
          </p:nvPr>
        </p:nvSpPr>
        <p:spPr>
          <a:xfrm>
            <a:off x="727650" y="1853850"/>
            <a:ext cx="7688700" cy="2261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Some advantages and benefits of user story-based testing include</a:t>
            </a:r>
            <a:r>
              <a:rPr lang="en" sz="1600"/>
              <a:t>..</a:t>
            </a:r>
            <a:endParaRPr sz="1600"/>
          </a:p>
          <a:p>
            <a:pPr indent="-330200" lvl="0" marL="457200" rtl="0" algn="l">
              <a:spcBef>
                <a:spcPts val="0"/>
              </a:spcBef>
              <a:spcAft>
                <a:spcPts val="0"/>
              </a:spcAft>
              <a:buSzPts val="1600"/>
              <a:buChar char="-"/>
            </a:pPr>
            <a:r>
              <a:rPr lang="en" sz="1600"/>
              <a:t>High value delivery - </a:t>
            </a:r>
            <a:r>
              <a:rPr lang="en"/>
              <a:t>taking a task or specific need and breaking it down into smaller parts and prioritizing them, could be used on specifically testing to get a very specific results and making sure there are no faults in that test or delivery</a:t>
            </a:r>
            <a:endParaRPr sz="1800"/>
          </a:p>
          <a:p>
            <a:pPr indent="-330200" lvl="0" marL="457200" rtl="0" algn="l">
              <a:spcBef>
                <a:spcPts val="0"/>
              </a:spcBef>
              <a:spcAft>
                <a:spcPts val="0"/>
              </a:spcAft>
              <a:buSzPts val="1600"/>
              <a:buChar char="-"/>
            </a:pPr>
            <a:r>
              <a:rPr lang="en" sz="1600"/>
              <a:t> Reduces risk - </a:t>
            </a:r>
            <a:r>
              <a:rPr lang="en"/>
              <a:t>with user stories team members share a greater understanding of the team goals so there is little to no lack of communication, financial, or business risk</a:t>
            </a:r>
            <a:endParaRPr/>
          </a:p>
          <a:p>
            <a:pPr indent="-330200" lvl="0" marL="457200" rtl="0" algn="l">
              <a:spcBef>
                <a:spcPts val="0"/>
              </a:spcBef>
              <a:spcAft>
                <a:spcPts val="0"/>
              </a:spcAft>
              <a:buSzPts val="1600"/>
              <a:buChar char="-"/>
            </a:pPr>
            <a:r>
              <a:rPr lang="en" sz="1600"/>
              <a:t>Improves transparency - </a:t>
            </a:r>
            <a:r>
              <a:rPr lang="en"/>
              <a:t>transparency and can greatly boost collaboration between group members</a:t>
            </a:r>
            <a:endParaRPr sz="1800"/>
          </a:p>
          <a:p>
            <a:pPr indent="0" lvl="0" marL="457200" rtl="0" algn="l">
              <a:spcBef>
                <a:spcPts val="120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3978275" y="3435950"/>
            <a:ext cx="3707776" cy="170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 Issues</a:t>
            </a:r>
            <a:endParaRPr/>
          </a:p>
        </p:txBody>
      </p:sp>
      <p:sp>
        <p:nvSpPr>
          <p:cNvPr id="139" name="Google Shape;139;p21"/>
          <p:cNvSpPr txBox="1"/>
          <p:nvPr>
            <p:ph idx="1" type="body"/>
          </p:nvPr>
        </p:nvSpPr>
        <p:spPr>
          <a:xfrm>
            <a:off x="729450" y="1853850"/>
            <a:ext cx="7688700" cy="2877900"/>
          </a:xfrm>
          <a:prstGeom prst="rect">
            <a:avLst/>
          </a:prstGeom>
        </p:spPr>
        <p:txBody>
          <a:bodyPr anchorCtr="0" anchor="t" bIns="91425" lIns="91425" spcFirstLastPara="1" rIns="91425" wrap="square" tIns="91425">
            <a:normAutofit fontScale="85000" lnSpcReduction="20000"/>
          </a:bodyPr>
          <a:lstStyle/>
          <a:p>
            <a:pPr indent="-309562" lvl="0" marL="457200" rtl="0" algn="l">
              <a:lnSpc>
                <a:spcPct val="100000"/>
              </a:lnSpc>
              <a:spcBef>
                <a:spcPts val="0"/>
              </a:spcBef>
              <a:spcAft>
                <a:spcPts val="0"/>
              </a:spcAft>
              <a:buSzPct val="100000"/>
              <a:buChar char="❖"/>
            </a:pPr>
            <a:r>
              <a:rPr lang="en" sz="1500"/>
              <a:t>There is less focus on Non-Functional requirements such as: </a:t>
            </a:r>
            <a:endParaRPr sz="1500"/>
          </a:p>
          <a:p>
            <a:pPr indent="-298767" lvl="1" marL="914400" rtl="0" algn="l">
              <a:lnSpc>
                <a:spcPct val="100000"/>
              </a:lnSpc>
              <a:spcBef>
                <a:spcPts val="1000"/>
              </a:spcBef>
              <a:spcAft>
                <a:spcPts val="0"/>
              </a:spcAft>
              <a:buSzPct val="100000"/>
              <a:buChar char="➢"/>
            </a:pPr>
            <a:r>
              <a:rPr lang="en" sz="1300"/>
              <a:t>Performance</a:t>
            </a:r>
            <a:endParaRPr sz="1300"/>
          </a:p>
          <a:p>
            <a:pPr indent="-298767" lvl="1" marL="914400" rtl="0" algn="l">
              <a:lnSpc>
                <a:spcPct val="100000"/>
              </a:lnSpc>
              <a:spcBef>
                <a:spcPts val="1000"/>
              </a:spcBef>
              <a:spcAft>
                <a:spcPts val="0"/>
              </a:spcAft>
              <a:buSzPct val="100000"/>
              <a:buChar char="➢"/>
            </a:pPr>
            <a:r>
              <a:rPr lang="en" sz="1300"/>
              <a:t>Fault Tolerance</a:t>
            </a:r>
            <a:endParaRPr sz="1300"/>
          </a:p>
          <a:p>
            <a:pPr indent="-298767" lvl="1" marL="914400" rtl="0" algn="l">
              <a:lnSpc>
                <a:spcPct val="100000"/>
              </a:lnSpc>
              <a:spcBef>
                <a:spcPts val="1000"/>
              </a:spcBef>
              <a:spcAft>
                <a:spcPts val="0"/>
              </a:spcAft>
              <a:buSzPct val="100000"/>
              <a:buChar char="➢"/>
            </a:pPr>
            <a:r>
              <a:rPr lang="en" sz="1300"/>
              <a:t>Usability</a:t>
            </a:r>
            <a:endParaRPr sz="1300"/>
          </a:p>
          <a:p>
            <a:pPr indent="-309562" lvl="0" marL="457200" rtl="0" algn="l">
              <a:lnSpc>
                <a:spcPct val="100000"/>
              </a:lnSpc>
              <a:spcBef>
                <a:spcPts val="1000"/>
              </a:spcBef>
              <a:spcAft>
                <a:spcPts val="0"/>
              </a:spcAft>
              <a:buSzPct val="100000"/>
              <a:buChar char="❖"/>
            </a:pPr>
            <a:r>
              <a:rPr lang="en" sz="1500"/>
              <a:t>It is difficult to scale for larger projects</a:t>
            </a:r>
            <a:endParaRPr sz="1500"/>
          </a:p>
          <a:p>
            <a:pPr indent="-298767" lvl="1" marL="914400" rtl="0" algn="l">
              <a:lnSpc>
                <a:spcPct val="100000"/>
              </a:lnSpc>
              <a:spcBef>
                <a:spcPts val="1000"/>
              </a:spcBef>
              <a:spcAft>
                <a:spcPts val="0"/>
              </a:spcAft>
              <a:buSzPct val="100000"/>
              <a:buChar char="➢"/>
            </a:pPr>
            <a:r>
              <a:rPr lang="en" sz="1300"/>
              <a:t>User stories are simple formats</a:t>
            </a:r>
            <a:endParaRPr sz="1300"/>
          </a:p>
          <a:p>
            <a:pPr indent="-309562" lvl="0" marL="457200" rtl="0" algn="l">
              <a:lnSpc>
                <a:spcPct val="100000"/>
              </a:lnSpc>
              <a:spcBef>
                <a:spcPts val="1000"/>
              </a:spcBef>
              <a:spcAft>
                <a:spcPts val="0"/>
              </a:spcAft>
              <a:buSzPct val="100000"/>
              <a:buChar char="❖"/>
            </a:pPr>
            <a:r>
              <a:rPr lang="en" sz="1500"/>
              <a:t>User stories may be too </a:t>
            </a:r>
            <a:r>
              <a:rPr lang="en" sz="1500"/>
              <a:t>vague</a:t>
            </a:r>
            <a:r>
              <a:rPr lang="en" sz="1500"/>
              <a:t> to understand what the requirements are.</a:t>
            </a:r>
            <a:endParaRPr sz="1500"/>
          </a:p>
          <a:p>
            <a:pPr indent="-309562" lvl="1" marL="914400" rtl="0" algn="l">
              <a:lnSpc>
                <a:spcPct val="100000"/>
              </a:lnSpc>
              <a:spcBef>
                <a:spcPts val="1000"/>
              </a:spcBef>
              <a:spcAft>
                <a:spcPts val="0"/>
              </a:spcAft>
              <a:buSzPct val="100000"/>
              <a:buChar char="➢"/>
            </a:pPr>
            <a:r>
              <a:rPr lang="en" sz="1500"/>
              <a:t>Example: “I would like a button so i can share the document with my friends.” Is it share by email, file transfer, sms, facebook, instagram?</a:t>
            </a:r>
            <a:endParaRPr sz="1500"/>
          </a:p>
          <a:p>
            <a:pPr indent="-309562" lvl="0" marL="457200" rtl="0" algn="l">
              <a:lnSpc>
                <a:spcPct val="100000"/>
              </a:lnSpc>
              <a:spcBef>
                <a:spcPts val="1000"/>
              </a:spcBef>
              <a:spcAft>
                <a:spcPts val="1000"/>
              </a:spcAft>
              <a:buSzPct val="100000"/>
              <a:buChar char="❖"/>
            </a:pPr>
            <a:r>
              <a:rPr lang="en" sz="1500"/>
              <a:t>Most of the drawbacks can be prevented by proper training in writing user stories and learning how to make sure you understand what the </a:t>
            </a:r>
            <a:r>
              <a:rPr lang="en" sz="1500"/>
              <a:t>client</a:t>
            </a:r>
            <a:r>
              <a:rPr lang="en" sz="1500"/>
              <a:t> wants.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