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83" r:id="rId2"/>
    <p:sldId id="258" r:id="rId3"/>
    <p:sldId id="285" r:id="rId4"/>
    <p:sldId id="287" r:id="rId5"/>
    <p:sldId id="286" r:id="rId6"/>
    <p:sldId id="261" r:id="rId7"/>
    <p:sldId id="276" r:id="rId8"/>
    <p:sldId id="284" r:id="rId9"/>
    <p:sldId id="281" r:id="rId10"/>
    <p:sldId id="272" r:id="rId11"/>
    <p:sldId id="265" r:id="rId12"/>
    <p:sldId id="282"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5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C8A69-86AF-4221-BC56-D3401CE6DA01}" type="datetimeFigureOut">
              <a:rPr lang="en-US" smtClean="0"/>
              <a:t>5/21/2022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87D32-30DA-4123-9CF5-61FD98800659}" type="slidenum">
              <a:rPr lang="en-US" smtClean="0"/>
              <a:t>‹#›</a:t>
            </a:fld>
            <a:endParaRPr lang="en-US" dirty="0"/>
          </a:p>
        </p:txBody>
      </p:sp>
    </p:spTree>
    <p:extLst>
      <p:ext uri="{BB962C8B-B14F-4D97-AF65-F5344CB8AC3E}">
        <p14:creationId xmlns:p14="http://schemas.microsoft.com/office/powerpoint/2010/main" val="380101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DCF0599-92DF-48B9-A5AD-D42A0D5953EC}" type="slidenum">
              <a:rPr lang="en-US" smtClean="0"/>
              <a:pPr>
                <a:defRPr/>
              </a:pPr>
              <a:t>2</a:t>
            </a:fld>
            <a:endParaRPr lang="en-US" dirty="0"/>
          </a:p>
        </p:txBody>
      </p:sp>
    </p:spTree>
    <p:extLst>
      <p:ext uri="{BB962C8B-B14F-4D97-AF65-F5344CB8AC3E}">
        <p14:creationId xmlns:p14="http://schemas.microsoft.com/office/powerpoint/2010/main" val="416236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84B98B-A56D-482E-94B1-6CBB7E6147C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48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84B98B-A56D-482E-94B1-6CBB7E6147C0}" type="slidenum">
              <a:rPr lang="en-US" smtClean="0"/>
              <a:t>‹#›</a:t>
            </a:fld>
            <a:endParaRPr lang="en-US" dirty="0"/>
          </a:p>
        </p:txBody>
      </p:sp>
    </p:spTree>
    <p:extLst>
      <p:ext uri="{BB962C8B-B14F-4D97-AF65-F5344CB8AC3E}">
        <p14:creationId xmlns:p14="http://schemas.microsoft.com/office/powerpoint/2010/main" val="179383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84B98B-A56D-482E-94B1-6CBB7E6147C0}" type="slidenum">
              <a:rPr lang="en-US" smtClean="0"/>
              <a:t>‹#›</a:t>
            </a:fld>
            <a:endParaRPr lang="en-US" dirty="0"/>
          </a:p>
        </p:txBody>
      </p:sp>
    </p:spTree>
    <p:extLst>
      <p:ext uri="{BB962C8B-B14F-4D97-AF65-F5344CB8AC3E}">
        <p14:creationId xmlns:p14="http://schemas.microsoft.com/office/powerpoint/2010/main" val="37304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84B98B-A56D-482E-94B1-6CBB7E6147C0}" type="slidenum">
              <a:rPr lang="en-US" smtClean="0"/>
              <a:t>‹#›</a:t>
            </a:fld>
            <a:endParaRPr lang="en-US" dirty="0"/>
          </a:p>
        </p:txBody>
      </p:sp>
    </p:spTree>
    <p:extLst>
      <p:ext uri="{BB962C8B-B14F-4D97-AF65-F5344CB8AC3E}">
        <p14:creationId xmlns:p14="http://schemas.microsoft.com/office/powerpoint/2010/main" val="228674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84B98B-A56D-482E-94B1-6CBB7E6147C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14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84B98B-A56D-482E-94B1-6CBB7E6147C0}" type="slidenum">
              <a:rPr lang="en-US" smtClean="0"/>
              <a:t>‹#›</a:t>
            </a:fld>
            <a:endParaRPr lang="en-US" dirty="0"/>
          </a:p>
        </p:txBody>
      </p:sp>
    </p:spTree>
    <p:extLst>
      <p:ext uri="{BB962C8B-B14F-4D97-AF65-F5344CB8AC3E}">
        <p14:creationId xmlns:p14="http://schemas.microsoft.com/office/powerpoint/2010/main" val="57327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84B98B-A56D-482E-94B1-6CBB7E6147C0}" type="slidenum">
              <a:rPr lang="en-US" smtClean="0"/>
              <a:t>‹#›</a:t>
            </a:fld>
            <a:endParaRPr lang="en-US" dirty="0"/>
          </a:p>
        </p:txBody>
      </p:sp>
    </p:spTree>
    <p:extLst>
      <p:ext uri="{BB962C8B-B14F-4D97-AF65-F5344CB8AC3E}">
        <p14:creationId xmlns:p14="http://schemas.microsoft.com/office/powerpoint/2010/main" val="143044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84B98B-A56D-482E-94B1-6CBB7E6147C0}" type="slidenum">
              <a:rPr lang="en-US" smtClean="0"/>
              <a:t>‹#›</a:t>
            </a:fld>
            <a:endParaRPr lang="en-US" dirty="0"/>
          </a:p>
        </p:txBody>
      </p:sp>
    </p:spTree>
    <p:extLst>
      <p:ext uri="{BB962C8B-B14F-4D97-AF65-F5344CB8AC3E}">
        <p14:creationId xmlns:p14="http://schemas.microsoft.com/office/powerpoint/2010/main" val="106090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D84B98B-A56D-482E-94B1-6CBB7E6147C0}" type="slidenum">
              <a:rPr lang="en-US" smtClean="0"/>
              <a:t>‹#›</a:t>
            </a:fld>
            <a:endParaRPr lang="en-US" dirty="0"/>
          </a:p>
        </p:txBody>
      </p:sp>
    </p:spTree>
    <p:extLst>
      <p:ext uri="{BB962C8B-B14F-4D97-AF65-F5344CB8AC3E}">
        <p14:creationId xmlns:p14="http://schemas.microsoft.com/office/powerpoint/2010/main" val="320304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DA806F-8EE8-47E6-ACBD-3FA540923AF2}" type="datetimeFigureOut">
              <a:rPr lang="en-US" smtClean="0"/>
              <a:t>5/21/2022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84B98B-A56D-482E-94B1-6CBB7E6147C0}" type="slidenum">
              <a:rPr lang="en-US" smtClean="0"/>
              <a:t>‹#›</a:t>
            </a:fld>
            <a:endParaRPr lang="en-US" dirty="0"/>
          </a:p>
        </p:txBody>
      </p:sp>
    </p:spTree>
    <p:extLst>
      <p:ext uri="{BB962C8B-B14F-4D97-AF65-F5344CB8AC3E}">
        <p14:creationId xmlns:p14="http://schemas.microsoft.com/office/powerpoint/2010/main" val="425144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A806F-8EE8-47E6-ACBD-3FA540923AF2}" type="datetimeFigureOut">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84B98B-A56D-482E-94B1-6CBB7E6147C0}" type="slidenum">
              <a:rPr lang="en-US" smtClean="0"/>
              <a:t>‹#›</a:t>
            </a:fld>
            <a:endParaRPr lang="en-US" dirty="0"/>
          </a:p>
        </p:txBody>
      </p:sp>
    </p:spTree>
    <p:extLst>
      <p:ext uri="{BB962C8B-B14F-4D97-AF65-F5344CB8AC3E}">
        <p14:creationId xmlns:p14="http://schemas.microsoft.com/office/powerpoint/2010/main" val="155004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DA806F-8EE8-47E6-ACBD-3FA540923AF2}" type="datetimeFigureOut">
              <a:rPr lang="en-US" smtClean="0"/>
              <a:t>5/21/2022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84B98B-A56D-482E-94B1-6CBB7E6147C0}"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81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marL="0" indent="0" algn="ctr">
              <a:buNone/>
            </a:pPr>
            <a:endParaRPr lang="en-US" altLang="en-US" sz="3600" b="1" dirty="0">
              <a:solidFill>
                <a:srgbClr val="7030A0"/>
              </a:solidFill>
              <a:latin typeface="Gabriola" panose="04040605051002020D02" pitchFamily="82" charset="0"/>
              <a:cs typeface="Al-Mohanad" panose="02060603050605020204" pitchFamily="18" charset="-78"/>
            </a:endParaRPr>
          </a:p>
          <a:p>
            <a:pPr marL="0" indent="0" algn="ctr">
              <a:buNone/>
            </a:pPr>
            <a:r>
              <a:rPr lang="en-US" altLang="en-US" sz="12000" b="1" dirty="0">
                <a:solidFill>
                  <a:schemeClr val="accent1">
                    <a:lumMod val="75000"/>
                  </a:schemeClr>
                </a:solidFill>
                <a:latin typeface="Gabriola" panose="04040605051002020D02" pitchFamily="82" charset="0"/>
                <a:cs typeface="Al-Mohanad" panose="02060603050605020204" pitchFamily="18" charset="-78"/>
              </a:rPr>
              <a:t>Welcome to … </a:t>
            </a:r>
            <a:br>
              <a:rPr lang="en-US" altLang="en-US" sz="12000" b="1" dirty="0">
                <a:solidFill>
                  <a:schemeClr val="accent1">
                    <a:lumMod val="75000"/>
                  </a:schemeClr>
                </a:solidFill>
                <a:latin typeface="Gabriola" panose="04040605051002020D02" pitchFamily="82" charset="0"/>
                <a:cs typeface="Al-Mohanad" panose="02060603050605020204" pitchFamily="18" charset="-78"/>
              </a:rPr>
            </a:br>
            <a:endParaRPr lang="en-US" altLang="en-US" sz="12000" b="1" dirty="0">
              <a:solidFill>
                <a:schemeClr val="accent1">
                  <a:lumMod val="75000"/>
                </a:schemeClr>
              </a:solidFill>
              <a:latin typeface="Gabriola" panose="04040605051002020D02" pitchFamily="82" charset="0"/>
              <a:cs typeface="Al-Mohanad" panose="02060603050605020204" pitchFamily="18" charset="-78"/>
            </a:endParaRPr>
          </a:p>
          <a:p>
            <a:pPr marL="0" indent="0" algn="ctr">
              <a:buNone/>
            </a:pPr>
            <a:r>
              <a:rPr lang="en-US" altLang="en-US" sz="7600" b="1" dirty="0">
                <a:solidFill>
                  <a:srgbClr val="002060"/>
                </a:solidFill>
                <a:latin typeface="Gabriola" panose="04040605051002020D02" pitchFamily="82" charset="0"/>
                <a:cs typeface="Al-Mohanad" panose="02060603050605020204" pitchFamily="18" charset="-78"/>
              </a:rPr>
              <a:t>CSc 179  </a:t>
            </a:r>
            <a:br>
              <a:rPr lang="en-US" altLang="en-US" sz="7600" b="1" dirty="0">
                <a:solidFill>
                  <a:srgbClr val="00B050"/>
                </a:solidFill>
                <a:latin typeface="Gabriola" panose="04040605051002020D02" pitchFamily="82" charset="0"/>
                <a:cs typeface="Al-Mohanad" panose="02060603050605020204" pitchFamily="18" charset="-78"/>
              </a:rPr>
            </a:br>
            <a:br>
              <a:rPr lang="en-US" altLang="en-US" sz="7600" b="1" dirty="0">
                <a:latin typeface="Gabriola" panose="04040605051002020D02" pitchFamily="82" charset="0"/>
                <a:cs typeface="Al-Mohanad" panose="02060603050605020204" pitchFamily="18" charset="-78"/>
              </a:rPr>
            </a:br>
            <a:r>
              <a:rPr lang="en-US" altLang="en-US" sz="7600" b="1" dirty="0">
                <a:latin typeface="Gabriola" panose="04040605051002020D02" pitchFamily="82" charset="0"/>
                <a:cs typeface="Al-Mohanad" panose="02060603050605020204" pitchFamily="18" charset="-78"/>
              </a:rPr>
              <a:t>Software Testing &amp; Quality Assurance</a:t>
            </a:r>
            <a:br>
              <a:rPr lang="en-US" altLang="en-US" sz="7600" b="1" dirty="0">
                <a:latin typeface="Gabriola" panose="04040605051002020D02" pitchFamily="82" charset="0"/>
                <a:cs typeface="Al-Mohanad" panose="02060603050605020204" pitchFamily="18" charset="-78"/>
              </a:rPr>
            </a:br>
            <a:endParaRPr lang="en-US" altLang="en-US" sz="7600" b="1" dirty="0">
              <a:latin typeface="Gabriola" panose="04040605051002020D02" pitchFamily="82" charset="0"/>
              <a:cs typeface="Al-Mohanad" panose="02060603050605020204" pitchFamily="18" charset="-78"/>
            </a:endParaRPr>
          </a:p>
          <a:p>
            <a:pPr marL="0" indent="0" algn="ctr">
              <a:buNone/>
            </a:pPr>
            <a:r>
              <a:rPr lang="en-US" altLang="en-US" sz="6500" b="1" dirty="0">
                <a:latin typeface="Gabriola" panose="04040605051002020D02" pitchFamily="82" charset="0"/>
                <a:cs typeface="Al-Mohanad" panose="02060603050605020204" pitchFamily="18" charset="-78"/>
              </a:rPr>
              <a:t>Summer 2022</a:t>
            </a:r>
            <a:br>
              <a:rPr lang="en-US" altLang="en-US" sz="6000" b="1" dirty="0">
                <a:latin typeface="Gabriola" panose="04040605051002020D02" pitchFamily="82" charset="0"/>
                <a:cs typeface="Al-Mohanad" panose="02060603050605020204" pitchFamily="18" charset="-78"/>
              </a:rPr>
            </a:br>
            <a:endParaRPr lang="en-US" altLang="en-US" sz="6000" b="1" dirty="0">
              <a:latin typeface="Gabriola" panose="04040605051002020D02" pitchFamily="82" charset="0"/>
              <a:cs typeface="Al-Mohanad" panose="02060603050605020204" pitchFamily="18" charset="-78"/>
            </a:endParaRPr>
          </a:p>
          <a:p>
            <a:pPr marL="0" indent="0" algn="ctr">
              <a:buNone/>
            </a:pPr>
            <a:r>
              <a:rPr lang="en-US" altLang="en-US" sz="6000" b="1" dirty="0">
                <a:solidFill>
                  <a:schemeClr val="accent1">
                    <a:lumMod val="75000"/>
                  </a:schemeClr>
                </a:solidFill>
                <a:latin typeface="Gabriola" panose="04040605051002020D02" pitchFamily="82" charset="0"/>
                <a:cs typeface="Al-Mohanad" panose="02060603050605020204" pitchFamily="18" charset="-78"/>
              </a:rPr>
              <a:t>Ahmed Salem, Ph.D.</a:t>
            </a:r>
            <a:br>
              <a:rPr lang="en-US" sz="3300" dirty="0">
                <a:solidFill>
                  <a:schemeClr val="accent1">
                    <a:lumMod val="75000"/>
                  </a:schemeClr>
                </a:solidFill>
              </a:rPr>
            </a:br>
            <a:br>
              <a:rPr lang="en-US" altLang="en-US" sz="3300" b="1" dirty="0">
                <a:solidFill>
                  <a:schemeClr val="accent1">
                    <a:lumMod val="75000"/>
                  </a:schemeClr>
                </a:solidFill>
                <a:latin typeface="Gabriola" panose="04040605051002020D02" pitchFamily="82" charset="0"/>
                <a:cs typeface="Al-Mohanad" panose="02060603050605020204" pitchFamily="18" charset="-78"/>
              </a:rPr>
            </a:br>
            <a:endParaRPr lang="en-US" sz="3300" dirty="0">
              <a:solidFill>
                <a:schemeClr val="accent1">
                  <a:lumMod val="75000"/>
                </a:schemeClr>
              </a:solidFill>
            </a:endParaRPr>
          </a:p>
        </p:txBody>
      </p:sp>
      <p:pic>
        <p:nvPicPr>
          <p:cNvPr id="4" name="Picture 3"/>
          <p:cNvPicPr/>
          <p:nvPr/>
        </p:nvPicPr>
        <p:blipFill>
          <a:blip r:embed="rId2" cstate="print"/>
          <a:srcRect r="14767"/>
          <a:stretch>
            <a:fillRect/>
          </a:stretch>
        </p:blipFill>
        <p:spPr bwMode="auto">
          <a:xfrm>
            <a:off x="5096814" y="325751"/>
            <a:ext cx="1295400" cy="1364937"/>
          </a:xfrm>
          <a:prstGeom prst="rect">
            <a:avLst/>
          </a:prstGeom>
          <a:noFill/>
          <a:ln w="9525">
            <a:noFill/>
            <a:miter lim="800000"/>
            <a:headEnd/>
            <a:tailEnd/>
          </a:ln>
        </p:spPr>
      </p:pic>
    </p:spTree>
    <p:extLst>
      <p:ext uri="{BB962C8B-B14F-4D97-AF65-F5344CB8AC3E}">
        <p14:creationId xmlns:p14="http://schemas.microsoft.com/office/powerpoint/2010/main" val="283591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79" y="1326777"/>
            <a:ext cx="9601196" cy="643468"/>
          </a:xfrm>
        </p:spPr>
        <p:txBody>
          <a:bodyPr>
            <a:normAutofit fontScale="90000"/>
          </a:bodyPr>
          <a:lstStyle/>
          <a:p>
            <a:pPr algn="ctr"/>
            <a:r>
              <a:rPr lang="en-US" sz="3600" b="1" dirty="0">
                <a:solidFill>
                  <a:srgbClr val="00B050"/>
                </a:solidFill>
                <a:latin typeface="Arial Narrow" panose="020B0606020202030204" pitchFamily="34" charset="0"/>
                <a:ea typeface="+mn-ea"/>
                <a:cs typeface="+mn-cs"/>
              </a:rPr>
              <a:t>Course Expectation and Grading</a:t>
            </a:r>
            <a:br>
              <a:rPr lang="en-US" dirty="0"/>
            </a:b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3265324"/>
              </p:ext>
            </p:extLst>
          </p:nvPr>
        </p:nvGraphicFramePr>
        <p:xfrm>
          <a:off x="989079" y="1903010"/>
          <a:ext cx="8926510" cy="3121511"/>
        </p:xfrm>
        <a:graphic>
          <a:graphicData uri="http://schemas.openxmlformats.org/drawingml/2006/table">
            <a:tbl>
              <a:tblPr firstRow="1" firstCol="1" bandRow="1">
                <a:tableStyleId>{5C22544A-7EE6-4342-B048-85BDC9FD1C3A}</a:tableStyleId>
              </a:tblPr>
              <a:tblGrid>
                <a:gridCol w="6339373">
                  <a:extLst>
                    <a:ext uri="{9D8B030D-6E8A-4147-A177-3AD203B41FA5}">
                      <a16:colId xmlns:a16="http://schemas.microsoft.com/office/drawing/2014/main" val="20000"/>
                    </a:ext>
                  </a:extLst>
                </a:gridCol>
                <a:gridCol w="2587137">
                  <a:extLst>
                    <a:ext uri="{9D8B030D-6E8A-4147-A177-3AD203B41FA5}">
                      <a16:colId xmlns:a16="http://schemas.microsoft.com/office/drawing/2014/main" val="20001"/>
                    </a:ext>
                  </a:extLst>
                </a:gridCol>
              </a:tblGrid>
              <a:tr h="490566">
                <a:tc>
                  <a:txBody>
                    <a:bodyPr/>
                    <a:lstStyle/>
                    <a:p>
                      <a:pPr marL="0" marR="0">
                        <a:spcBef>
                          <a:spcPts val="0"/>
                        </a:spcBef>
                        <a:spcAft>
                          <a:spcPts val="0"/>
                        </a:spcAft>
                      </a:pPr>
                      <a:r>
                        <a:rPr lang="en-US" sz="2400" b="1" kern="1200" dirty="0">
                          <a:solidFill>
                            <a:schemeClr val="accent2">
                              <a:lumMod val="50000"/>
                            </a:schemeClr>
                          </a:solidFill>
                          <a:latin typeface="Arial Narrow" panose="020B0606020202030204" pitchFamily="34" charset="0"/>
                          <a:ea typeface="+mn-ea"/>
                          <a:cs typeface="+mn-cs"/>
                        </a:rPr>
                        <a:t>Course Requirement</a:t>
                      </a:r>
                    </a:p>
                  </a:txBody>
                  <a:tcPr marL="68580" marR="68580" marT="0" marB="0">
                    <a:solidFill>
                      <a:srgbClr val="FFC000"/>
                    </a:solidFill>
                  </a:tcPr>
                </a:tc>
                <a:tc>
                  <a:txBody>
                    <a:bodyPr/>
                    <a:lstStyle/>
                    <a:p>
                      <a:pPr marL="0" marR="0">
                        <a:spcBef>
                          <a:spcPts val="0"/>
                        </a:spcBef>
                        <a:spcAft>
                          <a:spcPts val="0"/>
                        </a:spcAft>
                      </a:pPr>
                      <a:r>
                        <a:rPr lang="en-US" sz="2400" b="1" kern="1200" dirty="0">
                          <a:solidFill>
                            <a:schemeClr val="accent2">
                              <a:lumMod val="50000"/>
                            </a:schemeClr>
                          </a:solidFill>
                          <a:latin typeface="Arial Narrow" panose="020B0606020202030204" pitchFamily="34" charset="0"/>
                          <a:ea typeface="+mn-ea"/>
                          <a:cs typeface="+mn-cs"/>
                        </a:rPr>
                        <a:t>Percentage of Grade</a:t>
                      </a:r>
                    </a:p>
                  </a:txBody>
                  <a:tcPr marL="68580" marR="68580" marT="0" marB="0">
                    <a:solidFill>
                      <a:srgbClr val="FFC000"/>
                    </a:solidFill>
                  </a:tcPr>
                </a:tc>
                <a:extLst>
                  <a:ext uri="{0D108BD9-81ED-4DB2-BD59-A6C34878D82A}">
                    <a16:rowId xmlns:a16="http://schemas.microsoft.com/office/drawing/2014/main" val="10000"/>
                  </a:ext>
                </a:extLst>
              </a:tr>
              <a:tr h="644178">
                <a:tc>
                  <a:txBody>
                    <a:bodyPr/>
                    <a:lstStyle/>
                    <a:p>
                      <a:pPr marL="0" marR="0">
                        <a:spcBef>
                          <a:spcPts val="0"/>
                        </a:spcBef>
                        <a:spcAft>
                          <a:spcPts val="0"/>
                        </a:spcAft>
                      </a:pPr>
                      <a:r>
                        <a:rPr lang="en-US" sz="2100" b="0" kern="1200" dirty="0">
                          <a:solidFill>
                            <a:schemeClr val="tx1"/>
                          </a:solidFill>
                          <a:latin typeface="Arial Narrow" panose="020B0606020202030204" pitchFamily="34" charset="0"/>
                          <a:ea typeface="+mn-ea"/>
                          <a:cs typeface="+mn-cs"/>
                        </a:rPr>
                        <a:t>Final Exam </a:t>
                      </a:r>
                    </a:p>
                  </a:txBody>
                  <a:tcPr marL="68580" marR="68580" marT="0" marB="0">
                    <a:solidFill>
                      <a:srgbClr val="92D050"/>
                    </a:solidFill>
                  </a:tcPr>
                </a:tc>
                <a:tc>
                  <a:txBody>
                    <a:bodyPr/>
                    <a:lstStyle/>
                    <a:p>
                      <a:pPr marL="0" marR="0" algn="l" defTabSz="457200" rtl="0" eaLnBrk="1" latinLnBrk="0" hangingPunct="1">
                        <a:spcBef>
                          <a:spcPts val="0"/>
                        </a:spcBef>
                        <a:spcAft>
                          <a:spcPts val="0"/>
                        </a:spcAft>
                      </a:pPr>
                      <a:r>
                        <a:rPr lang="en-US" sz="2400" b="0" kern="1200" dirty="0">
                          <a:solidFill>
                            <a:schemeClr val="tx1"/>
                          </a:solidFill>
                          <a:latin typeface="Arial Narrow" panose="020B0606020202030204" pitchFamily="34" charset="0"/>
                          <a:ea typeface="+mn-ea"/>
                          <a:cs typeface="+mn-cs"/>
                        </a:rPr>
                        <a:t>40%</a:t>
                      </a:r>
                    </a:p>
                  </a:txBody>
                  <a:tcPr marL="68580" marR="68580" marT="0" marB="0">
                    <a:solidFill>
                      <a:srgbClr val="92D050"/>
                    </a:solidFill>
                  </a:tcPr>
                </a:tc>
                <a:extLst>
                  <a:ext uri="{0D108BD9-81ED-4DB2-BD59-A6C34878D82A}">
                    <a16:rowId xmlns:a16="http://schemas.microsoft.com/office/drawing/2014/main" val="10001"/>
                  </a:ext>
                </a:extLst>
              </a:tr>
              <a:tr h="6984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0" kern="1200" dirty="0">
                          <a:solidFill>
                            <a:schemeClr val="tx1"/>
                          </a:solidFill>
                          <a:latin typeface="Arial Narrow" panose="020B0606020202030204" pitchFamily="34" charset="0"/>
                          <a:ea typeface="+mn-ea"/>
                          <a:cs typeface="+mn-cs"/>
                        </a:rPr>
                        <a:t>Reports and Presentations			</a:t>
                      </a:r>
                    </a:p>
                  </a:txBody>
                  <a:tcPr marL="68580" marR="68580" marT="0" marB="0">
                    <a:solidFill>
                      <a:srgbClr val="92D050"/>
                    </a:solidFill>
                  </a:tcPr>
                </a:tc>
                <a:tc>
                  <a:txBody>
                    <a:bodyPr/>
                    <a:lstStyle/>
                    <a:p>
                      <a:pPr marL="0" marR="0" algn="l" defTabSz="457200" rtl="0" eaLnBrk="1" latinLnBrk="0" hangingPunct="1">
                        <a:spcBef>
                          <a:spcPts val="0"/>
                        </a:spcBef>
                        <a:spcAft>
                          <a:spcPts val="0"/>
                        </a:spcAft>
                      </a:pPr>
                      <a:r>
                        <a:rPr lang="en-US" sz="2400" b="0" kern="1200" dirty="0">
                          <a:solidFill>
                            <a:schemeClr val="tx1"/>
                          </a:solidFill>
                          <a:latin typeface="Arial Narrow" panose="020B0606020202030204" pitchFamily="34" charset="0"/>
                          <a:ea typeface="+mn-ea"/>
                          <a:cs typeface="+mn-cs"/>
                        </a:rPr>
                        <a:t>20%</a:t>
                      </a:r>
                    </a:p>
                  </a:txBody>
                  <a:tcPr marL="68580" marR="68580" marT="0" marB="0">
                    <a:solidFill>
                      <a:srgbClr val="92D050"/>
                    </a:solidFill>
                  </a:tcPr>
                </a:tc>
                <a:extLst>
                  <a:ext uri="{0D108BD9-81ED-4DB2-BD59-A6C34878D82A}">
                    <a16:rowId xmlns:a16="http://schemas.microsoft.com/office/drawing/2014/main" val="10002"/>
                  </a:ext>
                </a:extLst>
              </a:tr>
              <a:tr h="6441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kern="1200" dirty="0">
                          <a:solidFill>
                            <a:schemeClr val="tx1"/>
                          </a:solidFill>
                          <a:latin typeface="Arial Narrow" panose="020B0606020202030204" pitchFamily="34" charset="0"/>
                          <a:ea typeface="+mn-ea"/>
                          <a:cs typeface="+mn-cs"/>
                        </a:rPr>
                        <a:t>Project &amp; Project Presentation 	</a:t>
                      </a:r>
                    </a:p>
                    <a:p>
                      <a:pPr marL="0" marR="0">
                        <a:spcBef>
                          <a:spcPts val="0"/>
                        </a:spcBef>
                        <a:spcAft>
                          <a:spcPts val="0"/>
                        </a:spcAft>
                      </a:pPr>
                      <a:endParaRPr lang="en-US" sz="2100" b="0" kern="1200" dirty="0">
                        <a:solidFill>
                          <a:schemeClr val="tx1"/>
                        </a:solidFill>
                        <a:latin typeface="Arial Narrow" panose="020B0606020202030204" pitchFamily="34" charset="0"/>
                        <a:ea typeface="+mn-ea"/>
                        <a:cs typeface="+mn-cs"/>
                      </a:endParaRPr>
                    </a:p>
                  </a:txBody>
                  <a:tcPr marL="68580" marR="68580" marT="0" marB="0">
                    <a:solidFill>
                      <a:srgbClr val="92D050"/>
                    </a:solidFill>
                  </a:tcPr>
                </a:tc>
                <a:tc>
                  <a:txBody>
                    <a:bodyPr/>
                    <a:lstStyle/>
                    <a:p>
                      <a:pPr marL="0" marR="0" algn="l" defTabSz="457200" rtl="0" eaLnBrk="1" latinLnBrk="0" hangingPunct="1">
                        <a:spcBef>
                          <a:spcPts val="0"/>
                        </a:spcBef>
                        <a:spcAft>
                          <a:spcPts val="0"/>
                        </a:spcAft>
                      </a:pPr>
                      <a:r>
                        <a:rPr lang="en-US" sz="2400" b="0" kern="1200" dirty="0">
                          <a:solidFill>
                            <a:schemeClr val="tx1"/>
                          </a:solidFill>
                          <a:latin typeface="Arial Narrow" panose="020B0606020202030204" pitchFamily="34" charset="0"/>
                          <a:ea typeface="+mn-ea"/>
                          <a:cs typeface="+mn-cs"/>
                        </a:rPr>
                        <a:t>35%</a:t>
                      </a:r>
                    </a:p>
                  </a:txBody>
                  <a:tcPr marL="68580" marR="68580" marT="0" marB="0">
                    <a:solidFill>
                      <a:srgbClr val="92D050"/>
                    </a:solidFill>
                  </a:tcPr>
                </a:tc>
                <a:extLst>
                  <a:ext uri="{0D108BD9-81ED-4DB2-BD59-A6C34878D82A}">
                    <a16:rowId xmlns:a16="http://schemas.microsoft.com/office/drawing/2014/main" val="10003"/>
                  </a:ext>
                </a:extLst>
              </a:tr>
              <a:tr h="644178">
                <a:tc>
                  <a:txBody>
                    <a:bodyPr/>
                    <a:lstStyle/>
                    <a:p>
                      <a:r>
                        <a:rPr lang="en-US" sz="2100" b="0" dirty="0">
                          <a:solidFill>
                            <a:schemeClr val="tx1"/>
                          </a:solidFill>
                          <a:latin typeface="Arial Narrow" panose="020B0606020202030204" pitchFamily="34" charset="0"/>
                        </a:rPr>
                        <a:t>Class Attendance and Participation</a:t>
                      </a:r>
                      <a:r>
                        <a:rPr lang="en-US" sz="2400" b="0" dirty="0">
                          <a:solidFill>
                            <a:schemeClr val="tx1"/>
                          </a:solidFill>
                          <a:latin typeface="Arial Narrow" panose="020B0606020202030204" pitchFamily="34" charset="0"/>
                        </a:rPr>
                        <a:t>	</a:t>
                      </a:r>
                    </a:p>
                  </a:txBody>
                  <a:tcPr marL="68580" marR="68580" marT="0" marB="0">
                    <a:solidFill>
                      <a:srgbClr val="92D050"/>
                    </a:solidFill>
                  </a:tcPr>
                </a:tc>
                <a:tc>
                  <a:txBody>
                    <a:bodyPr/>
                    <a:lstStyle/>
                    <a:p>
                      <a:r>
                        <a:rPr lang="en-US" sz="2400" b="0" dirty="0">
                          <a:solidFill>
                            <a:schemeClr val="tx1"/>
                          </a:solidFill>
                          <a:latin typeface="Arial Narrow" panose="020B0606020202030204" pitchFamily="34" charset="0"/>
                        </a:rPr>
                        <a:t>5%</a:t>
                      </a:r>
                    </a:p>
                  </a:txBody>
                  <a:tcPr marL="68580" marR="68580" marT="0" marB="0">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2288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9246" y="501198"/>
            <a:ext cx="10470524" cy="723900"/>
          </a:xfrm>
        </p:spPr>
        <p:txBody>
          <a:bodyPr>
            <a:normAutofit/>
          </a:bodyPr>
          <a:lstStyle/>
          <a:p>
            <a:pPr algn="ctr"/>
            <a:r>
              <a:rPr lang="en-US" sz="3200" b="1" dirty="0">
                <a:solidFill>
                  <a:srgbClr val="00B050"/>
                </a:solidFill>
                <a:latin typeface="Arial Narrow" panose="020B0606020202030204" pitchFamily="34" charset="0"/>
                <a:ea typeface="+mn-ea"/>
                <a:cs typeface="+mn-cs"/>
              </a:rPr>
              <a:t>Grading and Evaluation </a:t>
            </a:r>
          </a:p>
        </p:txBody>
      </p:sp>
      <p:graphicFrame>
        <p:nvGraphicFramePr>
          <p:cNvPr id="2" name="Table 1">
            <a:extLst>
              <a:ext uri="{FF2B5EF4-FFF2-40B4-BE49-F238E27FC236}">
                <a16:creationId xmlns:a16="http://schemas.microsoft.com/office/drawing/2014/main" id="{F8C40CAA-5C80-4542-88A1-63DB41407400}"/>
              </a:ext>
            </a:extLst>
          </p:cNvPr>
          <p:cNvGraphicFramePr>
            <a:graphicFrameLocks noGrp="1"/>
          </p:cNvGraphicFramePr>
          <p:nvPr>
            <p:extLst>
              <p:ext uri="{D42A27DB-BD31-4B8C-83A1-F6EECF244321}">
                <p14:modId xmlns:p14="http://schemas.microsoft.com/office/powerpoint/2010/main" val="315252782"/>
              </p:ext>
            </p:extLst>
          </p:nvPr>
        </p:nvGraphicFramePr>
        <p:xfrm>
          <a:off x="2411896" y="2120348"/>
          <a:ext cx="7050158" cy="3566160"/>
        </p:xfrm>
        <a:graphic>
          <a:graphicData uri="http://schemas.openxmlformats.org/drawingml/2006/table">
            <a:tbl>
              <a:tblPr firstRow="1" firstCol="1" bandRow="1"/>
              <a:tblGrid>
                <a:gridCol w="3525079">
                  <a:extLst>
                    <a:ext uri="{9D8B030D-6E8A-4147-A177-3AD203B41FA5}">
                      <a16:colId xmlns:a16="http://schemas.microsoft.com/office/drawing/2014/main" val="2114435426"/>
                    </a:ext>
                  </a:extLst>
                </a:gridCol>
                <a:gridCol w="3525079">
                  <a:extLst>
                    <a:ext uri="{9D8B030D-6E8A-4147-A177-3AD203B41FA5}">
                      <a16:colId xmlns:a16="http://schemas.microsoft.com/office/drawing/2014/main" val="222901056"/>
                    </a:ext>
                  </a:extLst>
                </a:gridCol>
              </a:tblGrid>
              <a:tr h="192106">
                <a:tc>
                  <a: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Range</a:t>
                      </a:r>
                      <a:endParaRPr lang="en-US"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Letter Grade</a:t>
                      </a:r>
                      <a:endParaRPr lang="en-US"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754121"/>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94-100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1733009"/>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90-93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204801"/>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87-89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5626676"/>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84-86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604875"/>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80-83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057897"/>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77-79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55837"/>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74-76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869218"/>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70-73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405705"/>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67-69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4586012"/>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64-66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480817"/>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60-63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8956000"/>
                  </a:ext>
                </a:extLst>
              </a:tr>
              <a:tr h="19210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59 or Less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6629170"/>
                  </a:ext>
                </a:extLst>
              </a:tr>
            </a:tbl>
          </a:graphicData>
        </a:graphic>
      </p:graphicFrame>
    </p:spTree>
    <p:extLst>
      <p:ext uri="{BB962C8B-B14F-4D97-AF65-F5344CB8AC3E}">
        <p14:creationId xmlns:p14="http://schemas.microsoft.com/office/powerpoint/2010/main" val="403791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1"/>
            <a:ext cx="10515600" cy="701055"/>
          </a:xfrm>
        </p:spPr>
        <p:txBody>
          <a:bodyPr>
            <a:normAutofit/>
          </a:bodyPr>
          <a:lstStyle/>
          <a:p>
            <a:pPr algn="ctr"/>
            <a:r>
              <a:rPr lang="en-US" sz="3200" b="1" dirty="0">
                <a:solidFill>
                  <a:srgbClr val="00B050"/>
                </a:solidFill>
                <a:latin typeface="Arial Narrow" panose="020B0606020202030204" pitchFamily="34" charset="0"/>
                <a:ea typeface="+mn-ea"/>
                <a:cs typeface="+mn-cs"/>
              </a:rPr>
              <a:t>To Learn and Succeed  …</a:t>
            </a:r>
          </a:p>
        </p:txBody>
      </p:sp>
      <p:sp>
        <p:nvSpPr>
          <p:cNvPr id="3" name="Content Placeholder 2"/>
          <p:cNvSpPr>
            <a:spLocks noGrp="1"/>
          </p:cNvSpPr>
          <p:nvPr>
            <p:ph idx="1"/>
          </p:nvPr>
        </p:nvSpPr>
        <p:spPr/>
        <p:txBody>
          <a:bodyPr>
            <a:normAutofit fontScale="92500" lnSpcReduction="20000"/>
          </a:bodyPr>
          <a:lstStyle/>
          <a:p>
            <a:pPr algn="ctr">
              <a:buClr>
                <a:srgbClr val="7030A0"/>
              </a:buClr>
              <a:buFont typeface="Wingdings" panose="05000000000000000000" pitchFamily="2" charset="2"/>
              <a:buChar char="ü"/>
            </a:pPr>
            <a:r>
              <a:rPr lang="en-US" sz="2700" i="1" dirty="0">
                <a:latin typeface="Arial Narrow" panose="020B0606020202030204" pitchFamily="34" charset="0"/>
              </a:rPr>
              <a:t>Focus on Learning </a:t>
            </a:r>
          </a:p>
          <a:p>
            <a:pPr algn="ctr">
              <a:buClr>
                <a:srgbClr val="7030A0"/>
              </a:buClr>
              <a:buFont typeface="Wingdings" panose="05000000000000000000" pitchFamily="2" charset="2"/>
              <a:buChar char="ü"/>
            </a:pPr>
            <a:r>
              <a:rPr lang="en-US" sz="2700" i="1" dirty="0">
                <a:latin typeface="Arial Narrow" panose="020B0606020202030204" pitchFamily="34" charset="0"/>
              </a:rPr>
              <a:t>Attend classes</a:t>
            </a:r>
          </a:p>
          <a:p>
            <a:pPr algn="ctr">
              <a:buClr>
                <a:srgbClr val="7030A0"/>
              </a:buClr>
              <a:buFont typeface="Wingdings" panose="05000000000000000000" pitchFamily="2" charset="2"/>
              <a:buChar char="ü"/>
            </a:pPr>
            <a:r>
              <a:rPr lang="en-US" sz="2700" i="1" dirty="0">
                <a:latin typeface="Arial Narrow" panose="020B0606020202030204" pitchFamily="34" charset="0"/>
              </a:rPr>
              <a:t>Participate in class discussions</a:t>
            </a:r>
          </a:p>
          <a:p>
            <a:pPr algn="ctr">
              <a:buClr>
                <a:srgbClr val="7030A0"/>
              </a:buClr>
              <a:buFont typeface="Wingdings" panose="05000000000000000000" pitchFamily="2" charset="2"/>
              <a:buChar char="ü"/>
            </a:pPr>
            <a:r>
              <a:rPr lang="en-US" sz="2700" i="1" dirty="0">
                <a:latin typeface="Arial Narrow" panose="020B0606020202030204" pitchFamily="34" charset="0"/>
              </a:rPr>
              <a:t>Complete assignments on time </a:t>
            </a:r>
          </a:p>
          <a:p>
            <a:pPr algn="ctr">
              <a:buClr>
                <a:srgbClr val="7030A0"/>
              </a:buClr>
              <a:buFont typeface="Wingdings" panose="05000000000000000000" pitchFamily="2" charset="2"/>
              <a:buChar char="ü"/>
            </a:pPr>
            <a:r>
              <a:rPr lang="en-US" sz="2700" i="1" dirty="0">
                <a:latin typeface="Arial Narrow" panose="020B0606020202030204" pitchFamily="34" charset="0"/>
              </a:rPr>
              <a:t>Work as team on all team assignments </a:t>
            </a:r>
          </a:p>
          <a:p>
            <a:pPr algn="ctr">
              <a:buClr>
                <a:srgbClr val="7030A0"/>
              </a:buClr>
              <a:buFont typeface="Wingdings" panose="05000000000000000000" pitchFamily="2" charset="2"/>
              <a:buChar char="ü"/>
            </a:pPr>
            <a:r>
              <a:rPr lang="en-US" sz="2700" i="1" dirty="0">
                <a:latin typeface="Arial Narrow" panose="020B0606020202030204" pitchFamily="34" charset="0"/>
              </a:rPr>
              <a:t>Work as team on the semester project </a:t>
            </a:r>
          </a:p>
          <a:p>
            <a:pPr algn="ctr">
              <a:buClr>
                <a:srgbClr val="7030A0"/>
              </a:buClr>
              <a:buFont typeface="Wingdings" panose="05000000000000000000" pitchFamily="2" charset="2"/>
              <a:buChar char="ü"/>
            </a:pPr>
            <a:r>
              <a:rPr lang="en-US" sz="2700" i="1" dirty="0">
                <a:latin typeface="Arial Narrow" panose="020B0606020202030204" pitchFamily="34" charset="0"/>
              </a:rPr>
              <a:t>Read and review lectures notes </a:t>
            </a:r>
          </a:p>
          <a:p>
            <a:pPr algn="ctr">
              <a:buClr>
                <a:srgbClr val="7030A0"/>
              </a:buClr>
              <a:buFont typeface="Wingdings" panose="05000000000000000000" pitchFamily="2" charset="2"/>
              <a:buChar char="ü"/>
            </a:pPr>
            <a:r>
              <a:rPr lang="en-US" sz="2700" i="1" dirty="0">
                <a:latin typeface="Arial Narrow" panose="020B0606020202030204" pitchFamily="34" charset="0"/>
              </a:rPr>
              <a:t>Submit quality work (well-written and organized) </a:t>
            </a:r>
          </a:p>
          <a:p>
            <a:pPr algn="ctr">
              <a:buClr>
                <a:srgbClr val="7030A0"/>
              </a:buClr>
              <a:buFont typeface="Wingdings" panose="05000000000000000000" pitchFamily="2" charset="2"/>
              <a:buChar char="ü"/>
            </a:pPr>
            <a:r>
              <a:rPr lang="en-US" sz="2700" i="1" dirty="0">
                <a:latin typeface="Arial Narrow" panose="020B0606020202030204" pitchFamily="34" charset="0"/>
              </a:rPr>
              <a:t>Ask questions</a:t>
            </a:r>
          </a:p>
          <a:p>
            <a:endParaRPr lang="en-US" dirty="0"/>
          </a:p>
        </p:txBody>
      </p:sp>
    </p:spTree>
    <p:extLst>
      <p:ext uri="{BB962C8B-B14F-4D97-AF65-F5344CB8AC3E}">
        <p14:creationId xmlns:p14="http://schemas.microsoft.com/office/powerpoint/2010/main" val="281705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1" y="334215"/>
            <a:ext cx="11629623" cy="1320800"/>
          </a:xfrm>
        </p:spPr>
        <p:txBody>
          <a:bodyPr>
            <a:normAutofit/>
          </a:bodyPr>
          <a:lstStyle/>
          <a:p>
            <a:pPr algn="ctr"/>
            <a:r>
              <a:rPr lang="en-US" sz="3200" b="1" dirty="0">
                <a:solidFill>
                  <a:srgbClr val="00B050"/>
                </a:solidFill>
                <a:latin typeface="Arial Narrow" panose="020B0606020202030204" pitchFamily="34" charset="0"/>
                <a:ea typeface="+mn-ea"/>
                <a:cs typeface="+mn-cs"/>
              </a:rPr>
              <a:t>Support &amp; Helpful Resources</a:t>
            </a:r>
            <a:br>
              <a:rPr lang="en-US" sz="3200" b="1" dirty="0">
                <a:solidFill>
                  <a:srgbClr val="00B050"/>
                </a:solidFill>
                <a:latin typeface="Arial Narrow" panose="020B0606020202030204" pitchFamily="34" charset="0"/>
                <a:ea typeface="+mn-ea"/>
                <a:cs typeface="+mn-cs"/>
              </a:rPr>
            </a:br>
            <a:endParaRPr lang="en-US" sz="3200" b="1" dirty="0">
              <a:solidFill>
                <a:srgbClr val="00B050"/>
              </a:solidFill>
              <a:latin typeface="Arial Narrow" panose="020B0606020202030204" pitchFamily="34" charset="0"/>
              <a:ea typeface="+mn-ea"/>
              <a:cs typeface="+mn-cs"/>
            </a:endParaRPr>
          </a:p>
        </p:txBody>
      </p:sp>
      <p:sp>
        <p:nvSpPr>
          <p:cNvPr id="3" name="Content Placeholder 2"/>
          <p:cNvSpPr>
            <a:spLocks noGrp="1"/>
          </p:cNvSpPr>
          <p:nvPr>
            <p:ph idx="1"/>
          </p:nvPr>
        </p:nvSpPr>
        <p:spPr>
          <a:xfrm>
            <a:off x="477517" y="1108915"/>
            <a:ext cx="11139227" cy="3880773"/>
          </a:xfrm>
        </p:spPr>
        <p:txBody>
          <a:bodyPr>
            <a:normAutofit/>
          </a:bodyPr>
          <a:lstStyle/>
          <a:p>
            <a:endParaRPr lang="en-US" sz="2800" dirty="0">
              <a:latin typeface="Arial Narrow" panose="020B0606020202030204" pitchFamily="34" charset="0"/>
            </a:endParaRPr>
          </a:p>
          <a:p>
            <a:pPr marL="0" indent="0" algn="ctr">
              <a:buNone/>
            </a:pPr>
            <a:endParaRPr lang="en-US" sz="2800" dirty="0">
              <a:latin typeface="Arial Narrow" panose="020B0606020202030204" pitchFamily="34" charset="0"/>
            </a:endParaRPr>
          </a:p>
          <a:p>
            <a:pPr marL="0" indent="0" algn="ctr">
              <a:buNone/>
            </a:pPr>
            <a:r>
              <a:rPr lang="en-US" sz="2800" dirty="0">
                <a:latin typeface="Arial Narrow" panose="020B0606020202030204" pitchFamily="34" charset="0"/>
              </a:rPr>
              <a:t>Please see attached document under “course modules” </a:t>
            </a:r>
          </a:p>
        </p:txBody>
      </p:sp>
    </p:spTree>
    <p:extLst>
      <p:ext uri="{BB962C8B-B14F-4D97-AF65-F5344CB8AC3E}">
        <p14:creationId xmlns:p14="http://schemas.microsoft.com/office/powerpoint/2010/main" val="323231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42842" y="1928252"/>
            <a:ext cx="7715915" cy="1143000"/>
          </a:xfrm>
        </p:spPr>
        <p:txBody>
          <a:bodyPr>
            <a:normAutofit fontScale="90000"/>
          </a:bodyPr>
          <a:lstStyle/>
          <a:p>
            <a:r>
              <a:rPr lang="en-US" altLang="en-US" sz="4000" b="1" dirty="0" err="1">
                <a:solidFill>
                  <a:srgbClr val="00B050"/>
                </a:solidFill>
                <a:latin typeface="Gabriola" panose="04040605051002020D02" pitchFamily="82" charset="0"/>
                <a:cs typeface="Al-Mohanad" panose="02060603050605020204" pitchFamily="18" charset="-78"/>
              </a:rPr>
              <a:t>CSc</a:t>
            </a:r>
            <a:r>
              <a:rPr lang="en-US" altLang="en-US" sz="4000" b="1" dirty="0">
                <a:solidFill>
                  <a:srgbClr val="00B050"/>
                </a:solidFill>
                <a:latin typeface="Gabriola" panose="04040605051002020D02" pitchFamily="82" charset="0"/>
                <a:cs typeface="Al-Mohanad" panose="02060603050605020204" pitchFamily="18" charset="-78"/>
              </a:rPr>
              <a:t> 179  </a:t>
            </a:r>
            <a:br>
              <a:rPr lang="en-US" altLang="en-US" sz="4000" b="1" dirty="0">
                <a:solidFill>
                  <a:srgbClr val="00B050"/>
                </a:solidFill>
                <a:latin typeface="Gabriola" panose="04040605051002020D02" pitchFamily="82" charset="0"/>
                <a:cs typeface="Al-Mohanad" panose="02060603050605020204" pitchFamily="18" charset="-78"/>
              </a:rPr>
            </a:br>
            <a:br>
              <a:rPr lang="en-US" altLang="en-US" sz="3200" b="1" dirty="0">
                <a:latin typeface="Gabriola" panose="04040605051002020D02" pitchFamily="82" charset="0"/>
                <a:cs typeface="Al-Mohanad" panose="02060603050605020204" pitchFamily="18" charset="-78"/>
              </a:rPr>
            </a:br>
            <a:r>
              <a:rPr lang="en-US" altLang="en-US" sz="3200" b="1" dirty="0">
                <a:latin typeface="Gabriola" panose="04040605051002020D02" pitchFamily="82" charset="0"/>
                <a:cs typeface="Al-Mohanad" panose="02060603050605020204" pitchFamily="18" charset="-78"/>
              </a:rPr>
              <a:t>Software Testing &amp; Quality Assurance</a:t>
            </a:r>
            <a:br>
              <a:rPr lang="en-US" altLang="en-US" sz="3200" b="1" dirty="0">
                <a:latin typeface="Gabriola" panose="04040605051002020D02" pitchFamily="82" charset="0"/>
                <a:cs typeface="Al-Mohanad" panose="02060603050605020204" pitchFamily="18" charset="-78"/>
              </a:rPr>
            </a:br>
            <a:br>
              <a:rPr lang="en-US" altLang="en-US" sz="3200" b="1" dirty="0">
                <a:latin typeface="Gabriola" panose="04040605051002020D02" pitchFamily="82" charset="0"/>
                <a:cs typeface="Al-Mohanad" panose="02060603050605020204" pitchFamily="18" charset="-78"/>
              </a:rPr>
            </a:br>
            <a:endParaRPr lang="en-US" sz="3200" dirty="0"/>
          </a:p>
        </p:txBody>
      </p:sp>
      <p:sp>
        <p:nvSpPr>
          <p:cNvPr id="3075" name="Rectangle 3"/>
          <p:cNvSpPr>
            <a:spLocks noGrp="1" noChangeArrowheads="1"/>
          </p:cNvSpPr>
          <p:nvPr>
            <p:ph type="subTitle" idx="1"/>
          </p:nvPr>
        </p:nvSpPr>
        <p:spPr>
          <a:xfrm>
            <a:off x="3810000" y="3496640"/>
            <a:ext cx="6858000" cy="2321063"/>
          </a:xfrm>
        </p:spPr>
        <p:txBody>
          <a:bodyPr>
            <a:normAutofit/>
          </a:bodyPr>
          <a:lstStyle/>
          <a:p>
            <a:r>
              <a:rPr lang="en-US" dirty="0"/>
              <a:t>e-mail: asalem@csus.edu</a:t>
            </a:r>
          </a:p>
          <a:p>
            <a:r>
              <a:rPr lang="en-US" dirty="0"/>
              <a:t>office hours: </a:t>
            </a:r>
            <a:r>
              <a:rPr lang="en-US" dirty="0" err="1"/>
              <a:t>tbd</a:t>
            </a:r>
            <a:r>
              <a:rPr lang="en-US" dirty="0"/>
              <a:t> &amp; by appointment.</a:t>
            </a:r>
          </a:p>
          <a:p>
            <a:r>
              <a:rPr lang="en-US" dirty="0"/>
              <a:t>teaching assistant: tba</a:t>
            </a:r>
          </a:p>
          <a:p>
            <a:pPr algn="l"/>
            <a:endParaRPr lang="en-US" b="0" dirty="0">
              <a:latin typeface="Arial Narrow" panose="020B0606020202030204" pitchFamily="34" charset="0"/>
            </a:endParaRPr>
          </a:p>
        </p:txBody>
      </p:sp>
      <p:pic>
        <p:nvPicPr>
          <p:cNvPr id="6" name="Picture 5"/>
          <p:cNvPicPr/>
          <p:nvPr/>
        </p:nvPicPr>
        <p:blipFill>
          <a:blip r:embed="rId3" cstate="print"/>
          <a:srcRect r="14767"/>
          <a:stretch>
            <a:fillRect/>
          </a:stretch>
        </p:blipFill>
        <p:spPr bwMode="auto">
          <a:xfrm>
            <a:off x="537693" y="1706315"/>
            <a:ext cx="1295400" cy="1364937"/>
          </a:xfrm>
          <a:prstGeom prst="rect">
            <a:avLst/>
          </a:prstGeom>
          <a:noFill/>
          <a:ln w="9525">
            <a:noFill/>
            <a:miter lim="800000"/>
            <a:headEnd/>
            <a:tailEnd/>
          </a:ln>
        </p:spPr>
      </p:pic>
      <p:sp>
        <p:nvSpPr>
          <p:cNvPr id="2" name="Rectangle 1"/>
          <p:cNvSpPr>
            <a:spLocks noChangeArrowheads="1"/>
          </p:cNvSpPr>
          <p:nvPr/>
        </p:nvSpPr>
        <p:spPr bwMode="auto">
          <a:xfrm>
            <a:off x="1524000" y="-198593"/>
            <a:ext cx="9144000" cy="397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19025"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1676400" y="-46193"/>
            <a:ext cx="9144000" cy="397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19025" numCol="1" anchor="ctr" anchorCtr="0" compatLnSpc="1">
            <a:prstTxWarp prst="textNoShape">
              <a:avLst/>
            </a:prstTxWarp>
            <a:spAutoFit/>
          </a:bodyPr>
          <a:lstStyle/>
          <a:p>
            <a:endParaRPr lang="en-US" dirty="0"/>
          </a:p>
        </p:txBody>
      </p:sp>
      <p:sp>
        <p:nvSpPr>
          <p:cNvPr id="4" name="Rectangle 3"/>
          <p:cNvSpPr>
            <a:spLocks noChangeArrowheads="1"/>
          </p:cNvSpPr>
          <p:nvPr/>
        </p:nvSpPr>
        <p:spPr bwMode="auto">
          <a:xfrm>
            <a:off x="1828800" y="106207"/>
            <a:ext cx="9144000" cy="397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19025"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19408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1DA27-7124-4806-A550-760986276661}"/>
              </a:ext>
            </a:extLst>
          </p:cNvPr>
          <p:cNvSpPr>
            <a:spLocks noGrp="1"/>
          </p:cNvSpPr>
          <p:nvPr>
            <p:ph idx="1"/>
          </p:nvPr>
        </p:nvSpPr>
        <p:spPr>
          <a:xfrm>
            <a:off x="1097278" y="1819229"/>
            <a:ext cx="10058401" cy="4568319"/>
          </a:xfrm>
        </p:spPr>
        <p:txBody>
          <a:bodyPr>
            <a:normAutofit/>
          </a:bodyPr>
          <a:lstStyle/>
          <a:p>
            <a:r>
              <a:rPr lang="en-US" b="1" dirty="0"/>
              <a:t>Course Description:</a:t>
            </a:r>
            <a:endParaRPr lang="en-US" dirty="0"/>
          </a:p>
          <a:p>
            <a:r>
              <a:rPr lang="en-US" sz="2700" dirty="0"/>
              <a:t>Principle of software testing and quality assurance. Topics on software testing include test planning, test case design, test case generation, test case implementation, and test management, various testing techniques, inspection, test coverage analysis, prioritized testing, and configuration management. Software quality assurance topics include standards, policies, procedures, risk assessment and analysis, defect impact analysis.</a:t>
            </a:r>
          </a:p>
          <a:p>
            <a:endParaRPr lang="en-US" b="1" dirty="0"/>
          </a:p>
          <a:p>
            <a:endParaRPr lang="en-US" dirty="0"/>
          </a:p>
        </p:txBody>
      </p:sp>
      <p:sp>
        <p:nvSpPr>
          <p:cNvPr id="4" name="Title 1">
            <a:extLst>
              <a:ext uri="{FF2B5EF4-FFF2-40B4-BE49-F238E27FC236}">
                <a16:creationId xmlns:a16="http://schemas.microsoft.com/office/drawing/2014/main" id="{D62D0DEC-F338-4EFD-AE14-E55120562495}"/>
              </a:ext>
            </a:extLst>
          </p:cNvPr>
          <p:cNvSpPr>
            <a:spLocks noGrp="1"/>
          </p:cNvSpPr>
          <p:nvPr>
            <p:ph type="title"/>
          </p:nvPr>
        </p:nvSpPr>
        <p:spPr>
          <a:xfrm>
            <a:off x="909999" y="333999"/>
            <a:ext cx="10432961" cy="776489"/>
          </a:xfrm>
        </p:spPr>
        <p:txBody>
          <a:bodyPr>
            <a:normAutofit/>
          </a:bodyPr>
          <a:lstStyle/>
          <a:p>
            <a:pPr algn="ctr"/>
            <a:r>
              <a:rPr lang="en-US" sz="3200" b="1" dirty="0">
                <a:solidFill>
                  <a:srgbClr val="00B050"/>
                </a:solidFill>
                <a:latin typeface="Arial Narrow" panose="020B0606020202030204" pitchFamily="34" charset="0"/>
                <a:ea typeface="+mn-ea"/>
                <a:cs typeface="+mn-cs"/>
              </a:rPr>
              <a:t>Course Syllabus </a:t>
            </a:r>
          </a:p>
        </p:txBody>
      </p:sp>
    </p:spTree>
    <p:extLst>
      <p:ext uri="{BB962C8B-B14F-4D97-AF65-F5344CB8AC3E}">
        <p14:creationId xmlns:p14="http://schemas.microsoft.com/office/powerpoint/2010/main" val="112048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D3538-009E-420D-BAF0-69EF4AA38F25}"/>
              </a:ext>
            </a:extLst>
          </p:cNvPr>
          <p:cNvSpPr>
            <a:spLocks noGrp="1"/>
          </p:cNvSpPr>
          <p:nvPr>
            <p:ph idx="1"/>
          </p:nvPr>
        </p:nvSpPr>
        <p:spPr/>
        <p:txBody>
          <a:bodyPr/>
          <a:lstStyle/>
          <a:p>
            <a:pPr marL="0" indent="0">
              <a:buNone/>
            </a:pPr>
            <a:r>
              <a:rPr lang="en-US" b="1" dirty="0"/>
              <a:t>Prerequisite:</a:t>
            </a:r>
            <a:r>
              <a:rPr lang="en-US" b="1" u="sng" dirty="0"/>
              <a:t> </a:t>
            </a:r>
            <a:r>
              <a:rPr lang="en-US" dirty="0"/>
              <a:t> CSC 131- Computer Software Engineering</a:t>
            </a:r>
          </a:p>
          <a:p>
            <a:pPr marL="0" indent="0">
              <a:buNone/>
            </a:pPr>
            <a:r>
              <a:rPr lang="en-US" b="1" dirty="0"/>
              <a:t>Required satisfactory completion of CSc 131 (Computer Software Engineering)</a:t>
            </a:r>
          </a:p>
          <a:p>
            <a:pPr marL="0" indent="0">
              <a:buNone/>
            </a:pPr>
            <a:endParaRPr lang="en-US" dirty="0"/>
          </a:p>
          <a:p>
            <a:r>
              <a:rPr lang="en-US" b="1" dirty="0"/>
              <a:t> </a:t>
            </a:r>
            <a:endParaRPr lang="en-US" dirty="0"/>
          </a:p>
          <a:p>
            <a:pPr marL="0" indent="0">
              <a:buNone/>
            </a:pPr>
            <a:r>
              <a:rPr lang="en-US" b="1" dirty="0"/>
              <a:t>Textbook:  	</a:t>
            </a:r>
            <a:endParaRPr lang="en-US" dirty="0"/>
          </a:p>
          <a:p>
            <a:pPr marL="0" indent="0">
              <a:buNone/>
            </a:pPr>
            <a:r>
              <a:rPr lang="en-US" dirty="0"/>
              <a:t>No Textbook is required </a:t>
            </a:r>
          </a:p>
          <a:p>
            <a:pPr marL="0" indent="0">
              <a:buNone/>
            </a:pPr>
            <a:r>
              <a:rPr lang="en-US" b="1" i="1" dirty="0"/>
              <a:t>Extensive Lecture notes, Handouts, Papers and other Reading Materials will be assigned</a:t>
            </a:r>
            <a:endParaRPr lang="en-US" b="1" dirty="0"/>
          </a:p>
          <a:p>
            <a:r>
              <a:rPr lang="en-US" b="1" dirty="0"/>
              <a:t> </a:t>
            </a:r>
          </a:p>
          <a:p>
            <a:endParaRPr lang="en-US" dirty="0"/>
          </a:p>
        </p:txBody>
      </p:sp>
      <p:sp>
        <p:nvSpPr>
          <p:cNvPr id="4" name="Title 1">
            <a:extLst>
              <a:ext uri="{FF2B5EF4-FFF2-40B4-BE49-F238E27FC236}">
                <a16:creationId xmlns:a16="http://schemas.microsoft.com/office/drawing/2014/main" id="{AAA0A5A2-7E89-41CA-B926-C1AD5E458FCA}"/>
              </a:ext>
            </a:extLst>
          </p:cNvPr>
          <p:cNvSpPr>
            <a:spLocks noGrp="1"/>
          </p:cNvSpPr>
          <p:nvPr>
            <p:ph type="title"/>
          </p:nvPr>
        </p:nvSpPr>
        <p:spPr>
          <a:xfrm>
            <a:off x="909999" y="333999"/>
            <a:ext cx="10432961" cy="776489"/>
          </a:xfrm>
        </p:spPr>
        <p:txBody>
          <a:bodyPr>
            <a:normAutofit/>
          </a:bodyPr>
          <a:lstStyle/>
          <a:p>
            <a:pPr algn="ctr"/>
            <a:r>
              <a:rPr lang="en-US" sz="3200" b="1" dirty="0">
                <a:solidFill>
                  <a:srgbClr val="00B050"/>
                </a:solidFill>
                <a:latin typeface="Arial Narrow" panose="020B0606020202030204" pitchFamily="34" charset="0"/>
                <a:ea typeface="+mn-ea"/>
                <a:cs typeface="+mn-cs"/>
              </a:rPr>
              <a:t>Course Syllabus </a:t>
            </a:r>
          </a:p>
        </p:txBody>
      </p:sp>
    </p:spTree>
    <p:extLst>
      <p:ext uri="{BB962C8B-B14F-4D97-AF65-F5344CB8AC3E}">
        <p14:creationId xmlns:p14="http://schemas.microsoft.com/office/powerpoint/2010/main" val="124729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5EAC1-092A-4EB1-B51D-CB0F8C52D1A7}"/>
              </a:ext>
            </a:extLst>
          </p:cNvPr>
          <p:cNvSpPr>
            <a:spLocks noGrp="1"/>
          </p:cNvSpPr>
          <p:nvPr>
            <p:ph idx="1"/>
          </p:nvPr>
        </p:nvSpPr>
        <p:spPr>
          <a:xfrm>
            <a:off x="1097280" y="1845733"/>
            <a:ext cx="10058400" cy="4356283"/>
          </a:xfrm>
        </p:spPr>
        <p:txBody>
          <a:bodyPr>
            <a:normAutofit/>
          </a:bodyPr>
          <a:lstStyle/>
          <a:p>
            <a:pPr marL="0" indent="0">
              <a:buNone/>
            </a:pPr>
            <a:r>
              <a:rPr lang="en-US" b="1" dirty="0"/>
              <a:t>Academic Honesty</a:t>
            </a:r>
            <a:r>
              <a:rPr lang="en-US" dirty="0"/>
              <a:t>: </a:t>
            </a:r>
          </a:p>
          <a:p>
            <a:pPr marL="0" indent="0">
              <a:buNone/>
            </a:pPr>
            <a:r>
              <a:rPr lang="en-US" dirty="0"/>
              <a:t>Students expected to maintain high standards of academic integrity. All work you submit should be your own. All suspected cases of academic dishonesty would be reported.</a:t>
            </a:r>
          </a:p>
          <a:p>
            <a:pPr marL="0" indent="0">
              <a:buNone/>
            </a:pPr>
            <a:r>
              <a:rPr lang="en-US" dirty="0"/>
              <a:t>Plagiarism is viewed as using the language, ideas, and representing them as your own. To avoid plagiarism, be sure to cite other’s work or ideas. When you directly use another person words, be sure to clearly mark them as a quotation and identify the source. </a:t>
            </a:r>
          </a:p>
          <a:p>
            <a:pPr marL="0" indent="0">
              <a:buNone/>
            </a:pPr>
            <a:r>
              <a:rPr lang="en-US" b="1" dirty="0"/>
              <a:t>Attendance Policy: </a:t>
            </a:r>
          </a:p>
          <a:p>
            <a:pPr marL="0" indent="0">
              <a:buNone/>
            </a:pPr>
            <a:r>
              <a:rPr lang="en-US" dirty="0"/>
              <a:t>Students expected to attend all classes. Unexcused absences from final exam or project presentations will result in zero grades for what the student missed.</a:t>
            </a:r>
          </a:p>
          <a:p>
            <a:r>
              <a:rPr lang="en-US" b="1" dirty="0"/>
              <a:t> </a:t>
            </a:r>
            <a:endParaRPr lang="en-US" dirty="0"/>
          </a:p>
        </p:txBody>
      </p:sp>
      <p:sp>
        <p:nvSpPr>
          <p:cNvPr id="6" name="Title 1">
            <a:extLst>
              <a:ext uri="{FF2B5EF4-FFF2-40B4-BE49-F238E27FC236}">
                <a16:creationId xmlns:a16="http://schemas.microsoft.com/office/drawing/2014/main" id="{6707F48C-0942-42E0-8264-42AE51C3EEF7}"/>
              </a:ext>
            </a:extLst>
          </p:cNvPr>
          <p:cNvSpPr>
            <a:spLocks noGrp="1"/>
          </p:cNvSpPr>
          <p:nvPr>
            <p:ph type="title"/>
          </p:nvPr>
        </p:nvSpPr>
        <p:spPr>
          <a:xfrm>
            <a:off x="909999" y="506277"/>
            <a:ext cx="10432961" cy="776489"/>
          </a:xfrm>
        </p:spPr>
        <p:txBody>
          <a:bodyPr>
            <a:normAutofit/>
          </a:bodyPr>
          <a:lstStyle/>
          <a:p>
            <a:pPr algn="ctr"/>
            <a:r>
              <a:rPr lang="en-US" sz="3200" b="1" dirty="0">
                <a:solidFill>
                  <a:srgbClr val="00B050"/>
                </a:solidFill>
                <a:latin typeface="Arial Narrow" panose="020B0606020202030204" pitchFamily="34" charset="0"/>
                <a:ea typeface="+mn-ea"/>
                <a:cs typeface="+mn-cs"/>
              </a:rPr>
              <a:t>Course Syllabus </a:t>
            </a:r>
          </a:p>
        </p:txBody>
      </p:sp>
    </p:spTree>
    <p:extLst>
      <p:ext uri="{BB962C8B-B14F-4D97-AF65-F5344CB8AC3E}">
        <p14:creationId xmlns:p14="http://schemas.microsoft.com/office/powerpoint/2010/main" val="236073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6" y="75441"/>
            <a:ext cx="12099234" cy="550632"/>
          </a:xfrm>
        </p:spPr>
        <p:txBody>
          <a:bodyPr>
            <a:noAutofit/>
          </a:bodyPr>
          <a:lstStyle/>
          <a:p>
            <a:pPr algn="ctr"/>
            <a:r>
              <a:rPr lang="en-US" sz="3200" b="1" dirty="0">
                <a:solidFill>
                  <a:srgbClr val="00B050"/>
                </a:solidFill>
                <a:latin typeface="Arial Narrow" panose="020B0606020202030204" pitchFamily="34" charset="0"/>
                <a:ea typeface="+mn-ea"/>
                <a:cs typeface="+mn-cs"/>
              </a:rPr>
              <a:t>Course Focus</a:t>
            </a:r>
          </a:p>
        </p:txBody>
      </p:sp>
      <p:sp>
        <p:nvSpPr>
          <p:cNvPr id="3" name="Content Placeholder 2"/>
          <p:cNvSpPr>
            <a:spLocks noGrp="1"/>
          </p:cNvSpPr>
          <p:nvPr>
            <p:ph idx="1"/>
          </p:nvPr>
        </p:nvSpPr>
        <p:spPr>
          <a:xfrm>
            <a:off x="981074" y="645885"/>
            <a:ext cx="10468243" cy="5566229"/>
          </a:xfrm>
        </p:spPr>
        <p:txBody>
          <a:bodyPr>
            <a:noAutofit/>
          </a:bodyPr>
          <a:lstStyle/>
          <a:p>
            <a:pPr lvl="0" algn="ctr"/>
            <a:endParaRPr lang="en-US" sz="2400" dirty="0">
              <a:latin typeface="Arial Narrow" panose="020B0606020202030204" pitchFamily="34" charset="0"/>
            </a:endParaRPr>
          </a:p>
          <a:p>
            <a:pPr lvl="0" algn="ctr"/>
            <a:r>
              <a:rPr lang="en-US" sz="2400" dirty="0">
                <a:latin typeface="Arial Narrow" panose="020B0606020202030204" pitchFamily="34" charset="0"/>
              </a:rPr>
              <a:t>Software Quality – Aim &amp; challenges </a:t>
            </a:r>
          </a:p>
          <a:p>
            <a:pPr algn="ctr">
              <a:buFont typeface="Wingdings" panose="05000000000000000000" pitchFamily="2" charset="2"/>
              <a:buChar char="ü"/>
            </a:pPr>
            <a:r>
              <a:rPr lang="en-US" sz="2400" dirty="0">
                <a:latin typeface="Arial Narrow" panose="020B0606020202030204" pitchFamily="34" charset="0"/>
              </a:rPr>
              <a:t>Software testing concepts</a:t>
            </a:r>
          </a:p>
          <a:p>
            <a:pPr algn="ctr">
              <a:buFont typeface="Wingdings" panose="05000000000000000000" pitchFamily="2" charset="2"/>
              <a:buChar char="ü"/>
            </a:pPr>
            <a:r>
              <a:rPr lang="en-US" sz="2400" dirty="0">
                <a:latin typeface="Arial Narrow" panose="020B0606020202030204" pitchFamily="34" charset="0"/>
              </a:rPr>
              <a:t>Quality Assurance concepts and importance</a:t>
            </a:r>
          </a:p>
          <a:p>
            <a:pPr algn="ctr">
              <a:buFont typeface="Wingdings" panose="05000000000000000000" pitchFamily="2" charset="2"/>
              <a:buChar char="ü"/>
            </a:pPr>
            <a:r>
              <a:rPr lang="en-US" sz="2400" dirty="0">
                <a:latin typeface="Arial Narrow" panose="020B0606020202030204" pitchFamily="34" charset="0"/>
              </a:rPr>
              <a:t>Basic concepts of software verification and validation</a:t>
            </a:r>
          </a:p>
          <a:p>
            <a:pPr algn="ctr">
              <a:buFont typeface="Wingdings" panose="05000000000000000000" pitchFamily="2" charset="2"/>
              <a:buChar char="ü"/>
            </a:pPr>
            <a:r>
              <a:rPr lang="en-US" sz="2400" dirty="0">
                <a:latin typeface="Arial Narrow" panose="020B0606020202030204" pitchFamily="34" charset="0"/>
              </a:rPr>
              <a:t>Prominent software testing techniques and tools</a:t>
            </a:r>
          </a:p>
          <a:p>
            <a:pPr algn="ctr">
              <a:buFont typeface="Wingdings" panose="05000000000000000000" pitchFamily="2" charset="2"/>
              <a:buChar char="ü"/>
            </a:pPr>
            <a:r>
              <a:rPr lang="en-US" sz="2400" dirty="0">
                <a:latin typeface="Arial Narrow" panose="020B0606020202030204" pitchFamily="34" charset="0"/>
              </a:rPr>
              <a:t>Software verification and validation planning and assessments </a:t>
            </a:r>
          </a:p>
          <a:p>
            <a:pPr algn="ctr">
              <a:buFont typeface="Wingdings" panose="05000000000000000000" pitchFamily="2" charset="2"/>
              <a:buChar char="ü"/>
            </a:pPr>
            <a:r>
              <a:rPr lang="en-US" sz="2400" dirty="0">
                <a:latin typeface="Arial Narrow" panose="020B0606020202030204" pitchFamily="34" charset="0"/>
              </a:rPr>
              <a:t>Structural testing</a:t>
            </a:r>
          </a:p>
          <a:p>
            <a:pPr marL="0" indent="0" algn="ctr">
              <a:buNone/>
            </a:pPr>
            <a:r>
              <a:rPr lang="en-US" sz="2400" dirty="0">
                <a:latin typeface="Arial Narrow" panose="020B0606020202030204" pitchFamily="34" charset="0"/>
              </a:rPr>
              <a:t>Functional testing &amp; Non-Functional testing </a:t>
            </a:r>
          </a:p>
          <a:p>
            <a:pPr algn="ctr">
              <a:buFont typeface="Wingdings" panose="05000000000000000000" pitchFamily="2" charset="2"/>
              <a:buChar char="ü"/>
            </a:pPr>
            <a:r>
              <a:rPr lang="en-US" sz="2400" dirty="0">
                <a:latin typeface="Arial Narrow" panose="020B0606020202030204" pitchFamily="34" charset="0"/>
              </a:rPr>
              <a:t>Unit and Integration testing </a:t>
            </a:r>
          </a:p>
          <a:p>
            <a:pPr algn="ctr">
              <a:buFont typeface="Wingdings" panose="05000000000000000000" pitchFamily="2" charset="2"/>
              <a:buChar char="ü"/>
            </a:pPr>
            <a:r>
              <a:rPr lang="en-US" sz="2400" dirty="0">
                <a:latin typeface="Arial Narrow" panose="020B0606020202030204" pitchFamily="34" charset="0"/>
              </a:rPr>
              <a:t>software testing effort- planning, tracking and assessment</a:t>
            </a:r>
          </a:p>
          <a:p>
            <a:pPr lvl="0"/>
            <a:endParaRPr lang="en-US" sz="2400" dirty="0">
              <a:latin typeface="Arial Narrow" panose="020B0606020202030204" pitchFamily="34" charset="0"/>
            </a:endParaRPr>
          </a:p>
          <a:p>
            <a:endParaRPr lang="en-US" sz="2400" dirty="0">
              <a:latin typeface="Arial Narrow" panose="020B0606020202030204" pitchFamily="34" charset="0"/>
            </a:endParaRPr>
          </a:p>
        </p:txBody>
      </p:sp>
    </p:spTree>
    <p:extLst>
      <p:ext uri="{BB962C8B-B14F-4D97-AF65-F5344CB8AC3E}">
        <p14:creationId xmlns:p14="http://schemas.microsoft.com/office/powerpoint/2010/main" val="214189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1" y="365125"/>
            <a:ext cx="11578107" cy="750981"/>
          </a:xfrm>
        </p:spPr>
        <p:txBody>
          <a:bodyPr>
            <a:normAutofit/>
          </a:bodyPr>
          <a:lstStyle/>
          <a:p>
            <a:pPr algn="ctr"/>
            <a:r>
              <a:rPr lang="en-US" sz="3200" b="1" dirty="0">
                <a:solidFill>
                  <a:srgbClr val="00B050"/>
                </a:solidFill>
                <a:latin typeface="Arial Narrow" panose="020B0606020202030204" pitchFamily="34" charset="0"/>
                <a:ea typeface="+mn-ea"/>
                <a:cs typeface="+mn-cs"/>
              </a:rPr>
              <a:t>Important Reminders </a:t>
            </a:r>
          </a:p>
        </p:txBody>
      </p:sp>
      <p:sp>
        <p:nvSpPr>
          <p:cNvPr id="3" name="Content Placeholder 2"/>
          <p:cNvSpPr>
            <a:spLocks noGrp="1"/>
          </p:cNvSpPr>
          <p:nvPr>
            <p:ph idx="1"/>
          </p:nvPr>
        </p:nvSpPr>
        <p:spPr/>
        <p:txBody>
          <a:bodyPr>
            <a:normAutofit/>
          </a:bodyPr>
          <a:lstStyle/>
          <a:p>
            <a:pPr lvl="0" algn="ctr">
              <a:buClr>
                <a:srgbClr val="002060"/>
              </a:buClr>
              <a:buFont typeface="Wingdings" panose="05000000000000000000" pitchFamily="2" charset="2"/>
              <a:buChar char="ü"/>
            </a:pPr>
            <a:r>
              <a:rPr lang="en-US" sz="2400" dirty="0"/>
              <a:t>Examination, assignments, report, etc. cannot be made up</a:t>
            </a:r>
          </a:p>
          <a:p>
            <a:pPr lvl="0" algn="ctr">
              <a:buClr>
                <a:srgbClr val="002060"/>
              </a:buClr>
              <a:buFont typeface="Wingdings" panose="05000000000000000000" pitchFamily="2" charset="2"/>
              <a:buChar char="ü"/>
            </a:pPr>
            <a:endParaRPr lang="en-US" sz="2400" dirty="0"/>
          </a:p>
          <a:p>
            <a:pPr lvl="0" algn="ctr">
              <a:buClr>
                <a:srgbClr val="002060"/>
              </a:buClr>
              <a:buFont typeface="Wingdings" panose="05000000000000000000" pitchFamily="2" charset="2"/>
              <a:buChar char="ü"/>
            </a:pPr>
            <a:endParaRPr lang="en-US" sz="2400" dirty="0"/>
          </a:p>
          <a:p>
            <a:pPr lvl="0" algn="ctr">
              <a:buClr>
                <a:srgbClr val="002060"/>
              </a:buClr>
              <a:buFont typeface="Wingdings" panose="05000000000000000000" pitchFamily="2" charset="2"/>
              <a:buChar char="ü"/>
            </a:pPr>
            <a:r>
              <a:rPr lang="en-US" sz="2400" dirty="0"/>
              <a:t>Be aware of the school's policy on drops and incompletes</a:t>
            </a:r>
          </a:p>
          <a:p>
            <a:pPr lvl="0" algn="ctr">
              <a:buClr>
                <a:srgbClr val="002060"/>
              </a:buClr>
              <a:buFont typeface="Wingdings" panose="05000000000000000000" pitchFamily="2" charset="2"/>
              <a:buChar char="ü"/>
            </a:pPr>
            <a:endParaRPr lang="en-US" sz="2400" dirty="0"/>
          </a:p>
          <a:p>
            <a:pPr lvl="0" algn="ctr">
              <a:buClr>
                <a:srgbClr val="002060"/>
              </a:buClr>
              <a:buFont typeface="Wingdings" panose="05000000000000000000" pitchFamily="2" charset="2"/>
              <a:buChar char="ü"/>
            </a:pPr>
            <a:r>
              <a:rPr lang="en-US" sz="2400" dirty="0"/>
              <a:t>Class Attendance and participation in discussions is extremely important</a:t>
            </a:r>
          </a:p>
          <a:p>
            <a:pPr algn="ctr">
              <a:buClr>
                <a:srgbClr val="002060"/>
              </a:buClr>
              <a:buFont typeface="Wingdings" panose="05000000000000000000" pitchFamily="2" charset="2"/>
              <a:buChar char="ü"/>
            </a:pPr>
            <a:endParaRPr lang="en-US" sz="2400" dirty="0"/>
          </a:p>
        </p:txBody>
      </p:sp>
    </p:spTree>
    <p:extLst>
      <p:ext uri="{BB962C8B-B14F-4D97-AF65-F5344CB8AC3E}">
        <p14:creationId xmlns:p14="http://schemas.microsoft.com/office/powerpoint/2010/main" val="204810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11" y="88435"/>
            <a:ext cx="11230377" cy="737534"/>
          </a:xfrm>
        </p:spPr>
        <p:txBody>
          <a:bodyPr>
            <a:normAutofit/>
          </a:bodyPr>
          <a:lstStyle/>
          <a:p>
            <a:pPr algn="ctr"/>
            <a:r>
              <a:rPr lang="en-US" sz="3200" b="1" dirty="0">
                <a:solidFill>
                  <a:srgbClr val="00B050"/>
                </a:solidFill>
                <a:latin typeface="Arial Narrow" panose="020B0606020202030204" pitchFamily="34" charset="0"/>
                <a:ea typeface="+mn-ea"/>
                <a:cs typeface="+mn-cs"/>
              </a:rPr>
              <a:t>Possible Discussions, Reports and Presentations Topics</a:t>
            </a:r>
          </a:p>
        </p:txBody>
      </p:sp>
      <p:sp>
        <p:nvSpPr>
          <p:cNvPr id="3" name="Content Placeholder 2"/>
          <p:cNvSpPr>
            <a:spLocks noGrp="1"/>
          </p:cNvSpPr>
          <p:nvPr>
            <p:ph idx="1"/>
          </p:nvPr>
        </p:nvSpPr>
        <p:spPr>
          <a:xfrm>
            <a:off x="1066799" y="837203"/>
            <a:ext cx="10058400" cy="5361891"/>
          </a:xfrm>
        </p:spPr>
        <p:txBody>
          <a:bodyPr>
            <a:noAutofit/>
          </a:bodyPr>
          <a:lstStyle/>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Measuring testing progress</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How to recognize “Code Smells” and avoid them</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Testing in agile /DevOps</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Security testing </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MVP approach to software development</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Causing effecting graphing</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Testing NFRs</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Penetration testing </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Object oriented testing</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Software automatic testing</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Software Metric Tools</a:t>
            </a:r>
          </a:p>
          <a:p>
            <a:pPr algn="ctr">
              <a:buClr>
                <a:schemeClr val="accent2">
                  <a:lumMod val="50000"/>
                </a:schemeClr>
              </a:buClr>
              <a:buSzPct val="80000"/>
              <a:buFont typeface="Wingdings" panose="05000000000000000000" pitchFamily="2" charset="2"/>
              <a:buChar char="§"/>
            </a:pPr>
            <a:r>
              <a:rPr lang="en-US" dirty="0">
                <a:latin typeface="Arial Narrow" panose="020B0606020202030204" pitchFamily="34" charset="0"/>
              </a:rPr>
              <a:t>Defect-Seeding Testing</a:t>
            </a:r>
          </a:p>
          <a:p>
            <a:pPr marL="0" indent="0" algn="ctr">
              <a:buNone/>
            </a:pPr>
            <a:r>
              <a:rPr lang="en-US" dirty="0">
                <a:latin typeface="Arial Narrow" panose="020B0606020202030204" pitchFamily="34" charset="0"/>
              </a:rPr>
              <a:t>	</a:t>
            </a:r>
          </a:p>
          <a:p>
            <a:endParaRPr lang="en-US" dirty="0">
              <a:latin typeface="Arial Narrow" panose="020B0606020202030204" pitchFamily="34" charset="0"/>
            </a:endParaRPr>
          </a:p>
        </p:txBody>
      </p:sp>
    </p:spTree>
    <p:extLst>
      <p:ext uri="{BB962C8B-B14F-4D97-AF65-F5344CB8AC3E}">
        <p14:creationId xmlns:p14="http://schemas.microsoft.com/office/powerpoint/2010/main" val="156412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B050"/>
                </a:solidFill>
                <a:latin typeface="Arial Narrow" panose="020B0606020202030204" pitchFamily="34" charset="0"/>
                <a:ea typeface="+mn-ea"/>
                <a:cs typeface="+mn-cs"/>
              </a:rPr>
              <a:t>Semester Project</a:t>
            </a:r>
            <a:br>
              <a:rPr lang="en-US" b="1" dirty="0">
                <a:solidFill>
                  <a:srgbClr val="00B050"/>
                </a:solidFill>
                <a:latin typeface="Arial Narrow" panose="020B0606020202030204" pitchFamily="34" charset="0"/>
                <a:ea typeface="+mn-ea"/>
                <a:cs typeface="+mn-cs"/>
              </a:rPr>
            </a:br>
            <a:endParaRPr lang="en-US" b="1" dirty="0">
              <a:solidFill>
                <a:srgbClr val="00B050"/>
              </a:solidFill>
              <a:latin typeface="Arial Narrow" panose="020B0606020202030204" pitchFamily="34" charset="0"/>
              <a:ea typeface="+mn-ea"/>
              <a:cs typeface="+mn-cs"/>
            </a:endParaRPr>
          </a:p>
        </p:txBody>
      </p:sp>
      <p:sp>
        <p:nvSpPr>
          <p:cNvPr id="3" name="Content Placeholder 2"/>
          <p:cNvSpPr>
            <a:spLocks noGrp="1"/>
          </p:cNvSpPr>
          <p:nvPr>
            <p:ph idx="1"/>
          </p:nvPr>
        </p:nvSpPr>
        <p:spPr>
          <a:xfrm>
            <a:off x="838200" y="1477895"/>
            <a:ext cx="10515600" cy="4351338"/>
          </a:xfrm>
        </p:spPr>
        <p:txBody>
          <a:bodyPr/>
          <a:lstStyle/>
          <a:p>
            <a:pPr marL="0" indent="0" algn="ctr">
              <a:buNone/>
            </a:pPr>
            <a:endParaRPr lang="en-US" dirty="0">
              <a:latin typeface="Arial Narrow" panose="020B0606020202030204" pitchFamily="34" charset="0"/>
            </a:endParaRPr>
          </a:p>
          <a:p>
            <a:pPr marL="0" indent="0" algn="ctr">
              <a:buNone/>
            </a:pPr>
            <a:r>
              <a:rPr lang="en-US" dirty="0">
                <a:latin typeface="Arial Narrow" panose="020B0606020202030204" pitchFamily="34" charset="0"/>
              </a:rPr>
              <a:t>One of these project will be assigned …</a:t>
            </a:r>
          </a:p>
          <a:p>
            <a:pPr marL="0" indent="0" algn="ctr">
              <a:buNone/>
            </a:pPr>
            <a:endParaRPr lang="en-US" dirty="0">
              <a:latin typeface="Arial Narrow" panose="020B0606020202030204" pitchFamily="34" charset="0"/>
            </a:endParaRPr>
          </a:p>
          <a:p>
            <a:pPr algn="ctr">
              <a:buFont typeface="Wingdings" panose="05000000000000000000" pitchFamily="2" charset="2"/>
              <a:buChar char="§"/>
            </a:pPr>
            <a:r>
              <a:rPr lang="en-US" dirty="0">
                <a:latin typeface="Arial Narrow" panose="020B0606020202030204" pitchFamily="34" charset="0"/>
              </a:rPr>
              <a:t>Software Development Project</a:t>
            </a:r>
          </a:p>
          <a:p>
            <a:pPr algn="ctr">
              <a:buFont typeface="Wingdings" panose="05000000000000000000" pitchFamily="2" charset="2"/>
              <a:buChar char="§"/>
            </a:pPr>
            <a:r>
              <a:rPr lang="en-US" dirty="0">
                <a:latin typeface="Arial Narrow" panose="020B0606020202030204" pitchFamily="34" charset="0"/>
              </a:rPr>
              <a:t>Software Testing Project</a:t>
            </a:r>
          </a:p>
          <a:p>
            <a:pPr algn="ctr">
              <a:buFont typeface="Wingdings" panose="05000000000000000000" pitchFamily="2" charset="2"/>
              <a:buChar char="§"/>
            </a:pPr>
            <a:r>
              <a:rPr lang="en-US" dirty="0">
                <a:latin typeface="Arial Narrow" panose="020B0606020202030204" pitchFamily="34" charset="0"/>
              </a:rPr>
              <a:t>Researched Based Project</a:t>
            </a:r>
          </a:p>
          <a:p>
            <a:pPr algn="ctr">
              <a:buFont typeface="Wingdings" panose="05000000000000000000" pitchFamily="2" charset="2"/>
              <a:buChar char="§"/>
            </a:pPr>
            <a:endParaRPr lang="en-US" dirty="0">
              <a:latin typeface="Arial Narrow" panose="020B0606020202030204" pitchFamily="34" charset="0"/>
            </a:endParaRPr>
          </a:p>
          <a:p>
            <a:pPr marL="0" indent="0" algn="ctr">
              <a:buNone/>
            </a:pPr>
            <a:r>
              <a:rPr lang="en-US" dirty="0">
                <a:latin typeface="Arial Narrow" panose="020B0606020202030204" pitchFamily="34" charset="0"/>
              </a:rPr>
              <a:t>More on this very soon …</a:t>
            </a:r>
          </a:p>
          <a:p>
            <a:pPr algn="ctr"/>
            <a:endParaRPr lang="en-US" dirty="0"/>
          </a:p>
        </p:txBody>
      </p:sp>
    </p:spTree>
    <p:extLst>
      <p:ext uri="{BB962C8B-B14F-4D97-AF65-F5344CB8AC3E}">
        <p14:creationId xmlns:p14="http://schemas.microsoft.com/office/powerpoint/2010/main" val="37487780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998</TotalTime>
  <Words>588</Words>
  <Application>Microsoft Office PowerPoint</Application>
  <PresentationFormat>Widescreen</PresentationFormat>
  <Paragraphs>123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Al-Mohanad</vt:lpstr>
      <vt:lpstr>Arial Narrow</vt:lpstr>
      <vt:lpstr>Calibri</vt:lpstr>
      <vt:lpstr>Calibri Light</vt:lpstr>
      <vt:lpstr>Gabriola</vt:lpstr>
      <vt:lpstr>Times New Roman</vt:lpstr>
      <vt:lpstr>Wingdings</vt:lpstr>
      <vt:lpstr>Retrospect</vt:lpstr>
      <vt:lpstr>PowerPoint Presentation</vt:lpstr>
      <vt:lpstr>CSc 179    Software Testing &amp; Quality Assurance  </vt:lpstr>
      <vt:lpstr>Course Syllabus </vt:lpstr>
      <vt:lpstr>Course Syllabus </vt:lpstr>
      <vt:lpstr>Course Syllabus </vt:lpstr>
      <vt:lpstr>Course Focus</vt:lpstr>
      <vt:lpstr>Important Reminders </vt:lpstr>
      <vt:lpstr>Possible Discussions, Reports and Presentations Topics</vt:lpstr>
      <vt:lpstr>Semester Project </vt:lpstr>
      <vt:lpstr>Course Expectation and Grading  </vt:lpstr>
      <vt:lpstr>Grading and Evaluation </vt:lpstr>
      <vt:lpstr>To Learn and Succeed  …</vt:lpstr>
      <vt:lpstr>Support &amp; Helpful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  CSc 179    Software Testing &amp; Quality Assurance Fall 2020 Ahmed Salem, Ph.D.</dc:title>
  <dc:creator>Ahmed M Salem</dc:creator>
  <cp:lastModifiedBy>Salem, Ahmed M</cp:lastModifiedBy>
  <cp:revision>12</cp:revision>
  <dcterms:created xsi:type="dcterms:W3CDTF">2020-08-30T12:50:12Z</dcterms:created>
  <dcterms:modified xsi:type="dcterms:W3CDTF">2022-05-21T23:41:16Z</dcterms:modified>
</cp:coreProperties>
</file>