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8" r:id="rId2"/>
    <p:sldId id="258" r:id="rId3"/>
    <p:sldId id="260" r:id="rId4"/>
    <p:sldId id="289" r:id="rId5"/>
    <p:sldId id="294" r:id="rId6"/>
    <p:sldId id="265" r:id="rId7"/>
    <p:sldId id="322" r:id="rId8"/>
    <p:sldId id="323" r:id="rId9"/>
    <p:sldId id="274" r:id="rId10"/>
    <p:sldId id="262" r:id="rId11"/>
    <p:sldId id="263" r:id="rId12"/>
    <p:sldId id="273" r:id="rId13"/>
    <p:sldId id="271" r:id="rId14"/>
    <p:sldId id="284" r:id="rId15"/>
    <p:sldId id="292" r:id="rId16"/>
    <p:sldId id="272" r:id="rId17"/>
    <p:sldId id="287" r:id="rId18"/>
    <p:sldId id="288" r:id="rId19"/>
    <p:sldId id="293" r:id="rId20"/>
    <p:sldId id="286" r:id="rId21"/>
    <p:sldId id="285" r:id="rId22"/>
    <p:sldId id="301" r:id="rId23"/>
    <p:sldId id="299" r:id="rId24"/>
    <p:sldId id="320" r:id="rId25"/>
    <p:sldId id="297" r:id="rId26"/>
    <p:sldId id="300" r:id="rId27"/>
    <p:sldId id="319" r:id="rId28"/>
    <p:sldId id="302" r:id="rId29"/>
    <p:sldId id="303" r:id="rId30"/>
    <p:sldId id="281" r:id="rId31"/>
    <p:sldId id="304" r:id="rId32"/>
    <p:sldId id="312" r:id="rId33"/>
    <p:sldId id="313" r:id="rId34"/>
    <p:sldId id="315" r:id="rId35"/>
    <p:sldId id="314" r:id="rId36"/>
    <p:sldId id="316" r:id="rId37"/>
    <p:sldId id="321" r:id="rId38"/>
    <p:sldId id="282" r:id="rId39"/>
    <p:sldId id="305" r:id="rId40"/>
    <p:sldId id="311" r:id="rId41"/>
    <p:sldId id="307" r:id="rId42"/>
    <p:sldId id="308" r:id="rId43"/>
    <p:sldId id="309" r:id="rId44"/>
    <p:sldId id="310" r:id="rId45"/>
    <p:sldId id="291" r:id="rId46"/>
    <p:sldId id="32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4092FA-3EF0-EE5E-6034-E8159A97B127}" name="Shah, Moksh" initials="SM" userId="S::mokshshah@csus.edu::5a43721c-0d28-4b89-a6bf-10d75e5289b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29"/>
    <a:srgbClr val="E4E2B7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6"/>
    <p:restoredTop sz="94616"/>
  </p:normalViewPr>
  <p:slideViewPr>
    <p:cSldViewPr snapToGrid="0" snapToObjects="1">
      <p:cViewPr varScale="1">
        <p:scale>
          <a:sx n="63" d="100"/>
          <a:sy n="63" d="100"/>
        </p:scale>
        <p:origin x="15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11F4E-EF23-A14C-A6F3-8F283E6514C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E600-A507-9443-BEA5-61B1D9ED7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E600-A507-9443-BEA5-61B1D9ED7C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36E86-CE92-41B8-91CE-47E676E36E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E600-A507-9443-BEA5-61B1D9ED7C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E600-A507-9443-BEA5-61B1D9ED7C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E600-A507-9443-BEA5-61B1D9ED7CC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0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E600-A507-9443-BEA5-61B1D9ED7CC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3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3538" y="522288"/>
            <a:ext cx="3475037" cy="2605087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419" y="3300407"/>
            <a:ext cx="7417757" cy="31242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15" tIns="45607" rIns="91215" bIns="45607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99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ngroup.com/articles/design-thinking-study-guide/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thinking" TargetMode="External"/><Relationship Id="rId2" Type="http://schemas.openxmlformats.org/officeDocument/2006/relationships/hyperlink" Target="https://accu.org/journals/overload/19/103/sedge_1975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cio.com/article/274530/process-improvement-capability-maturity-model-integration-cmmi-definition-and-solutions.html" TargetMode="External"/><Relationship Id="rId5" Type="http://schemas.openxmlformats.org/officeDocument/2006/relationships/hyperlink" Target="https://medium.com/swlh/design-thinking-vs-systems-thinking-ca13caa17557#:~:text=Design%20thinking%20focuses%20on%20synthesis,to%20understand%20the%20bigger%20picture" TargetMode="External"/><Relationship Id="rId4" Type="http://schemas.openxmlformats.org/officeDocument/2006/relationships/hyperlink" Target="https://medium.com/@bhmiller0712/what-is-design-thinking-and-what-are-the-5-stages-associated-with-it-d628152cf220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35A4D-3B36-490B-8B64-0763AB1C6A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8E1DB7-ED68-3247-83CB-A6F6BBF93BA0}"/>
              </a:ext>
            </a:extLst>
          </p:cNvPr>
          <p:cNvSpPr txBox="1">
            <a:spLocks/>
          </p:cNvSpPr>
          <p:nvPr/>
        </p:nvSpPr>
        <p:spPr>
          <a:xfrm>
            <a:off x="2594639" y="1298201"/>
            <a:ext cx="568849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B3D2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Garamond" panose="02020404030301010803" pitchFamily="18" charset="0"/>
              </a:rPr>
              <a:t>California State University, Sacramento</a:t>
            </a:r>
            <a:br>
              <a:rPr lang="en-US" sz="1600" b="1" dirty="0">
                <a:latin typeface="Garamond" panose="02020404030301010803" pitchFamily="18" charset="0"/>
              </a:rPr>
            </a:br>
            <a:r>
              <a:rPr lang="en-US" sz="1800" b="1" dirty="0">
                <a:latin typeface="Garamond" panose="02020404030301010803" pitchFamily="18" charset="0"/>
              </a:rPr>
              <a:t>Computer Science Department</a:t>
            </a:r>
            <a:br>
              <a:rPr lang="en-US" sz="1800" b="1" dirty="0">
                <a:latin typeface="Garamond" panose="02020404030301010803" pitchFamily="18" charset="0"/>
              </a:rPr>
            </a:b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4DE2FF2-2824-D44C-9154-B18C18883927}"/>
              </a:ext>
            </a:extLst>
          </p:cNvPr>
          <p:cNvSpPr txBox="1">
            <a:spLocks/>
          </p:cNvSpPr>
          <p:nvPr/>
        </p:nvSpPr>
        <p:spPr>
          <a:xfrm>
            <a:off x="2826853" y="2475284"/>
            <a:ext cx="5688497" cy="1190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CSC 179 -  Software Testing and Quality Assurance</a:t>
            </a:r>
          </a:p>
          <a:p>
            <a:pPr algn="ctr"/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Summer 2022</a:t>
            </a:r>
          </a:p>
          <a:p>
            <a:endParaRPr lang="en-US" sz="20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3B530D-E3AF-474E-AA71-3BDE5AA9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542" y="4025125"/>
            <a:ext cx="227896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endParaRPr lang="en-US" sz="32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Lecture # 1</a:t>
            </a: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D08A093-3184-224C-8F03-EF32630F0DF7}"/>
              </a:ext>
            </a:extLst>
          </p:cNvPr>
          <p:cNvSpPr txBox="1">
            <a:spLocks/>
          </p:cNvSpPr>
          <p:nvPr/>
        </p:nvSpPr>
        <p:spPr>
          <a:xfrm>
            <a:off x="2180492" y="3883319"/>
            <a:ext cx="6760308" cy="210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System Engineering, </a:t>
            </a:r>
          </a:p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 Software Engineering , Process and CMM Models</a:t>
            </a:r>
          </a:p>
          <a:p>
            <a:pPr algn="ctr"/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7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 algn="ctr" rtl="0">
              <a:spcBef>
                <a:spcPct val="20000"/>
              </a:spcBef>
            </a:pPr>
            <a:r>
              <a:rPr lang="en-US" sz="4000" b="1" kern="120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System Engineering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562062" y="2074401"/>
            <a:ext cx="8229600" cy="3869199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System Engineering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A logical process of activities which transforms a set of requirements arising from a specific mission objective into a full description of a system which fulfills the objective in an optimum way. </a:t>
            </a: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It ensures that all aspects of a project have been considered and integrated into a consistent whole.</a:t>
            </a:r>
          </a:p>
          <a:p>
            <a:pPr marL="342900" lvl="1" indent="-342900"/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E08B2-65E5-D441-85C5-8035957114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E4CA6-554F-3547-8CB0-4F86192FA547}"/>
              </a:ext>
            </a:extLst>
          </p:cNvPr>
          <p:cNvSpPr/>
          <p:nvPr/>
        </p:nvSpPr>
        <p:spPr>
          <a:xfrm>
            <a:off x="457200" y="1987315"/>
            <a:ext cx="8334462" cy="21819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lvl="1" indent="-285750" algn="ctr" rtl="0">
              <a:spcBef>
                <a:spcPct val="20000"/>
              </a:spcBef>
            </a:pPr>
            <a:br>
              <a:rPr lang="en-US" sz="4000" b="1" kern="120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en-US" sz="4000" b="1" kern="120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System Engineering</a:t>
            </a:r>
            <a:br>
              <a:rPr lang="en-US" sz="4800" b="1" kern="120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</a:br>
            <a:endParaRPr lang="en-US" sz="4800" b="1" kern="1200" dirty="0">
              <a:solidFill>
                <a:schemeClr val="bg1"/>
              </a:solidFill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352338" y="1987315"/>
            <a:ext cx="8334462" cy="38691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 system engineering discipline covers 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development of total systems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, which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may or may not include software. </a:t>
            </a: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Systems engineers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focus on transforming customer needs, expectations, and constraints into product solutions and supporting those product solutions throughout the product life cycle. 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sz="16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21BEA-F506-5A46-936F-5F174A87DB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9DC45-75B5-7442-B7D4-3F0FF754D6B7}"/>
              </a:ext>
            </a:extLst>
          </p:cNvPr>
          <p:cNvSpPr/>
          <p:nvPr/>
        </p:nvSpPr>
        <p:spPr>
          <a:xfrm>
            <a:off x="352338" y="3646714"/>
            <a:ext cx="8334462" cy="18287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System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5801"/>
            <a:ext cx="8525933" cy="4596047"/>
          </a:xfrm>
        </p:spPr>
        <p:txBody>
          <a:bodyPr>
            <a:normAutofit/>
          </a:bodyPr>
          <a:lstStyle/>
          <a:p>
            <a:pPr marL="18288" lvl="1" indent="0">
              <a:buClr>
                <a:schemeClr val="tx2"/>
              </a:buClr>
              <a:buSzPct val="85000"/>
              <a:buNone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Bring a unique focus:</a:t>
            </a:r>
          </a:p>
          <a:p>
            <a:pPr marL="18288" lvl="1" indent="0">
              <a:buClr>
                <a:schemeClr val="tx2"/>
              </a:buClr>
              <a:buSzPct val="85000"/>
              <a:buNone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361188" lvl="1" indent="-342900">
              <a:buClr>
                <a:schemeClr val="tx2"/>
              </a:buClr>
              <a:buSzPct val="85000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Good system engineering begins with a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clear understanding of the "world view"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and progressively narrows until technical detail is understood. </a:t>
            </a:r>
          </a:p>
          <a:p>
            <a:pPr marL="361188" lvl="1" indent="-342900">
              <a:buClr>
                <a:schemeClr val="tx2"/>
              </a:buClr>
              <a:buSzPct val="85000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75488" lvl="1" indent="-457200">
              <a:buClr>
                <a:schemeClr val="tx2"/>
              </a:buClr>
              <a:buSzPct val="85000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disciplined focus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to the product.</a:t>
            </a:r>
          </a:p>
          <a:p>
            <a:pPr marL="475488" lvl="1" indent="-457200">
              <a:buClr>
                <a:schemeClr val="tx2"/>
              </a:buClr>
              <a:buSzPct val="85000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75488" lvl="1" indent="-457200">
              <a:buClr>
                <a:schemeClr val="tx2"/>
              </a:buClr>
              <a:buSzPct val="85000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consistent vision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of stakeholder's expectations independent of daily project demands. (cost, schedule, and performance)</a:t>
            </a:r>
          </a:p>
          <a:p>
            <a:pPr marL="475488" lvl="1" indent="-457200">
              <a:buClr>
                <a:schemeClr val="tx2"/>
              </a:buClr>
              <a:buSzPct val="85000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2144B-DC98-3744-86CC-4A46C7FBFA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3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Systems &amp; Modeling</a:t>
            </a:r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endParaRPr lang="en-US" sz="4800" b="1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87315"/>
            <a:ext cx="8551333" cy="3869199"/>
          </a:xfrm>
        </p:spPr>
        <p:txBody>
          <a:bodyPr>
            <a:noAutofit/>
          </a:bodyPr>
          <a:lstStyle/>
          <a:p>
            <a:pPr marL="0" lvl="1" indent="0">
              <a:lnSpc>
                <a:spcPct val="110000"/>
              </a:lnSpc>
              <a:buClr>
                <a:schemeClr val="tx2"/>
              </a:buClr>
              <a:buSzPct val="85000"/>
              <a:buNone/>
            </a:pPr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How system modeling is useful in system engineering?</a:t>
            </a:r>
          </a:p>
          <a:p>
            <a:pPr marL="0" lvl="1" indent="0">
              <a:lnSpc>
                <a:spcPct val="110000"/>
              </a:lnSpc>
              <a:buClr>
                <a:schemeClr val="tx2"/>
              </a:buClr>
              <a:buSzPct val="85000"/>
              <a:buNone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Presents a </a:t>
            </a:r>
            <a:r>
              <a:rPr lang="en-US" sz="2400" b="1" u="sng" dirty="0">
                <a:latin typeface="Garamond" panose="02020404030301010803" pitchFamily="18" charset="0"/>
                <a:cs typeface="Times New Roman" pitchFamily="18" charset="0"/>
              </a:rPr>
              <a:t>visual presentation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of the envisioned system.</a:t>
            </a: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Modeling allows engineers to </a:t>
            </a:r>
            <a:r>
              <a:rPr lang="en-US" sz="2400" b="1" u="sng" dirty="0">
                <a:latin typeface="Garamond" panose="02020404030301010803" pitchFamily="18" charset="0"/>
                <a:cs typeface="Times New Roman" pitchFamily="18" charset="0"/>
              </a:rPr>
              <a:t>assess the system</a:t>
            </a: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aramond" panose="02020404030301010803" pitchFamily="18" charset="0"/>
                <a:cs typeface="Times New Roman" pitchFamily="18" charset="0"/>
              </a:rPr>
              <a:t>Evaluate system components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in relationship to one another.</a:t>
            </a: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aramond" panose="02020404030301010803" pitchFamily="18" charset="0"/>
                <a:cs typeface="Times New Roman" pitchFamily="18" charset="0"/>
              </a:rPr>
              <a:t>Simplify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complexity</a:t>
            </a: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Examples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of models: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SCD, SFD, UML models, etc.</a:t>
            </a:r>
          </a:p>
          <a:p>
            <a:pPr marL="342900" lvl="1" indent="-342900">
              <a:lnSpc>
                <a:spcPct val="110000"/>
              </a:lnSpc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BE505-4850-0F4E-A444-AD2922ECBA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429060" name="Rectangle 4"/>
          <p:cNvSpPr>
            <a:spLocks noRot="1" noChangeArrowheads="1"/>
          </p:cNvSpPr>
          <p:nvPr/>
        </p:nvSpPr>
        <p:spPr bwMode="auto">
          <a:xfrm>
            <a:off x="768350" y="434975"/>
            <a:ext cx="63865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endParaRPr lang="en-US" sz="4000" u="sng" dirty="0">
              <a:latin typeface="Comic Sans MS" pitchFamily="66" charset="0"/>
            </a:endParaRPr>
          </a:p>
        </p:txBody>
      </p:sp>
      <p:sp>
        <p:nvSpPr>
          <p:cNvPr id="429061" name="Rectangle 5"/>
          <p:cNvSpPr>
            <a:spLocks noRot="1" noChangeArrowheads="1"/>
          </p:cNvSpPr>
          <p:nvPr/>
        </p:nvSpPr>
        <p:spPr bwMode="auto">
          <a:xfrm>
            <a:off x="473075" y="1000125"/>
            <a:ext cx="82296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ts val="300"/>
              </a:spcBef>
              <a:buClr>
                <a:schemeClr val="tx1"/>
              </a:buClr>
              <a:buSzPct val="85000"/>
              <a:buFont typeface="ZapfDingbats" pitchFamily="82" charset="2"/>
              <a:buChar char="r"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CDF7B-D78C-D441-9FE9-815F053DA563}"/>
              </a:ext>
            </a:extLst>
          </p:cNvPr>
          <p:cNvSpPr txBox="1"/>
          <p:nvPr/>
        </p:nvSpPr>
        <p:spPr>
          <a:xfrm>
            <a:off x="6309360" y="5943600"/>
            <a:ext cx="258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41042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Systems &amp; Modeling</a:t>
            </a:r>
            <a:br>
              <a:rPr lang="en-US" sz="4800" b="1" dirty="0">
                <a:latin typeface="Garamond" panose="02020404030301010803" pitchFamily="18" charset="0"/>
              </a:rPr>
            </a:b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Garamond" panose="020204040303010108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aramond" panose="02020404030301010803" pitchFamily="18" charset="0"/>
              </a:rPr>
              <a:t>Build models to </a:t>
            </a:r>
            <a:r>
              <a:rPr lang="en-US" altLang="zh-TW" sz="2400" b="1" dirty="0">
                <a:latin typeface="Garamond" panose="02020404030301010803" pitchFamily="18" charset="0"/>
              </a:rPr>
              <a:t>better understand the system </a:t>
            </a:r>
            <a:r>
              <a:rPr lang="en-US" altLang="zh-TW" sz="2400" dirty="0">
                <a:latin typeface="Garamond" panose="02020404030301010803" pitchFamily="18" charset="0"/>
              </a:rPr>
              <a:t>being developed.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Garamond" panose="02020404030301010803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aramond" panose="02020404030301010803" pitchFamily="18" charset="0"/>
              </a:rPr>
              <a:t>Build models of complex systems because it hard to comprehend such a system in its entirety.</a:t>
            </a:r>
          </a:p>
          <a:p>
            <a:pPr marL="581025" lvl="1" indent="-285750">
              <a:buClr>
                <a:schemeClr val="tx2"/>
              </a:buClr>
            </a:pP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45E8-592E-784C-BCC0-C0DF1DB311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Systems &amp; Modeling</a:t>
            </a:r>
            <a:br>
              <a:rPr lang="en-US" sz="4800" b="1" dirty="0">
                <a:latin typeface="Garamond" panose="02020404030301010803" pitchFamily="18" charset="0"/>
              </a:rPr>
            </a:b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23060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</a:pPr>
            <a:r>
              <a:rPr lang="en-US" altLang="zh-TW" sz="2800" dirty="0">
                <a:latin typeface="Garamond" panose="02020404030301010803" pitchFamily="18" charset="0"/>
              </a:rPr>
              <a:t> </a:t>
            </a:r>
            <a:r>
              <a:rPr lang="en-US" altLang="zh-TW" sz="3000" dirty="0">
                <a:latin typeface="Garamond" panose="02020404030301010803" pitchFamily="18" charset="0"/>
              </a:rPr>
              <a:t>Four </a:t>
            </a:r>
            <a:r>
              <a:rPr lang="en-US" altLang="zh-TW" sz="3000" b="1" dirty="0">
                <a:latin typeface="Garamond" panose="02020404030301010803" pitchFamily="18" charset="0"/>
              </a:rPr>
              <a:t>aims</a:t>
            </a:r>
            <a:r>
              <a:rPr lang="en-US" altLang="zh-TW" sz="3000" dirty="0">
                <a:latin typeface="Garamond" panose="02020404030301010803" pitchFamily="18" charset="0"/>
              </a:rPr>
              <a:t>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altLang="zh-TW" sz="2600" dirty="0">
                <a:latin typeface="Garamond" panose="02020404030301010803" pitchFamily="18" charset="0"/>
              </a:rPr>
              <a:t>Assists engineers to </a:t>
            </a:r>
            <a:r>
              <a:rPr lang="en-US" altLang="zh-TW" sz="2600" b="1" u="sng" dirty="0">
                <a:latin typeface="Garamond" panose="02020404030301010803" pitchFamily="18" charset="0"/>
              </a:rPr>
              <a:t>visualize</a:t>
            </a:r>
            <a:r>
              <a:rPr lang="en-US" altLang="zh-TW" sz="2600" dirty="0">
                <a:latin typeface="Garamond" panose="02020404030301010803" pitchFamily="18" charset="0"/>
              </a:rPr>
              <a:t> a system.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altLang="zh-TW" sz="2600" dirty="0">
                <a:latin typeface="Garamond" panose="02020404030301010803" pitchFamily="18" charset="0"/>
              </a:rPr>
              <a:t>Allows engineers to </a:t>
            </a:r>
            <a:r>
              <a:rPr lang="en-US" altLang="zh-TW" sz="2600" b="1" u="sng" dirty="0">
                <a:latin typeface="Garamond" panose="02020404030301010803" pitchFamily="18" charset="0"/>
              </a:rPr>
              <a:t>specify the structure/behavior </a:t>
            </a:r>
            <a:r>
              <a:rPr lang="en-US" altLang="zh-TW" sz="2600" dirty="0">
                <a:latin typeface="Garamond" panose="02020404030301010803" pitchFamily="18" charset="0"/>
              </a:rPr>
              <a:t>of a system.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altLang="zh-TW" sz="2600" dirty="0">
                <a:latin typeface="Garamond" panose="02020404030301010803" pitchFamily="18" charset="0"/>
              </a:rPr>
              <a:t>Provides engineers with a </a:t>
            </a:r>
            <a:r>
              <a:rPr lang="en-US" altLang="zh-TW" sz="2600" b="1" u="sng" dirty="0">
                <a:latin typeface="Garamond" panose="02020404030301010803" pitchFamily="18" charset="0"/>
              </a:rPr>
              <a:t>template that guide </a:t>
            </a:r>
            <a:r>
              <a:rPr lang="en-US" altLang="zh-TW" sz="2600" dirty="0">
                <a:latin typeface="Garamond" panose="02020404030301010803" pitchFamily="18" charset="0"/>
              </a:rPr>
              <a:t>in constructing  systems.</a:t>
            </a:r>
            <a:endParaRPr lang="en-US" altLang="zh-TW" sz="2600" b="1" dirty="0">
              <a:latin typeface="Garamond" panose="02020404030301010803" pitchFamily="18" charset="0"/>
            </a:endParaRP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altLang="zh-TW" sz="2600" dirty="0">
                <a:latin typeface="Garamond" panose="02020404030301010803" pitchFamily="18" charset="0"/>
              </a:rPr>
              <a:t>Ensures</a:t>
            </a:r>
            <a:r>
              <a:rPr lang="en-US" altLang="zh-TW" sz="2600" b="1" dirty="0">
                <a:latin typeface="Garamond" panose="02020404030301010803" pitchFamily="18" charset="0"/>
              </a:rPr>
              <a:t> </a:t>
            </a:r>
            <a:r>
              <a:rPr lang="en-US" altLang="zh-TW" sz="2600" b="1" u="sng" dirty="0">
                <a:latin typeface="Garamond" panose="02020404030301010803" pitchFamily="18" charset="0"/>
              </a:rPr>
              <a:t>documentation of the decisions </a:t>
            </a:r>
            <a:r>
              <a:rPr lang="en-US" altLang="zh-TW" sz="2600" dirty="0">
                <a:latin typeface="Garamond" panose="02020404030301010803" pitchFamily="18" charset="0"/>
              </a:rPr>
              <a:t>that engineers make. </a:t>
            </a: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F8C7D-2DFA-2441-950B-C9FE90C1EA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Systems &amp; Modeling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  <a:ea typeface="+mn-ea"/>
                <a:cs typeface="+mn-cs"/>
              </a:rPr>
              <a:t>System Context Diagram (SCD)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369035"/>
          </a:xfrm>
        </p:spPr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SzPct val="85000"/>
              <a:buNone/>
              <a:defRPr/>
            </a:pPr>
            <a:r>
              <a:rPr lang="en-US" b="1" dirty="0">
                <a:latin typeface="Garamond" panose="02020404030301010803" pitchFamily="18" charset="0"/>
              </a:rPr>
              <a:t>System Context Diagram (SCD)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It establishes 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information boundary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between the system being implemented and environment in which the system operate.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It defines all external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producers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of information.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It defines all external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consumers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of information. </a:t>
            </a:r>
          </a:p>
          <a:p>
            <a:pPr marL="285750" lvl="1" indent="-285750">
              <a:buClr>
                <a:schemeClr val="tx1"/>
              </a:buClr>
              <a:buSzPct val="85000"/>
            </a:pP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D0D07-4166-EF45-9C48-0A7C2D8AEA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A5F3B-2931-954F-85F5-DAE2ED1F94C3}"/>
              </a:ext>
            </a:extLst>
          </p:cNvPr>
          <p:cNvSpPr/>
          <p:nvPr/>
        </p:nvSpPr>
        <p:spPr>
          <a:xfrm>
            <a:off x="404769" y="1836735"/>
            <a:ext cx="8334462" cy="42802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Systems Context Diagrams are a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fundamental early product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that systems engineers need to develop to start the project with common understanding about the project </a:t>
            </a:r>
          </a:p>
          <a:p>
            <a:pPr marL="475488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75488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primary goal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of the system context diagram is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to focus attention on external factors and events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that should be considered in developing a complete set of systems requirements and constraints.</a:t>
            </a:r>
          </a:p>
          <a:p>
            <a:pPr marL="285750" lvl="1" indent="-285750">
              <a:buSzPct val="85000"/>
            </a:pPr>
            <a:endParaRPr lang="en-US" sz="16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028-8714-D549-8087-A81A490DEE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F7A003-48CE-41E5-A511-A37FA853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Systems &amp; Modeling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  <a:ea typeface="+mn-ea"/>
                <a:cs typeface="+mn-cs"/>
              </a:rPr>
              <a:t>System Context Diagram (SCD)</a:t>
            </a:r>
          </a:p>
        </p:txBody>
      </p:sp>
    </p:spTree>
    <p:extLst>
      <p:ext uri="{BB962C8B-B14F-4D97-AF65-F5344CB8AC3E}">
        <p14:creationId xmlns:p14="http://schemas.microsoft.com/office/powerpoint/2010/main" val="31117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 SCD is often viewed as a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block diagram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, showing a system, and its inputs and outputs from/to external factors.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It is 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highest-level view of a system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.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SCDs are considered an excellent communication tools with stakeholders.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6D46-64BF-3549-865B-125BD68B51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04A937-E937-4E07-AF7F-D44586E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Systems &amp; Modeling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  <a:ea typeface="+mn-ea"/>
                <a:cs typeface="+mn-cs"/>
              </a:rPr>
              <a:t>System Context Diagram (SCD)</a:t>
            </a:r>
          </a:p>
        </p:txBody>
      </p:sp>
    </p:spTree>
    <p:extLst>
      <p:ext uri="{BB962C8B-B14F-4D97-AF65-F5344CB8AC3E}">
        <p14:creationId xmlns:p14="http://schemas.microsoft.com/office/powerpoint/2010/main" val="82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Used early in the project lifecycle to develop and document an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agreement on the scope of the system requirements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.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An SCD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does not provide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information about 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sequence or timing of processes.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Therefore, it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should not be confused with a flowchart or process flow diagram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AB63-9590-614B-A2D3-C5120C8CD9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FE5922-EA93-40AC-A01F-41C2A86F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Systems &amp; Modeling 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  <a:ea typeface="+mn-ea"/>
                <a:cs typeface="+mn-cs"/>
              </a:rPr>
              <a:t>System Context Diagram (SCD)</a:t>
            </a:r>
          </a:p>
        </p:txBody>
      </p:sp>
    </p:spTree>
    <p:extLst>
      <p:ext uri="{BB962C8B-B14F-4D97-AF65-F5344CB8AC3E}">
        <p14:creationId xmlns:p14="http://schemas.microsoft.com/office/powerpoint/2010/main" val="42440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Software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Software</a:t>
            </a:r>
            <a:endParaRPr lang="en-US" sz="24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includes computer programs, associated software documentation and data of a system</a:t>
            </a:r>
          </a:p>
          <a:p>
            <a:pPr lvl="1"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Software Products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Generic/stand alone systems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Sold on the open market (shrink wrapped)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Customized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Commissioned by a customer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65BF7-E611-EC4A-8986-D0618370FE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12910-069A-2243-9118-E2FEA9EF8A0D}"/>
              </a:ext>
            </a:extLst>
          </p:cNvPr>
          <p:cNvSpPr/>
          <p:nvPr/>
        </p:nvSpPr>
        <p:spPr>
          <a:xfrm>
            <a:off x="404037" y="3570451"/>
            <a:ext cx="8440788" cy="22860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7C282-5B1C-CE45-BB46-B32FC74B590F}"/>
              </a:ext>
            </a:extLst>
          </p:cNvPr>
          <p:cNvSpPr/>
          <p:nvPr/>
        </p:nvSpPr>
        <p:spPr>
          <a:xfrm>
            <a:off x="404037" y="1917474"/>
            <a:ext cx="8387625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Modeling – “Structured Approach”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BC5CADD-F1DB-6148-B933-FBD58BCD14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790700" y="1796143"/>
            <a:ext cx="5562600" cy="4326618"/>
            <a:chOff x="912" y="912"/>
            <a:chExt cx="3744" cy="29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326" y="2028"/>
              <a:ext cx="832" cy="744"/>
            </a:xfrm>
            <a:prstGeom prst="ellips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Data dictionary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27" y="1573"/>
              <a:ext cx="1872" cy="1612"/>
              <a:chOff x="1680" y="1296"/>
              <a:chExt cx="2160" cy="1872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336" cy="384"/>
              </a:xfrm>
              <a:prstGeom prst="lin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3168" y="2448"/>
                <a:ext cx="480" cy="288"/>
              </a:xfrm>
              <a:prstGeom prst="lin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8"/>
              <p:cNvGrpSpPr>
                <a:grpSpLocks/>
              </p:cNvGrpSpPr>
              <p:nvPr/>
            </p:nvGrpSpPr>
            <p:grpSpPr bwMode="auto">
              <a:xfrm>
                <a:off x="1680" y="1296"/>
                <a:ext cx="2160" cy="1872"/>
                <a:chOff x="1680" y="1296"/>
                <a:chExt cx="2160" cy="1872"/>
              </a:xfrm>
            </p:grpSpPr>
            <p:sp>
              <p:nvSpPr>
                <p:cNvPr id="18" name="Oval 9"/>
                <p:cNvSpPr>
                  <a:spLocks noChangeArrowheads="1"/>
                </p:cNvSpPr>
                <p:nvPr/>
              </p:nvSpPr>
              <p:spPr bwMode="auto">
                <a:xfrm>
                  <a:off x="1680" y="1296"/>
                  <a:ext cx="2160" cy="1872"/>
                </a:xfrm>
                <a:prstGeom prst="ellipse">
                  <a:avLst/>
                </a:prstGeom>
                <a:noFill/>
                <a:ln w="12700">
                  <a:solidFill>
                    <a:srgbClr val="00B7A5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1296"/>
                  <a:ext cx="0" cy="528"/>
                </a:xfrm>
                <a:prstGeom prst="line">
                  <a:avLst/>
                </a:prstGeom>
                <a:noFill/>
                <a:ln w="12700">
                  <a:solidFill>
                    <a:srgbClr val="00B7A5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99"/>
                  <a:ext cx="448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ERD</a:t>
                  </a:r>
                </a:p>
              </p:txBody>
            </p:sp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77" y="1919"/>
                  <a:ext cx="439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DFD</a:t>
                  </a:r>
                </a:p>
              </p:txBody>
            </p:sp>
            <p:sp>
              <p:nvSpPr>
                <p:cNvPr id="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91" y="2811"/>
                  <a:ext cx="423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STD</a:t>
                  </a:r>
                </a:p>
              </p:txBody>
            </p:sp>
          </p:grpSp>
        </p:grp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001" y="3403"/>
              <a:ext cx="18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Control Specification (CSPEC)</a:t>
              </a: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912" y="912"/>
              <a:ext cx="3744" cy="2976"/>
              <a:chOff x="624" y="528"/>
              <a:chExt cx="4320" cy="3456"/>
            </a:xfrm>
          </p:grpSpPr>
          <p:sp>
            <p:nvSpPr>
              <p:cNvPr id="9" name="Oval 16"/>
              <p:cNvSpPr>
                <a:spLocks noChangeArrowheads="1"/>
              </p:cNvSpPr>
              <p:nvPr/>
            </p:nvSpPr>
            <p:spPr bwMode="auto">
              <a:xfrm>
                <a:off x="624" y="528"/>
                <a:ext cx="4320" cy="3456"/>
              </a:xfrm>
              <a:prstGeom prst="ellips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2688" y="528"/>
                <a:ext cx="0" cy="768"/>
              </a:xfrm>
              <a:prstGeom prst="lin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 flipH="1">
                <a:off x="1392" y="2880"/>
                <a:ext cx="624" cy="672"/>
              </a:xfrm>
              <a:prstGeom prst="lin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3648" y="2736"/>
                <a:ext cx="864" cy="528"/>
              </a:xfrm>
              <a:prstGeom prst="line">
                <a:avLst/>
              </a:prstGeom>
              <a:noFill/>
              <a:ln w="12700">
                <a:solidFill>
                  <a:srgbClr val="00B7A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816" y="1602"/>
                <a:ext cx="91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Data Object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description</a:t>
                </a:r>
              </a:p>
            </p:txBody>
          </p:sp>
          <p:sp>
            <p:nvSpPr>
              <p:cNvPr id="14" name="Text Box 21"/>
              <p:cNvSpPr txBox="1">
                <a:spLocks noChangeArrowheads="1"/>
              </p:cNvSpPr>
              <p:nvPr/>
            </p:nvSpPr>
            <p:spPr bwMode="auto">
              <a:xfrm>
                <a:off x="3931" y="1440"/>
                <a:ext cx="932" cy="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Process 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specification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(PSPEC)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E57535-D8A0-7747-BC61-47467ED06F01}"/>
              </a:ext>
            </a:extLst>
          </p:cNvPr>
          <p:cNvSpPr txBox="1"/>
          <p:nvPr/>
        </p:nvSpPr>
        <p:spPr>
          <a:xfrm>
            <a:off x="3238500" y="622951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23029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1447800" y="1796142"/>
            <a:ext cx="5943600" cy="4376057"/>
            <a:chOff x="912" y="912"/>
            <a:chExt cx="3744" cy="2976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326" y="2028"/>
              <a:ext cx="832" cy="744"/>
            </a:xfrm>
            <a:prstGeom prst="ellips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090" y="3312"/>
              <a:ext cx="12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State-chart diagram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Interaction diagram</a:t>
              </a: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912" y="912"/>
              <a:ext cx="3744" cy="2976"/>
            </a:xfrm>
            <a:prstGeom prst="ellips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vers (W1)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2688" y="912"/>
              <a:ext cx="13" cy="1104"/>
            </a:xfrm>
            <a:prstGeom prst="lin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1578" y="2688"/>
              <a:ext cx="870" cy="828"/>
            </a:xfrm>
            <a:prstGeom prst="lin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120" y="2544"/>
              <a:ext cx="1162" cy="724"/>
            </a:xfrm>
            <a:prstGeom prst="line">
              <a:avLst/>
            </a:prstGeom>
            <a:noFill/>
            <a:ln w="12700">
              <a:solidFill>
                <a:srgbClr val="00B7A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440" y="1516"/>
              <a:ext cx="99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Class diagram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Object diagram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360" y="1872"/>
              <a:ext cx="10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Use case diagram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Activity diagram</a:t>
              </a:r>
            </a:p>
          </p:txBody>
        </p:sp>
      </p:grpSp>
      <p:sp>
        <p:nvSpPr>
          <p:cNvPr id="27" name="AutoShape 2"/>
          <p:cNvSpPr>
            <a:spLocks noGrp="1" noChangeArrowheads="1"/>
          </p:cNvSpPr>
          <p:nvPr>
            <p:ph type="title"/>
          </p:nvPr>
        </p:nvSpPr>
        <p:spPr>
          <a:xfrm>
            <a:off x="249238" y="483081"/>
            <a:ext cx="864552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>
                <a:latin typeface="Garamond" panose="02020404030301010803" pitchFamily="18" charset="0"/>
              </a:rPr>
              <a:t>Modeling  - Object-Oriented Approach</a:t>
            </a:r>
            <a:br>
              <a:rPr lang="en-US" altLang="zh-TW" sz="4000" b="1" dirty="0">
                <a:latin typeface="Garamond" panose="02020404030301010803" pitchFamily="18" charset="0"/>
              </a:rPr>
            </a:br>
            <a:endParaRPr lang="en-US" altLang="zh-TW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F6B9-3F10-0649-BA6C-F06AFCC614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700588" y="2225040"/>
            <a:ext cx="1437745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Univers (W1)" charset="0"/>
              </a:rPr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0142F-830B-3B46-8D8A-32BF4931A554}"/>
              </a:ext>
            </a:extLst>
          </p:cNvPr>
          <p:cNvSpPr txBox="1"/>
          <p:nvPr/>
        </p:nvSpPr>
        <p:spPr>
          <a:xfrm>
            <a:off x="2505075" y="342900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D06B824B-9642-2642-8604-12350B30E23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892868" y="4741217"/>
            <a:ext cx="2047875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indent="0" algn="ctr">
              <a:buNone/>
            </a:pPr>
            <a:r>
              <a:rPr lang="en-US" altLang="zh-TW" sz="2400" dirty="0">
                <a:solidFill>
                  <a:schemeClr val="bg1"/>
                </a:solidFill>
                <a:latin typeface="Univers (W1)" charset="0"/>
              </a:rPr>
              <a:t>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68D95B-F85A-A646-9A16-BC140E469C06}"/>
              </a:ext>
            </a:extLst>
          </p:cNvPr>
          <p:cNvSpPr txBox="1"/>
          <p:nvPr/>
        </p:nvSpPr>
        <p:spPr>
          <a:xfrm>
            <a:off x="3367088" y="626019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0A0B-89ED-044C-8418-42DF52B5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201C-1807-3C44-8480-D6AF41DF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141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System thinking is a method of critical thinking by which one can analyze relationship between system’s parts to understand the situation for better decision making.</a:t>
            </a: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Garamond" panose="02020404030301010803" pitchFamily="18" charset="0"/>
            </a:endParaRPr>
          </a:p>
          <a:p>
            <a:pPr algn="just"/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06E7B-5C25-B544-A7A6-F94C5B5EC05A}"/>
              </a:ext>
            </a:extLst>
          </p:cNvPr>
          <p:cNvSpPr/>
          <p:nvPr/>
        </p:nvSpPr>
        <p:spPr>
          <a:xfrm>
            <a:off x="378187" y="3016930"/>
            <a:ext cx="8387625" cy="20775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0A0B-89ED-044C-8418-42DF52B5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System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201C-1807-3C44-8480-D6AF41DF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0572"/>
            <a:ext cx="8229600" cy="46373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Characteristics of System Thinking:</a:t>
            </a:r>
            <a:endParaRPr lang="en-US" sz="2400" b="1" dirty="0"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Shift perspective from </a:t>
            </a:r>
            <a:r>
              <a:rPr lang="en-US" sz="2400" b="1" dirty="0">
                <a:latin typeface="Garamond" panose="02020404030301010803" pitchFamily="18" charset="0"/>
              </a:rPr>
              <a:t>Parts to Whole 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System’s properties cannot be reduced to part’s properties. System’s properties cannot be applied to individual parts. Thinking of the whole system.</a:t>
            </a:r>
          </a:p>
          <a:p>
            <a:pPr lvl="1" algn="just"/>
            <a:endParaRPr lang="en-US" sz="1600" dirty="0"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Shift perspective from </a:t>
            </a:r>
            <a:r>
              <a:rPr lang="en-US" sz="2400" b="1" dirty="0">
                <a:latin typeface="Garamond" panose="02020404030301010803" pitchFamily="18" charset="0"/>
              </a:rPr>
              <a:t>Objects to Relationship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Parts interact with each other to create relationship. Objects build the network.</a:t>
            </a:r>
          </a:p>
          <a:p>
            <a:pPr lvl="1" algn="just"/>
            <a:endParaRPr lang="en-US" sz="1600" dirty="0"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Shift perspective from </a:t>
            </a:r>
            <a:r>
              <a:rPr lang="en-US" sz="2400" b="1" dirty="0">
                <a:latin typeface="Garamond" panose="02020404030301010803" pitchFamily="18" charset="0"/>
              </a:rPr>
              <a:t>Structures to Process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Continual flow of things in system is more important  than configuration or object structure.</a:t>
            </a:r>
          </a:p>
        </p:txBody>
      </p:sp>
    </p:spTree>
    <p:extLst>
      <p:ext uri="{BB962C8B-B14F-4D97-AF65-F5344CB8AC3E}">
        <p14:creationId xmlns:p14="http://schemas.microsoft.com/office/powerpoint/2010/main" val="1592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2364-9D1C-41D1-B868-C6B09740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System Thinking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7DED-B7A6-4AD4-B0E4-05A706698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System Thinking is an approach to work that considers the whole system of which the work is a part and provides tools to map out and improve that system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  <a:r>
              <a:rPr lang="en-US" sz="1600" dirty="0"/>
              <a:t>[1]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D492C-FA97-0B48-9F11-0D281822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452286"/>
            <a:ext cx="4038600" cy="32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FC2A2-223A-3D4E-8B77-8586B4F0D6C6}"/>
              </a:ext>
            </a:extLst>
          </p:cNvPr>
          <p:cNvSpPr txBox="1"/>
          <p:nvPr/>
        </p:nvSpPr>
        <p:spPr>
          <a:xfrm>
            <a:off x="5334000" y="594149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39871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399" y="2803264"/>
            <a:ext cx="5579201" cy="313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20FAE-B27C-4342-80F4-536F9C66E707}"/>
              </a:ext>
            </a:extLst>
          </p:cNvPr>
          <p:cNvSpPr txBox="1"/>
          <p:nvPr/>
        </p:nvSpPr>
        <p:spPr>
          <a:xfrm>
            <a:off x="3097388" y="59870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81D72-E97B-5947-8EE9-9EF861878EBA}"/>
              </a:ext>
            </a:extLst>
          </p:cNvPr>
          <p:cNvSpPr/>
          <p:nvPr/>
        </p:nvSpPr>
        <p:spPr>
          <a:xfrm>
            <a:off x="2751101" y="522288"/>
            <a:ext cx="33595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Iceberg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3F65BE-3969-914A-A398-842FA899694C}"/>
              </a:ext>
            </a:extLst>
          </p:cNvPr>
          <p:cNvSpPr txBox="1">
            <a:spLocks/>
          </p:cNvSpPr>
          <p:nvPr/>
        </p:nvSpPr>
        <p:spPr>
          <a:xfrm>
            <a:off x="457200" y="1816643"/>
            <a:ext cx="8229600" cy="403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rgbClr val="0B3D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800" kern="1200">
                <a:solidFill>
                  <a:srgbClr val="0B3D2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rgbClr val="0B3D2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rgbClr val="0B3D2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2000" kern="1200">
                <a:solidFill>
                  <a:srgbClr val="0B3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Iceberg is used as an analogy to represent underlying structures generating perceived events and issues</a:t>
            </a:r>
          </a:p>
        </p:txBody>
      </p:sp>
    </p:spTree>
    <p:extLst>
      <p:ext uri="{BB962C8B-B14F-4D97-AF65-F5344CB8AC3E}">
        <p14:creationId xmlns:p14="http://schemas.microsoft.com/office/powerpoint/2010/main" val="14639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B201-B04F-134C-966A-D6BC5D7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Iceberg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4E4C-7245-394D-ABA4-96B631A5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43" y="1848076"/>
            <a:ext cx="6629400" cy="485752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Events : </a:t>
            </a:r>
            <a:r>
              <a:rPr lang="en-US" sz="2400" dirty="0">
                <a:latin typeface="Garamond" panose="02020404030301010803" pitchFamily="18" charset="0"/>
              </a:rPr>
              <a:t>components &amp; actions observable to us</a:t>
            </a:r>
            <a:endParaRPr lang="en-US" sz="2400" b="1" dirty="0">
              <a:latin typeface="Garamond" panose="02020404030301010803" pitchFamily="18" charset="0"/>
            </a:endParaRP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Discrete activities or facts about the state of things in system 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What happens or what we see</a:t>
            </a:r>
          </a:p>
          <a:p>
            <a:endParaRPr lang="en-US" sz="2400" b="1" dirty="0">
              <a:latin typeface="Garamond" panose="02020404030301010803" pitchFamily="18" charset="0"/>
            </a:endParaRPr>
          </a:p>
          <a:p>
            <a:r>
              <a:rPr lang="en-US" sz="2400" b="1" dirty="0">
                <a:latin typeface="Garamond" panose="02020404030301010803" pitchFamily="18" charset="0"/>
              </a:rPr>
              <a:t>Patterns of Behavior: </a:t>
            </a:r>
            <a:r>
              <a:rPr lang="en-US" sz="2400" dirty="0">
                <a:latin typeface="Garamond" panose="02020404030301010803" pitchFamily="18" charset="0"/>
              </a:rPr>
              <a:t>describes trends over time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Pattern of recurrence of events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What is happening ? What is changing?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Allows to anticipate, plan &amp; forecast</a:t>
            </a:r>
          </a:p>
          <a:p>
            <a:pPr lvl="1"/>
            <a:endParaRPr lang="en-US" sz="16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151F8-4F31-C64F-91F0-F76A34D1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3" y="3176525"/>
            <a:ext cx="1733860" cy="2656114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D1EC03-0CE7-8C4D-AEC5-0177D0212EC5}"/>
              </a:ext>
            </a:extLst>
          </p:cNvPr>
          <p:cNvSpPr/>
          <p:nvPr/>
        </p:nvSpPr>
        <p:spPr>
          <a:xfrm>
            <a:off x="108856" y="1899477"/>
            <a:ext cx="2394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Four basic levels to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F0345-BEF0-FB42-B30C-7A521FBC6CE0}"/>
              </a:ext>
            </a:extLst>
          </p:cNvPr>
          <p:cNvSpPr txBox="1"/>
          <p:nvPr/>
        </p:nvSpPr>
        <p:spPr>
          <a:xfrm>
            <a:off x="-359227" y="572417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20298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3092-40B9-4B0B-843E-90A017A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System Structure: </a:t>
            </a:r>
            <a:r>
              <a:rPr lang="en-US" sz="2600" dirty="0">
                <a:latin typeface="Garamond" panose="02020404030301010803" pitchFamily="18" charset="0"/>
              </a:rPr>
              <a:t>parts interrelated to influence pattern</a:t>
            </a:r>
          </a:p>
          <a:p>
            <a:pPr lvl="1"/>
            <a:r>
              <a:rPr lang="en-US" sz="2600" dirty="0">
                <a:latin typeface="Garamond" panose="02020404030301010803" pitchFamily="18" charset="0"/>
              </a:rPr>
              <a:t>Composed of cause-and-effect relationships, connections between patterns.</a:t>
            </a:r>
          </a:p>
          <a:p>
            <a:pPr lvl="1"/>
            <a:r>
              <a:rPr lang="en-US" sz="2600" dirty="0">
                <a:latin typeface="Garamond" panose="02020404030301010803" pitchFamily="18" charset="0"/>
              </a:rPr>
              <a:t>Reveals underlying structure of problems.</a:t>
            </a:r>
            <a:endParaRPr lang="en-US" sz="2600" b="1" dirty="0">
              <a:latin typeface="Garamond" panose="02020404030301010803" pitchFamily="18" charset="0"/>
            </a:endParaRPr>
          </a:p>
          <a:p>
            <a:endParaRPr lang="en-US" sz="2600" b="1" dirty="0">
              <a:latin typeface="Garamond" panose="02020404030301010803" pitchFamily="18" charset="0"/>
            </a:endParaRPr>
          </a:p>
          <a:p>
            <a:r>
              <a:rPr lang="en-US" sz="2600" b="1" dirty="0">
                <a:latin typeface="Garamond" panose="02020404030301010803" pitchFamily="18" charset="0"/>
              </a:rPr>
              <a:t>Mental Models: </a:t>
            </a:r>
            <a:r>
              <a:rPr lang="en-US" sz="2600" dirty="0">
                <a:latin typeface="Garamond" panose="02020404030301010803" pitchFamily="18" charset="0"/>
              </a:rPr>
              <a:t>supports everything through beliefs, values, assumptions</a:t>
            </a:r>
          </a:p>
          <a:p>
            <a:pPr lvl="1"/>
            <a:r>
              <a:rPr lang="en-US" sz="2600" dirty="0">
                <a:latin typeface="Garamond" panose="02020404030301010803" pitchFamily="18" charset="0"/>
              </a:rPr>
              <a:t>Thinking that creates structures that manifest in pattern of events.</a:t>
            </a:r>
          </a:p>
          <a:p>
            <a:pPr lvl="1"/>
            <a:r>
              <a:rPr lang="en-US" sz="2600" dirty="0">
                <a:latin typeface="Garamond" panose="02020404030301010803" pitchFamily="18" charset="0"/>
              </a:rPr>
              <a:t>Assumptions and beliefs that drive behavior and keeps the structure from doing what it does.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C91F1-9C5B-4145-B666-17AA8A0E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Iceberg Model</a:t>
            </a:r>
          </a:p>
        </p:txBody>
      </p:sp>
    </p:spTree>
    <p:extLst>
      <p:ext uri="{BB962C8B-B14F-4D97-AF65-F5344CB8AC3E}">
        <p14:creationId xmlns:p14="http://schemas.microsoft.com/office/powerpoint/2010/main" val="14963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System Development and Process?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(</a:t>
            </a:r>
            <a:r>
              <a:rPr lang="en-US" altLang="en-US" sz="2400" dirty="0">
                <a:latin typeface="Garamond" panose="02020404030301010803" pitchFamily="18" charset="0"/>
                <a:cs typeface="Times New Roman" pitchFamily="18" charset="0"/>
              </a:rPr>
              <a:t>Webster)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itchFamily="18" charset="0"/>
              </a:rPr>
              <a:t>A system of operations in producing something; a series of actions, changes, or functions that achieve an end or a result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itchFamily="18" charset="0"/>
              </a:rPr>
              <a:t>(IEEE)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itchFamily="18" charset="0"/>
              </a:rPr>
              <a:t>A sequence of steps performed for a given purpose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ABF14-7B76-3848-A341-54B8B783A8E1}"/>
              </a:ext>
            </a:extLst>
          </p:cNvPr>
          <p:cNvSpPr/>
          <p:nvPr/>
        </p:nvSpPr>
        <p:spPr>
          <a:xfrm>
            <a:off x="404037" y="2086757"/>
            <a:ext cx="8387625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A3DAE-6D04-DA44-85DD-2DB084589C93}"/>
              </a:ext>
            </a:extLst>
          </p:cNvPr>
          <p:cNvSpPr/>
          <p:nvPr/>
        </p:nvSpPr>
        <p:spPr>
          <a:xfrm>
            <a:off x="404038" y="4118420"/>
            <a:ext cx="8387624" cy="12482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What is a </a:t>
            </a:r>
            <a:r>
              <a:rPr lang="en-US" altLang="en-US" sz="4000" b="1" u="sng" dirty="0">
                <a:latin typeface="Garamond" panose="02020404030301010803" pitchFamily="18" charset="0"/>
              </a:rPr>
              <a:t>Software</a:t>
            </a:r>
            <a:r>
              <a:rPr lang="en-US" altLang="en-US" sz="4000" b="1" dirty="0">
                <a:latin typeface="Garamond" panose="02020404030301010803" pitchFamily="18" charset="0"/>
              </a:rPr>
              <a:t> Process?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7475"/>
            <a:ext cx="8334462" cy="393904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(SEI)- A set of activities, methods, practices, and transformations that people use to develop and maintain software and the associated products (e.g., project plans, design documents, code, test cases, and user manuals).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As an organization matures, the software process becomes better defined and more consistently implemented throughout the organization.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process maturity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is the extent to which a specific process is explicitly defined, managed, measured, controlled, and effective.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4AB87-EC85-794F-AA0E-B03BD7FF68ED}"/>
              </a:ext>
            </a:extLst>
          </p:cNvPr>
          <p:cNvSpPr/>
          <p:nvPr/>
        </p:nvSpPr>
        <p:spPr>
          <a:xfrm>
            <a:off x="457200" y="2090057"/>
            <a:ext cx="8334462" cy="152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 algn="ctr" rtl="0">
              <a:spcBef>
                <a:spcPct val="20000"/>
              </a:spcBef>
            </a:pPr>
            <a:r>
              <a:rPr lang="en-US" sz="4000" b="1" kern="120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System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7315"/>
            <a:ext cx="8229600" cy="4163114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System</a:t>
            </a:r>
            <a:endParaRPr lang="en-US" sz="24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A collection of elements related in a way that allows a common objective to be accomplished. 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In computer systems, these elements include hardware, software, people, facilities, process. </a:t>
            </a: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Complex systems 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include subsystems, which are also systems. (Software System Engineering deals with software subsystem)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9F70B-C063-2343-AB4C-D738766BDA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EBEB1-9771-AF45-A440-BAE5ECD1DB85}"/>
              </a:ext>
            </a:extLst>
          </p:cNvPr>
          <p:cNvSpPr/>
          <p:nvPr/>
        </p:nvSpPr>
        <p:spPr>
          <a:xfrm>
            <a:off x="457200" y="1917473"/>
            <a:ext cx="8334462" cy="22185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92C1-895B-CD45-871D-7DA45BBD5028}"/>
              </a:ext>
            </a:extLst>
          </p:cNvPr>
          <p:cNvSpPr/>
          <p:nvPr/>
        </p:nvSpPr>
        <p:spPr>
          <a:xfrm>
            <a:off x="457200" y="4341985"/>
            <a:ext cx="8334462" cy="16451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Process Principles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Prescribes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all major activities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Uses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, within a set of constraints, to produce intermediate and final products.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May be composed of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sub-processes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Each activity has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entry and exit criteria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Process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Activities are organized in a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Has a set of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guiding principles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to explain goals.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may apply to activity, resource or product.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94A6-AEE5-44EB-84D1-FE409AA5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516D-1882-4CE1-B82B-18AFE64F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2462"/>
            <a:ext cx="8229600" cy="33770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Design Thinking represent a set of cognitive, strategic and practical processes by which design concepts are developed.</a:t>
            </a:r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[2]</a:t>
            </a:r>
          </a:p>
          <a:p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It helps to identify the problem of users, which leads to generate an idea and then tackle a problem by testing range of ideas and gathering feedback.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2C8CD-E388-6D4E-912A-017AB421BC0A}"/>
              </a:ext>
            </a:extLst>
          </p:cNvPr>
          <p:cNvSpPr txBox="1"/>
          <p:nvPr/>
        </p:nvSpPr>
        <p:spPr>
          <a:xfrm>
            <a:off x="457200" y="2083777"/>
            <a:ext cx="26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Definition: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F46A-47CB-8144-8771-2F5EAC582742}"/>
              </a:ext>
            </a:extLst>
          </p:cNvPr>
          <p:cNvSpPr/>
          <p:nvPr/>
        </p:nvSpPr>
        <p:spPr>
          <a:xfrm>
            <a:off x="404037" y="2086757"/>
            <a:ext cx="8387625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28655-2B37-3F41-9566-316EEFD4ABB6}"/>
              </a:ext>
            </a:extLst>
          </p:cNvPr>
          <p:cNvSpPr/>
          <p:nvPr/>
        </p:nvSpPr>
        <p:spPr>
          <a:xfrm>
            <a:off x="404037" y="4024448"/>
            <a:ext cx="8387625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E4F30-094A-42C8-8DDD-2C3CE0BB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9A8A-3F71-4711-ABF0-9941382C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970542"/>
            <a:ext cx="8229600" cy="3958544"/>
          </a:xfrm>
        </p:spPr>
        <p:txBody>
          <a:bodyPr>
            <a:normAutofit/>
          </a:bodyPr>
          <a:lstStyle/>
          <a:p>
            <a:r>
              <a:rPr lang="en-US" sz="2800" b="1" dirty="0"/>
              <a:t>Stages of Design Thinking</a:t>
            </a:r>
          </a:p>
          <a:p>
            <a:pPr marL="0" indent="0">
              <a:buNone/>
            </a:pPr>
            <a:endParaRPr lang="en-US" sz="2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Empathize </a:t>
            </a:r>
            <a:r>
              <a:rPr lang="en-US" sz="2400" dirty="0"/>
              <a:t>– conduct</a:t>
            </a:r>
            <a:r>
              <a:rPr lang="en-US" sz="2400" b="1" dirty="0"/>
              <a:t> </a:t>
            </a:r>
            <a:r>
              <a:rPr lang="en-US" sz="2400" dirty="0"/>
              <a:t>research to understand users.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Define </a:t>
            </a:r>
            <a:r>
              <a:rPr lang="en-US" sz="2400" dirty="0"/>
              <a:t>– combine</a:t>
            </a:r>
            <a:r>
              <a:rPr lang="en-US" sz="2400" b="1" dirty="0"/>
              <a:t> </a:t>
            </a:r>
            <a:r>
              <a:rPr lang="en-US" sz="2400" dirty="0"/>
              <a:t>research and observe users’ problems.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Ideate </a:t>
            </a:r>
            <a:r>
              <a:rPr lang="en-US" sz="2400" dirty="0"/>
              <a:t>– generate innovative and creative ideas.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Prototype </a:t>
            </a:r>
            <a:r>
              <a:rPr lang="en-US" sz="2400" dirty="0"/>
              <a:t>– build a model based upon ideas.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Test </a:t>
            </a:r>
            <a:r>
              <a:rPr lang="en-US" sz="2400" dirty="0"/>
              <a:t>– return it to users for feedback.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Implement </a:t>
            </a:r>
            <a:r>
              <a:rPr lang="en-US" sz="2400" dirty="0"/>
              <a:t>– start implementing the idea.</a:t>
            </a:r>
          </a:p>
          <a:p>
            <a:pPr marL="457200" lvl="1" indent="0">
              <a:buNone/>
            </a:pP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7BAC-83DA-4F4F-8619-E3B909249FBE}"/>
              </a:ext>
            </a:extLst>
          </p:cNvPr>
          <p:cNvSpPr txBox="1"/>
          <p:nvPr/>
        </p:nvSpPr>
        <p:spPr>
          <a:xfrm>
            <a:off x="835269" y="5929086"/>
            <a:ext cx="150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9455-1D4B-4213-B515-9A7B62F6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highlight>
                <a:srgbClr val="FFFF00"/>
              </a:highlight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>
              <a:highlight>
                <a:srgbClr val="FFFF00"/>
              </a:highlight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1F46-72B7-4659-9911-A7D686FD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Stages of Design Thinking </a:t>
            </a:r>
          </a:p>
        </p:txBody>
      </p:sp>
      <p:pic>
        <p:nvPicPr>
          <p:cNvPr id="5" name="Picture 2" descr="What is Design Thinking? (And What Are The 5 Stages Associated With it?) |  by Benjamin Hunter Miller | Medium">
            <a:extLst>
              <a:ext uri="{FF2B5EF4-FFF2-40B4-BE49-F238E27FC236}">
                <a16:creationId xmlns:a16="http://schemas.microsoft.com/office/drawing/2014/main" id="{42AD5F6D-0788-BD40-96BD-9DF1E931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173" y="2117462"/>
            <a:ext cx="6921653" cy="430872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530DD-4F1E-7548-B5A7-9B493294B2F6}"/>
              </a:ext>
            </a:extLst>
          </p:cNvPr>
          <p:cNvSpPr txBox="1"/>
          <p:nvPr/>
        </p:nvSpPr>
        <p:spPr>
          <a:xfrm>
            <a:off x="3238499" y="598666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</a:t>
            </a:r>
            <a:r>
              <a:rPr lang="en-US" sz="12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298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75C2-3FB2-4E5C-A5C3-2FCFF661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0407"/>
            <a:ext cx="8229600" cy="3869199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It helps to view different perspective of people and often leads to creative and innovative ideas to tackle a problem.</a:t>
            </a:r>
          </a:p>
          <a:p>
            <a:pPr lvl="1"/>
            <a:endParaRPr lang="en-US" sz="2400" b="1" dirty="0">
              <a:latin typeface="Garamond" panose="02020404030301010803" pitchFamily="18" charset="0"/>
            </a:endParaRP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Feedback from users in early stage before implementation results in saving of money, resources and time.</a:t>
            </a: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E840D2-B5FF-4300-A36B-35B44603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Benefits of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4710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E9F6A5-C9A1-4E13-84E4-D731A432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274638"/>
            <a:ext cx="8679765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System Thinking and 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F830-4094-4A71-9DF1-278FBE73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039257"/>
            <a:ext cx="4223238" cy="4086906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Similarities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Both system thinking and design thinking includes the process tackling the problems over the course of learnings from feedbacks.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6AD72-3C30-8E47-9258-0517352DB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Differences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System thinking is about breaking systems down to their components to understand the bigger picture while design thinking is about creating and building.</a:t>
            </a:r>
            <a:r>
              <a:rPr lang="en-US" sz="1600" dirty="0">
                <a:latin typeface="Garamond" panose="02020404030301010803" pitchFamily="18" charset="0"/>
              </a:rPr>
              <a:t>[4]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E9F6A5-C9A1-4E13-84E4-D731A432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" y="274638"/>
            <a:ext cx="8736037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System Thinking and 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F830-4094-4A71-9DF1-278FBE736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Similarities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Critical thinking is a key component for system as well as design thinking.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34225-1DF1-E747-B9A9-9A0B8650A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Differences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System thinking has wide spectrum of focus because of considering different strategies, while design thinking has narrow spectrum due to focuses only on user focused needs.</a:t>
            </a:r>
            <a:r>
              <a:rPr lang="en-US" sz="1600" dirty="0">
                <a:latin typeface="Garamond" panose="02020404030301010803" pitchFamily="18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40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Capability Maturity Models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CMM &amp; CMMI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Capability Maturity Model (CMM) &amp; Capability Maturity Model Integration (CMMI)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SEI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– (Software Engineering Institute at Carnegie Mellon)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 CMMI project is sponsored by the U.S. Department of Defense (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DoD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) and the National Defense Industrial Association (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NDIA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Garamond" panose="02020404030301010803" pitchFamily="18" charset="0"/>
              </a:rPr>
              <a:t>Capability Maturity Model </a:t>
            </a:r>
            <a:br>
              <a:rPr lang="en-US" altLang="en-US" b="1" dirty="0">
                <a:latin typeface="Garamond" panose="02020404030301010803" pitchFamily="18" charset="0"/>
              </a:rPr>
            </a:br>
            <a:r>
              <a:rPr lang="en-US" altLang="en-US" b="1" dirty="0">
                <a:latin typeface="Garamond" panose="02020404030301010803" pitchFamily="18" charset="0"/>
              </a:rPr>
              <a:t>(SW-CMM)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Developed in 1987 by the Software Engineering Institute (SEI) at Carnegie-Mellon University under the sponsorship of DARPA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Described in the book Managing the Software Process in 1989 by Watts Humphrey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Published as a separate document: Capability Maturity Model for Software in 1991</a:t>
            </a:r>
          </a:p>
          <a:p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System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</a:rPr>
              <a:t>Elements of a system 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</a:rPr>
              <a:t>are not just hardware but can also include software, and can even include people, facilities, policies, documents and databases.</a:t>
            </a: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</a:rPr>
              <a:t>System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an integrated set of elements that accomplish a defined objective. </a:t>
            </a:r>
            <a:r>
              <a:rPr lang="en-US" sz="2400" dirty="0">
                <a:latin typeface="Garamond" panose="02020404030301010803" pitchFamily="18" charset="0"/>
              </a:rPr>
              <a:t>The objective is what is to be created.</a:t>
            </a: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D54-8952-B74C-B5E4-7571F701D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62294-3875-0043-A99F-8E464EF38562}"/>
              </a:ext>
            </a:extLst>
          </p:cNvPr>
          <p:cNvSpPr/>
          <p:nvPr/>
        </p:nvSpPr>
        <p:spPr>
          <a:xfrm>
            <a:off x="457199" y="4082143"/>
            <a:ext cx="8334462" cy="17548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CF67B-49B3-924D-9818-EFA45D891B86}"/>
              </a:ext>
            </a:extLst>
          </p:cNvPr>
          <p:cNvSpPr/>
          <p:nvPr/>
        </p:nvSpPr>
        <p:spPr>
          <a:xfrm>
            <a:off x="457200" y="1987315"/>
            <a:ext cx="8334462" cy="1866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B992-FA7B-4909-8338-B964BB92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B6F5-FC1D-4FAF-906E-09B6C1AE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898802"/>
            <a:ext cx="8229600" cy="386919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 Capability Maturity Model Integration(CMMI) is a process and behavioral model that helps organizations streamline process improvement and encourage productive, efficient behaviors that decrease risk in software, product, and service development.</a:t>
            </a:r>
            <a:r>
              <a:rPr lang="en-US" alt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[5]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2E22A9-5ADE-49B2-99B0-99D539B060C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Garamond" panose="02020404030301010803" pitchFamily="18" charset="0"/>
              </a:rPr>
              <a:t>Why Capability Maturity Models </a:t>
            </a:r>
            <a:br>
              <a:rPr lang="en-US" altLang="en-US" b="1" dirty="0">
                <a:latin typeface="Garamond" panose="02020404030301010803" pitchFamily="18" charset="0"/>
              </a:rPr>
            </a:b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C5014-08C6-6643-BE88-EA9D1B4C34B3}"/>
              </a:ext>
            </a:extLst>
          </p:cNvPr>
          <p:cNvSpPr/>
          <p:nvPr/>
        </p:nvSpPr>
        <p:spPr>
          <a:xfrm>
            <a:off x="378186" y="2746402"/>
            <a:ext cx="8387625" cy="18783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Capability Maturity Models –</a:t>
            </a:r>
            <a:br>
              <a:rPr lang="en-US" altLang="en-US" sz="4000" b="1" dirty="0">
                <a:latin typeface="Garamond" panose="02020404030301010803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</a:rPr>
              <a:t>CMM - Levels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Initial Level (Level 1)</a:t>
            </a:r>
          </a:p>
          <a:p>
            <a:pPr marL="742950" lvl="2" indent="-342900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Characterized as ad hoc, and occasionally even chaotic</a:t>
            </a:r>
          </a:p>
          <a:p>
            <a:pPr marL="742950" lvl="2" indent="-342900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Repeatable (Level 2)</a:t>
            </a:r>
          </a:p>
          <a:p>
            <a:pPr marL="742950" lvl="2" indent="-342900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Basic project management processes are established to track cost, schedule, and functionality.</a:t>
            </a:r>
          </a:p>
          <a:p>
            <a:pPr marL="742950" lvl="2" indent="-342900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The necessary process discipline is in place to repeat earlier successes on projects with similar applications.</a:t>
            </a:r>
          </a:p>
          <a:p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CMM – Levels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Defined (Level 3)</a:t>
            </a:r>
          </a:p>
          <a:p>
            <a:pPr marL="742950" lvl="2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The software process for both management and engineering activities is documented, standardized, and integrated into a standard software process for the organization.</a:t>
            </a:r>
          </a:p>
          <a:p>
            <a:pPr marL="742950" lvl="2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Managed (Level 4)</a:t>
            </a:r>
          </a:p>
          <a:p>
            <a:pPr marL="742950" lvl="2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Detailed measures of the software process and product quality are collected.</a:t>
            </a:r>
          </a:p>
          <a:p>
            <a:pPr marL="742950" lvl="2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Both the software process and products are quantitatively understood and controlled.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CMM - Levels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Optimized (Level 5)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Continuous process improvement is enabled by quantitative feedback from the process and from piloting innovative ideas and technologies.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lvl="1"/>
            <a:endParaRPr lang="en-US" altLang="en-US" sz="2400" dirty="0">
              <a:latin typeface="Garamond" panose="02020404030301010803" pitchFamily="18" charset="0"/>
            </a:endParaRPr>
          </a:p>
          <a:p>
            <a:pPr lvl="1"/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CMMI Maturity Levels</a:t>
            </a:r>
            <a:endParaRPr lang="en-US" sz="4000" b="1" i="1" dirty="0">
              <a:latin typeface="Garamond" panose="02020404030301010803" pitchFamily="18" charset="0"/>
            </a:endParaRPr>
          </a:p>
        </p:txBody>
      </p:sp>
      <p:sp>
        <p:nvSpPr>
          <p:cNvPr id="22531" name="Freeform 3"/>
          <p:cNvSpPr>
            <a:spLocks/>
          </p:cNvSpPr>
          <p:nvPr/>
        </p:nvSpPr>
        <p:spPr bwMode="auto">
          <a:xfrm>
            <a:off x="1340530" y="2062446"/>
            <a:ext cx="5815013" cy="105370"/>
          </a:xfrm>
          <a:custGeom>
            <a:avLst/>
            <a:gdLst>
              <a:gd name="T0" fmla="*/ 0 w 3663"/>
              <a:gd name="T1" fmla="*/ 2147483647 h 67"/>
              <a:gd name="T2" fmla="*/ 0 w 3663"/>
              <a:gd name="T3" fmla="*/ 0 h 67"/>
              <a:gd name="T4" fmla="*/ 2147483647 w 3663"/>
              <a:gd name="T5" fmla="*/ 0 h 67"/>
              <a:gd name="T6" fmla="*/ 0 60000 65536"/>
              <a:gd name="T7" fmla="*/ 0 60000 65536"/>
              <a:gd name="T8" fmla="*/ 0 60000 65536"/>
              <a:gd name="T9" fmla="*/ 0 w 3663"/>
              <a:gd name="T10" fmla="*/ 0 h 67"/>
              <a:gd name="T11" fmla="*/ 3663 w 3663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3" h="67">
                <a:moveTo>
                  <a:pt x="0" y="66"/>
                </a:moveTo>
                <a:lnTo>
                  <a:pt x="0" y="0"/>
                </a:lnTo>
                <a:lnTo>
                  <a:pt x="3662" y="0"/>
                </a:lnTo>
              </a:path>
            </a:pathLst>
          </a:custGeom>
          <a:noFill/>
          <a:ln w="381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1306513" y="2888699"/>
            <a:ext cx="4943475" cy="123229"/>
          </a:xfrm>
          <a:custGeom>
            <a:avLst/>
            <a:gdLst>
              <a:gd name="T0" fmla="*/ 0 w 3114"/>
              <a:gd name="T1" fmla="*/ 2147483647 h 78"/>
              <a:gd name="T2" fmla="*/ 0 w 3114"/>
              <a:gd name="T3" fmla="*/ 0 h 78"/>
              <a:gd name="T4" fmla="*/ 2147483647 w 3114"/>
              <a:gd name="T5" fmla="*/ 0 h 78"/>
              <a:gd name="T6" fmla="*/ 0 60000 65536"/>
              <a:gd name="T7" fmla="*/ 0 60000 65536"/>
              <a:gd name="T8" fmla="*/ 0 60000 65536"/>
              <a:gd name="T9" fmla="*/ 0 w 3114"/>
              <a:gd name="T10" fmla="*/ 0 h 78"/>
              <a:gd name="T11" fmla="*/ 3114 w 3114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14" h="78">
                <a:moveTo>
                  <a:pt x="0" y="77"/>
                </a:moveTo>
                <a:lnTo>
                  <a:pt x="0" y="0"/>
                </a:lnTo>
                <a:lnTo>
                  <a:pt x="3113" y="0"/>
                </a:lnTo>
              </a:path>
            </a:pathLst>
          </a:custGeom>
          <a:noFill/>
          <a:ln w="381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1306513" y="3704155"/>
            <a:ext cx="3959225" cy="133946"/>
          </a:xfrm>
          <a:custGeom>
            <a:avLst/>
            <a:gdLst>
              <a:gd name="T0" fmla="*/ 0 w 2494"/>
              <a:gd name="T1" fmla="*/ 2147483647 h 84"/>
              <a:gd name="T2" fmla="*/ 0 w 2494"/>
              <a:gd name="T3" fmla="*/ 0 h 84"/>
              <a:gd name="T4" fmla="*/ 2147483647 w 2494"/>
              <a:gd name="T5" fmla="*/ 0 h 84"/>
              <a:gd name="T6" fmla="*/ 0 60000 65536"/>
              <a:gd name="T7" fmla="*/ 0 60000 65536"/>
              <a:gd name="T8" fmla="*/ 0 60000 65536"/>
              <a:gd name="T9" fmla="*/ 0 w 2494"/>
              <a:gd name="T10" fmla="*/ 0 h 84"/>
              <a:gd name="T11" fmla="*/ 2494 w 2494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84">
                <a:moveTo>
                  <a:pt x="0" y="83"/>
                </a:moveTo>
                <a:lnTo>
                  <a:pt x="0" y="0"/>
                </a:lnTo>
                <a:lnTo>
                  <a:pt x="2493" y="0"/>
                </a:lnTo>
              </a:path>
            </a:pathLst>
          </a:custGeom>
          <a:noFill/>
          <a:ln w="381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3582987" y="1854568"/>
            <a:ext cx="5238749" cy="4313040"/>
          </a:xfrm>
          <a:custGeom>
            <a:avLst/>
            <a:gdLst>
              <a:gd name="T0" fmla="*/ 0 w 3205"/>
              <a:gd name="T1" fmla="*/ 2147483647 h 3089"/>
              <a:gd name="T2" fmla="*/ 0 w 3205"/>
              <a:gd name="T3" fmla="*/ 2147483647 h 3089"/>
              <a:gd name="T4" fmla="*/ 2147483647 w 3205"/>
              <a:gd name="T5" fmla="*/ 2147483647 h 3089"/>
              <a:gd name="T6" fmla="*/ 2147483647 w 3205"/>
              <a:gd name="T7" fmla="*/ 2147483647 h 3089"/>
              <a:gd name="T8" fmla="*/ 2147483647 w 3205"/>
              <a:gd name="T9" fmla="*/ 2147483647 h 3089"/>
              <a:gd name="T10" fmla="*/ 2147483647 w 3205"/>
              <a:gd name="T11" fmla="*/ 2147483647 h 3089"/>
              <a:gd name="T12" fmla="*/ 2147483647 w 3205"/>
              <a:gd name="T13" fmla="*/ 2147483647 h 3089"/>
              <a:gd name="T14" fmla="*/ 2147483647 w 3205"/>
              <a:gd name="T15" fmla="*/ 2147483647 h 3089"/>
              <a:gd name="T16" fmla="*/ 2147483647 w 3205"/>
              <a:gd name="T17" fmla="*/ 2147483647 h 3089"/>
              <a:gd name="T18" fmla="*/ 2147483647 w 3205"/>
              <a:gd name="T19" fmla="*/ 0 h 3089"/>
              <a:gd name="T20" fmla="*/ 2147483647 w 3205"/>
              <a:gd name="T21" fmla="*/ 0 h 3089"/>
              <a:gd name="T22" fmla="*/ 2147483647 w 3205"/>
              <a:gd name="T23" fmla="*/ 2147483647 h 3089"/>
              <a:gd name="T24" fmla="*/ 0 w 3205"/>
              <a:gd name="T25" fmla="*/ 2147483647 h 30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05"/>
              <a:gd name="T40" fmla="*/ 0 h 3089"/>
              <a:gd name="T41" fmla="*/ 3205 w 3205"/>
              <a:gd name="T42" fmla="*/ 3089 h 308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05" h="3089">
                <a:moveTo>
                  <a:pt x="0" y="3088"/>
                </a:moveTo>
                <a:lnTo>
                  <a:pt x="0" y="2292"/>
                </a:lnTo>
                <a:lnTo>
                  <a:pt x="592" y="2292"/>
                </a:lnTo>
                <a:lnTo>
                  <a:pt x="592" y="1696"/>
                </a:lnTo>
                <a:lnTo>
                  <a:pt x="1156" y="1696"/>
                </a:lnTo>
                <a:lnTo>
                  <a:pt x="1156" y="1140"/>
                </a:lnTo>
                <a:lnTo>
                  <a:pt x="1748" y="1140"/>
                </a:lnTo>
                <a:lnTo>
                  <a:pt x="1748" y="548"/>
                </a:lnTo>
                <a:lnTo>
                  <a:pt x="2316" y="548"/>
                </a:lnTo>
                <a:lnTo>
                  <a:pt x="2316" y="0"/>
                </a:lnTo>
                <a:lnTo>
                  <a:pt x="3204" y="0"/>
                </a:lnTo>
                <a:lnTo>
                  <a:pt x="3204" y="3076"/>
                </a:lnTo>
                <a:lnTo>
                  <a:pt x="0" y="3088"/>
                </a:lnTo>
              </a:path>
            </a:pathLst>
          </a:custGeom>
          <a:solidFill>
            <a:srgbClr val="CCFFCC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41449" y="5480022"/>
            <a:ext cx="2185988" cy="80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75" tIns="39688" rIns="79375" bIns="39688">
            <a:spAutoFit/>
          </a:bodyPr>
          <a:lstStyle>
            <a:lvl1pPr defTabSz="7858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7858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7858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7858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7858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Process unpredictable, poorly controlled and </a:t>
            </a:r>
          </a:p>
          <a:p>
            <a:pPr>
              <a:lnSpc>
                <a:spcPct val="90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reactive</a:t>
            </a:r>
          </a:p>
          <a:p>
            <a:pPr latinLnBrk="1">
              <a:lnSpc>
                <a:spcPct val="90000"/>
              </a:lnSpc>
            </a:pPr>
            <a:endParaRPr lang="en-US" altLang="en-US" sz="13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33513" y="4674563"/>
            <a:ext cx="2219325" cy="6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Process characterized for </a:t>
            </a:r>
            <a:r>
              <a:rPr lang="en-US" altLang="en-US" sz="1300" b="1" i="1" dirty="0">
                <a:solidFill>
                  <a:srgbClr val="000000"/>
                </a:solidFill>
                <a:latin typeface="Arial" charset="0"/>
              </a:rPr>
              <a:t>projects</a:t>
            </a: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 and is often reactive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433513" y="3760510"/>
            <a:ext cx="2003425" cy="6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Process characterized for the </a:t>
            </a:r>
            <a:r>
              <a:rPr lang="en-US" altLang="en-US" sz="1300" b="1" i="1" dirty="0">
                <a:solidFill>
                  <a:srgbClr val="000000"/>
                </a:solidFill>
                <a:latin typeface="Arial" charset="0"/>
              </a:rPr>
              <a:t>organization </a:t>
            </a: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and is proactive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433513" y="2913629"/>
            <a:ext cx="2117725" cy="4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Process measured</a:t>
            </a:r>
            <a:br>
              <a:rPr lang="en-US" altLang="en-US" sz="1300" b="1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and controlled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433513" y="2123548"/>
            <a:ext cx="2325687" cy="4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Focus on process</a:t>
            </a:r>
            <a:br>
              <a:rPr lang="en-US" altLang="en-US" sz="1300" b="1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300" b="1" dirty="0">
                <a:solidFill>
                  <a:srgbClr val="000000"/>
                </a:solidFill>
                <a:latin typeface="Arial" charset="0"/>
              </a:rPr>
              <a:t>improvement</a:t>
            </a:r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1323974" y="4631701"/>
            <a:ext cx="3073400" cy="94655"/>
          </a:xfrm>
          <a:custGeom>
            <a:avLst/>
            <a:gdLst>
              <a:gd name="T0" fmla="*/ 0 w 1936"/>
              <a:gd name="T1" fmla="*/ 2147483647 h 59"/>
              <a:gd name="T2" fmla="*/ 0 w 1936"/>
              <a:gd name="T3" fmla="*/ 0 h 59"/>
              <a:gd name="T4" fmla="*/ 2147483647 w 1936"/>
              <a:gd name="T5" fmla="*/ 0 h 59"/>
              <a:gd name="T6" fmla="*/ 0 60000 65536"/>
              <a:gd name="T7" fmla="*/ 0 60000 65536"/>
              <a:gd name="T8" fmla="*/ 0 60000 65536"/>
              <a:gd name="T9" fmla="*/ 0 w 1936"/>
              <a:gd name="T10" fmla="*/ 0 h 59"/>
              <a:gd name="T11" fmla="*/ 1936 w 193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6" h="59">
                <a:moveTo>
                  <a:pt x="0" y="58"/>
                </a:moveTo>
                <a:lnTo>
                  <a:pt x="0" y="0"/>
                </a:lnTo>
                <a:lnTo>
                  <a:pt x="1935" y="0"/>
                </a:lnTo>
              </a:path>
            </a:pathLst>
          </a:custGeom>
          <a:noFill/>
          <a:ln w="381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1311275" y="5419300"/>
            <a:ext cx="2144713" cy="92869"/>
          </a:xfrm>
          <a:custGeom>
            <a:avLst/>
            <a:gdLst>
              <a:gd name="T0" fmla="*/ 0 w 1351"/>
              <a:gd name="T1" fmla="*/ 2147483647 h 58"/>
              <a:gd name="T2" fmla="*/ 0 w 1351"/>
              <a:gd name="T3" fmla="*/ 0 h 58"/>
              <a:gd name="T4" fmla="*/ 2147483647 w 1351"/>
              <a:gd name="T5" fmla="*/ 0 h 58"/>
              <a:gd name="T6" fmla="*/ 0 60000 65536"/>
              <a:gd name="T7" fmla="*/ 0 60000 65536"/>
              <a:gd name="T8" fmla="*/ 0 60000 65536"/>
              <a:gd name="T9" fmla="*/ 0 w 1351"/>
              <a:gd name="T10" fmla="*/ 0 h 58"/>
              <a:gd name="T11" fmla="*/ 1351 w 135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1" h="58">
                <a:moveTo>
                  <a:pt x="0" y="57"/>
                </a:moveTo>
                <a:lnTo>
                  <a:pt x="0" y="0"/>
                </a:lnTo>
                <a:lnTo>
                  <a:pt x="1350" y="0"/>
                </a:lnTo>
              </a:path>
            </a:pathLst>
          </a:custGeom>
          <a:noFill/>
          <a:ln w="38100" cap="rnd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432550" y="2691429"/>
            <a:ext cx="2109788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Quantitatively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Managed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520530" y="3553120"/>
            <a:ext cx="1343025" cy="4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Defined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773486" y="5209224"/>
            <a:ext cx="1597025" cy="4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Performed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746628" y="4398656"/>
            <a:ext cx="1647825" cy="4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Managed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457324" y="5592536"/>
            <a:ext cx="1963738" cy="5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457324" y="4685279"/>
            <a:ext cx="1689100" cy="87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457324" y="3760163"/>
            <a:ext cx="1943100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457324" y="2860051"/>
            <a:ext cx="1562100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473323" y="1823080"/>
            <a:ext cx="1530350" cy="43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7293874" y="1941251"/>
            <a:ext cx="1530350" cy="43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Optimizing</a:t>
            </a:r>
          </a:p>
        </p:txBody>
      </p: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353786" y="5297015"/>
            <a:ext cx="596900" cy="366013"/>
            <a:chOff x="584" y="3469"/>
            <a:chExt cx="376" cy="230"/>
          </a:xfrm>
        </p:grpSpPr>
        <p:sp>
          <p:nvSpPr>
            <p:cNvPr id="22567" name="Oval 27"/>
            <p:cNvSpPr>
              <a:spLocks noChangeArrowheads="1"/>
            </p:cNvSpPr>
            <p:nvPr/>
          </p:nvSpPr>
          <p:spPr bwMode="auto">
            <a:xfrm>
              <a:off x="604" y="3507"/>
              <a:ext cx="184" cy="184"/>
            </a:xfrm>
            <a:prstGeom prst="ellipse">
              <a:avLst/>
            </a:prstGeom>
            <a:solidFill>
              <a:srgbClr val="D9F9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2568" name="Rectangle 28"/>
            <p:cNvSpPr>
              <a:spLocks noChangeArrowheads="1"/>
            </p:cNvSpPr>
            <p:nvPr/>
          </p:nvSpPr>
          <p:spPr bwMode="auto">
            <a:xfrm>
              <a:off x="584" y="3469"/>
              <a:ext cx="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altLang="en-US" b="1" dirty="0">
                  <a:solidFill>
                    <a:srgbClr val="000000"/>
                  </a:solidFill>
                  <a:latin typeface="Arial" charset="0"/>
                </a:rPr>
                <a:t>1   </a:t>
              </a:r>
            </a:p>
          </p:txBody>
        </p:sp>
      </p:grpSp>
      <p:grpSp>
        <p:nvGrpSpPr>
          <p:cNvPr id="22555" name="Group 29"/>
          <p:cNvGrpSpPr>
            <a:grpSpLocks/>
          </p:cNvGrpSpPr>
          <p:nvPr/>
        </p:nvGrpSpPr>
        <p:grpSpPr bwMode="auto">
          <a:xfrm>
            <a:off x="340180" y="4502273"/>
            <a:ext cx="450850" cy="366012"/>
            <a:chOff x="593" y="2968"/>
            <a:chExt cx="284" cy="230"/>
          </a:xfrm>
        </p:grpSpPr>
        <p:sp>
          <p:nvSpPr>
            <p:cNvPr id="22565" name="Oval 30"/>
            <p:cNvSpPr>
              <a:spLocks noChangeArrowheads="1"/>
            </p:cNvSpPr>
            <p:nvPr/>
          </p:nvSpPr>
          <p:spPr bwMode="auto">
            <a:xfrm>
              <a:off x="612" y="3009"/>
              <a:ext cx="184" cy="184"/>
            </a:xfrm>
            <a:prstGeom prst="ellipse">
              <a:avLst/>
            </a:prstGeom>
            <a:solidFill>
              <a:srgbClr val="D9F9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2566" name="Rectangle 31"/>
            <p:cNvSpPr>
              <a:spLocks noChangeArrowheads="1"/>
            </p:cNvSpPr>
            <p:nvPr/>
          </p:nvSpPr>
          <p:spPr bwMode="auto">
            <a:xfrm>
              <a:off x="593" y="296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22556" name="Group 32"/>
          <p:cNvGrpSpPr>
            <a:grpSpLocks/>
          </p:cNvGrpSpPr>
          <p:nvPr/>
        </p:nvGrpSpPr>
        <p:grpSpPr bwMode="auto">
          <a:xfrm>
            <a:off x="340180" y="3588038"/>
            <a:ext cx="469900" cy="366179"/>
            <a:chOff x="577" y="2376"/>
            <a:chExt cx="296" cy="231"/>
          </a:xfrm>
        </p:grpSpPr>
        <p:sp>
          <p:nvSpPr>
            <p:cNvPr id="22563" name="Oval 33"/>
            <p:cNvSpPr>
              <a:spLocks noChangeArrowheads="1"/>
            </p:cNvSpPr>
            <p:nvPr/>
          </p:nvSpPr>
          <p:spPr bwMode="auto">
            <a:xfrm>
              <a:off x="596" y="2417"/>
              <a:ext cx="184" cy="184"/>
            </a:xfrm>
            <a:prstGeom prst="ellipse">
              <a:avLst/>
            </a:prstGeom>
            <a:solidFill>
              <a:srgbClr val="D9F9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2564" name="Rectangle 34"/>
            <p:cNvSpPr>
              <a:spLocks noChangeArrowheads="1"/>
            </p:cNvSpPr>
            <p:nvPr/>
          </p:nvSpPr>
          <p:spPr bwMode="auto">
            <a:xfrm>
              <a:off x="577" y="237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altLang="en-US" b="1" dirty="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22557" name="Group 35"/>
          <p:cNvGrpSpPr>
            <a:grpSpLocks/>
          </p:cNvGrpSpPr>
          <p:nvPr/>
        </p:nvGrpSpPr>
        <p:grpSpPr bwMode="auto">
          <a:xfrm>
            <a:off x="322263" y="2730539"/>
            <a:ext cx="650875" cy="366179"/>
            <a:chOff x="581" y="1800"/>
            <a:chExt cx="410" cy="231"/>
          </a:xfrm>
        </p:grpSpPr>
        <p:sp>
          <p:nvSpPr>
            <p:cNvPr id="22561" name="Oval 36"/>
            <p:cNvSpPr>
              <a:spLocks noChangeArrowheads="1"/>
            </p:cNvSpPr>
            <p:nvPr/>
          </p:nvSpPr>
          <p:spPr bwMode="auto">
            <a:xfrm>
              <a:off x="604" y="1841"/>
              <a:ext cx="184" cy="184"/>
            </a:xfrm>
            <a:prstGeom prst="ellipse">
              <a:avLst/>
            </a:prstGeom>
            <a:solidFill>
              <a:srgbClr val="D9F9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2562" name="Rectangle 37"/>
            <p:cNvSpPr>
              <a:spLocks noChangeArrowheads="1"/>
            </p:cNvSpPr>
            <p:nvPr/>
          </p:nvSpPr>
          <p:spPr bwMode="auto">
            <a:xfrm>
              <a:off x="581" y="1800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altLang="en-US" b="1" dirty="0">
                  <a:solidFill>
                    <a:srgbClr val="000000"/>
                  </a:solidFill>
                  <a:latin typeface="Arial" charset="0"/>
                </a:rPr>
                <a:t>4   </a:t>
              </a:r>
            </a:p>
          </p:txBody>
        </p:sp>
      </p:grpSp>
      <p:grpSp>
        <p:nvGrpSpPr>
          <p:cNvPr id="22558" name="Group 38"/>
          <p:cNvGrpSpPr>
            <a:grpSpLocks/>
          </p:cNvGrpSpPr>
          <p:nvPr/>
        </p:nvGrpSpPr>
        <p:grpSpPr bwMode="auto">
          <a:xfrm>
            <a:off x="340180" y="1867055"/>
            <a:ext cx="590550" cy="366179"/>
            <a:chOff x="591" y="1224"/>
            <a:chExt cx="372" cy="231"/>
          </a:xfrm>
        </p:grpSpPr>
        <p:sp>
          <p:nvSpPr>
            <p:cNvPr id="22559" name="Oval 39"/>
            <p:cNvSpPr>
              <a:spLocks noChangeArrowheads="1"/>
            </p:cNvSpPr>
            <p:nvPr/>
          </p:nvSpPr>
          <p:spPr bwMode="auto">
            <a:xfrm>
              <a:off x="608" y="1265"/>
              <a:ext cx="184" cy="184"/>
            </a:xfrm>
            <a:prstGeom prst="ellipse">
              <a:avLst/>
            </a:prstGeom>
            <a:solidFill>
              <a:srgbClr val="D9F9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2560" name="Rectangle 40"/>
            <p:cNvSpPr>
              <a:spLocks noChangeArrowheads="1"/>
            </p:cNvSpPr>
            <p:nvPr/>
          </p:nvSpPr>
          <p:spPr bwMode="auto">
            <a:xfrm>
              <a:off x="591" y="122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altLang="en-US" b="1" dirty="0">
                  <a:solidFill>
                    <a:srgbClr val="000000"/>
                  </a:solidFill>
                  <a:latin typeface="Arial" charset="0"/>
                </a:rPr>
                <a:t>5   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F76C4CD-9628-6E46-8B67-41108C54E7EF}"/>
              </a:ext>
            </a:extLst>
          </p:cNvPr>
          <p:cNvSpPr txBox="1"/>
          <p:nvPr/>
        </p:nvSpPr>
        <p:spPr>
          <a:xfrm>
            <a:off x="3238500" y="640652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368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A4585-D3E1-8E4A-803D-A300014D7DD2}"/>
              </a:ext>
            </a:extLst>
          </p:cNvPr>
          <p:cNvSpPr txBox="1"/>
          <p:nvPr/>
        </p:nvSpPr>
        <p:spPr>
          <a:xfrm>
            <a:off x="457200" y="21717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https://accu.org/journals/overload/19/103/sedge_1975/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https://en.wikipedia.org/wiki/Design_thinking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https://medium.com/@bhmiller0712/what-is-design-thinking-and-what-are-the-5-stages-associated-with-it-d628152cf220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https://medium.com/swlh/design-thinking-vs-systems-thinking-ca13caa17557#:~:text=Design%20thinking%20focuses%20on%20synthesis,to%20understand%20the%20bigger%20picture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https://www.cio.com/article/274530/process-improvement-capability-maturity-model-integration-cmmi-definition-and-solutions.html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4000" b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7FEC9-AB53-6547-9A07-66047D064FD2}"/>
              </a:ext>
            </a:extLst>
          </p:cNvPr>
          <p:cNvSpPr/>
          <p:nvPr/>
        </p:nvSpPr>
        <p:spPr>
          <a:xfrm>
            <a:off x="378187" y="2698007"/>
            <a:ext cx="8387625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72108-ABA2-4063-B35E-C1036AA94524}"/>
              </a:ext>
            </a:extLst>
          </p:cNvPr>
          <p:cNvSpPr/>
          <p:nvPr/>
        </p:nvSpPr>
        <p:spPr>
          <a:xfrm>
            <a:off x="3576901" y="3099210"/>
            <a:ext cx="2610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latin typeface="Garamond" panose="02020404030301010803" pitchFamily="18" charset="0"/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16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System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091752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2800" b="1" dirty="0">
                <a:latin typeface="Garamond" panose="02020404030301010803" pitchFamily="18" charset="0"/>
              </a:rPr>
              <a:t>Subsystem</a:t>
            </a:r>
          </a:p>
          <a:p>
            <a:pPr lvl="1">
              <a:buClr>
                <a:schemeClr val="tx2"/>
              </a:buClr>
            </a:pPr>
            <a:r>
              <a:rPr lang="en-US" sz="2400" dirty="0">
                <a:latin typeface="Garamond" panose="02020404030301010803" pitchFamily="18" charset="0"/>
              </a:rPr>
              <a:t>is a system, except that it normally will not provide a useful function on its own, </a:t>
            </a:r>
            <a:r>
              <a:rPr lang="en-US" sz="2400" b="1" dirty="0">
                <a:latin typeface="Garamond" panose="02020404030301010803" pitchFamily="18" charset="0"/>
              </a:rPr>
              <a:t>it must be integrated with other subsystems </a:t>
            </a:r>
            <a:r>
              <a:rPr lang="en-US" sz="2400" dirty="0">
                <a:latin typeface="Garamond" panose="02020404030301010803" pitchFamily="18" charset="0"/>
              </a:rPr>
              <a:t>(or systems) to make a system.</a:t>
            </a:r>
          </a:p>
          <a:p>
            <a:pPr lvl="1"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Components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 lvl="1">
              <a:buClr>
                <a:schemeClr val="tx2"/>
              </a:buClr>
            </a:pPr>
            <a:r>
              <a:rPr lang="en-US" sz="2400" b="1" dirty="0">
                <a:latin typeface="Garamond" panose="02020404030301010803" pitchFamily="18" charset="0"/>
              </a:rPr>
              <a:t>are elements that make up a subsystem or system.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Parts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are elements on the lowest level of the hierarchy</a:t>
            </a: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Clr>
                <a:schemeClr val="tx2"/>
              </a:buClr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07EC-5411-334A-8508-C700186149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F1A8F-D90D-424B-A45A-49E216B67BDD}"/>
              </a:ext>
            </a:extLst>
          </p:cNvPr>
          <p:cNvSpPr/>
          <p:nvPr/>
        </p:nvSpPr>
        <p:spPr>
          <a:xfrm>
            <a:off x="457200" y="1987315"/>
            <a:ext cx="8334462" cy="15741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66DEB-212B-5645-A135-95AE67A3148A}"/>
              </a:ext>
            </a:extLst>
          </p:cNvPr>
          <p:cNvSpPr/>
          <p:nvPr/>
        </p:nvSpPr>
        <p:spPr>
          <a:xfrm>
            <a:off x="457200" y="3714195"/>
            <a:ext cx="8334462" cy="11395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7D873-AB2D-7747-A952-4B67BC843E10}"/>
              </a:ext>
            </a:extLst>
          </p:cNvPr>
          <p:cNvSpPr/>
          <p:nvPr/>
        </p:nvSpPr>
        <p:spPr>
          <a:xfrm>
            <a:off x="457200" y="5006545"/>
            <a:ext cx="8334462" cy="10725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Types of Systems</a:t>
            </a:r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endParaRPr lang="en-US" sz="4800" b="1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Open systems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Closed systems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Conceptual systems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Physical systems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Static systems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Dynamic systems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6F66-3D8C-334D-AD98-DC9BC1C729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7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Types of Systems</a:t>
            </a:r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endParaRPr lang="en-US" sz="4800" b="1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Open Systems Examples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………..</a:t>
            </a:r>
          </a:p>
          <a:p>
            <a:pPr>
              <a:buClr>
                <a:schemeClr val="tx2"/>
              </a:buClr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Closed Systems Examples</a:t>
            </a: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………..</a:t>
            </a:r>
          </a:p>
          <a:p>
            <a:pPr>
              <a:buClr>
                <a:schemeClr val="tx2"/>
              </a:buClr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Conceptual Systems Examples</a:t>
            </a:r>
          </a:p>
          <a:p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………..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6F66-3D8C-334D-AD98-DC9BC1C729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9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64-FB24-44DF-9F2D-F6FB1609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Physical Systems Examples</a:t>
            </a:r>
          </a:p>
          <a:p>
            <a:pPr>
              <a:buClr>
                <a:schemeClr val="tx2"/>
              </a:buClr>
            </a:pP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………..</a:t>
            </a:r>
          </a:p>
          <a:p>
            <a:pPr>
              <a:buClr>
                <a:schemeClr val="tx2"/>
              </a:buClr>
            </a:pP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Static Systems Examples</a:t>
            </a:r>
          </a:p>
          <a:p>
            <a:pPr>
              <a:buClr>
                <a:schemeClr val="tx2"/>
              </a:buClr>
            </a:pP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…………..</a:t>
            </a:r>
          </a:p>
          <a:p>
            <a:pPr>
              <a:buClr>
                <a:schemeClr val="tx2"/>
              </a:buClr>
            </a:pP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Dynamic Systems Examples</a:t>
            </a:r>
          </a:p>
          <a:p>
            <a:r>
              <a:rPr lang="en-US" dirty="0"/>
              <a:t>……………….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B1A84-6D15-478F-9E55-49E34DD7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Types of Systems</a:t>
            </a:r>
            <a:br>
              <a:rPr lang="en-US" sz="4800" b="1" dirty="0">
                <a:latin typeface="Garamond" panose="02020404030301010803" pitchFamily="18" charset="0"/>
                <a:ea typeface="+mn-ea"/>
                <a:cs typeface="+mn-cs"/>
              </a:rPr>
            </a:br>
            <a:endParaRPr lang="en-US" sz="4800" b="1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  <a:ea typeface="+mn-ea"/>
                <a:cs typeface="+mn-cs"/>
              </a:rPr>
              <a:t>System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SzPct val="85000"/>
              <a:buNone/>
              <a:defRPr/>
            </a:pPr>
            <a:r>
              <a:rPr lang="en-US" b="1" dirty="0">
                <a:latin typeface="Garamond" panose="02020404030301010803" pitchFamily="18" charset="0"/>
              </a:rPr>
              <a:t>System Engineering</a:t>
            </a:r>
            <a:endParaRPr lang="en-US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Concentrate not only on the software but rather on the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system as a whole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and its elements…</a:t>
            </a:r>
          </a:p>
          <a:p>
            <a:pPr marL="457200" lvl="1" indent="-457200">
              <a:buClr>
                <a:schemeClr val="tx2"/>
              </a:buClr>
              <a:buSzPct val="85000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  <a:buSzPct val="85000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SE occurs as a result of a process called system engineering.</a:t>
            </a:r>
          </a:p>
          <a:p>
            <a:pPr marL="285750" lvl="1" indent="-285750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6423E-9B4E-7143-B9F2-3D780EFF3B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514042-282F-4A4C-AEE0-05D5E3952A8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4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2145</Words>
  <Application>Microsoft Office PowerPoint</Application>
  <PresentationFormat>On-screen Show (4:3)</PresentationFormat>
  <Paragraphs>359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新細明體</vt:lpstr>
      <vt:lpstr>Arial</vt:lpstr>
      <vt:lpstr>Calibri</vt:lpstr>
      <vt:lpstr>Comic Sans MS</vt:lpstr>
      <vt:lpstr>Garamond</vt:lpstr>
      <vt:lpstr>Times New Roman</vt:lpstr>
      <vt:lpstr>Univers (W1)</vt:lpstr>
      <vt:lpstr>Verdana</vt:lpstr>
      <vt:lpstr>Wingdings</vt:lpstr>
      <vt:lpstr>ZapfDingbats</vt:lpstr>
      <vt:lpstr>Office Theme</vt:lpstr>
      <vt:lpstr>PowerPoint Presentation</vt:lpstr>
      <vt:lpstr>Software</vt:lpstr>
      <vt:lpstr>System</vt:lpstr>
      <vt:lpstr>System Elements</vt:lpstr>
      <vt:lpstr>System Elements</vt:lpstr>
      <vt:lpstr> Types of Systems </vt:lpstr>
      <vt:lpstr> Types of Systems </vt:lpstr>
      <vt:lpstr> Types of Systems </vt:lpstr>
      <vt:lpstr>System Engineering</vt:lpstr>
      <vt:lpstr>System Engineering</vt:lpstr>
      <vt:lpstr> System Engineering </vt:lpstr>
      <vt:lpstr>System Engineering</vt:lpstr>
      <vt:lpstr> Systems &amp; Modeling </vt:lpstr>
      <vt:lpstr> Systems &amp; Modeling </vt:lpstr>
      <vt:lpstr> Systems &amp; Modeling </vt:lpstr>
      <vt:lpstr>Systems &amp; Modeling  System Context Diagram (SCD)</vt:lpstr>
      <vt:lpstr>Systems &amp; Modeling  System Context Diagram (SCD)</vt:lpstr>
      <vt:lpstr>Systems &amp; Modeling  System Context Diagram (SCD)</vt:lpstr>
      <vt:lpstr>Systems &amp; Modeling  System Context Diagram (SCD)</vt:lpstr>
      <vt:lpstr>Modeling – “Structured Approach”</vt:lpstr>
      <vt:lpstr>Modeling  - Object-Oriented Approach </vt:lpstr>
      <vt:lpstr>System Thinking</vt:lpstr>
      <vt:lpstr>System Thinking</vt:lpstr>
      <vt:lpstr>System Thinking</vt:lpstr>
      <vt:lpstr>PowerPoint Presentation</vt:lpstr>
      <vt:lpstr>Iceberg Model</vt:lpstr>
      <vt:lpstr>Iceberg Model</vt:lpstr>
      <vt:lpstr>System Development and Process?</vt:lpstr>
      <vt:lpstr>What is a Software Process?</vt:lpstr>
      <vt:lpstr>Process Principles</vt:lpstr>
      <vt:lpstr>Process Principles</vt:lpstr>
      <vt:lpstr>Design Thinking </vt:lpstr>
      <vt:lpstr>Design Thinking </vt:lpstr>
      <vt:lpstr>Stages of Design Thinking </vt:lpstr>
      <vt:lpstr>Benefits of Design Thinking</vt:lpstr>
      <vt:lpstr>System Thinking and Design Thinking </vt:lpstr>
      <vt:lpstr>System Thinking and Design Thinking </vt:lpstr>
      <vt:lpstr> Capability Maturity Models CMM &amp; CMMI</vt:lpstr>
      <vt:lpstr>Capability Maturity Model  (SW-CMM)</vt:lpstr>
      <vt:lpstr> </vt:lpstr>
      <vt:lpstr>Capability Maturity Models – CMM - Levels</vt:lpstr>
      <vt:lpstr>CMM – Levels</vt:lpstr>
      <vt:lpstr>CMM - Levels</vt:lpstr>
      <vt:lpstr>CMMI Maturity Levels</vt:lpstr>
      <vt:lpstr>References</vt:lpstr>
      <vt:lpstr>PowerPoint Presentation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Salem, Ahmed M</cp:lastModifiedBy>
  <cp:revision>32</cp:revision>
  <dcterms:created xsi:type="dcterms:W3CDTF">2015-02-11T18:15:53Z</dcterms:created>
  <dcterms:modified xsi:type="dcterms:W3CDTF">2022-05-31T09:24:52Z</dcterms:modified>
</cp:coreProperties>
</file>