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01" r:id="rId2"/>
    <p:sldId id="482" r:id="rId3"/>
    <p:sldId id="508" r:id="rId4"/>
    <p:sldId id="509" r:id="rId5"/>
    <p:sldId id="510" r:id="rId6"/>
    <p:sldId id="511" r:id="rId7"/>
    <p:sldId id="512" r:id="rId8"/>
    <p:sldId id="513" r:id="rId9"/>
    <p:sldId id="483" r:id="rId10"/>
    <p:sldId id="519" r:id="rId11"/>
    <p:sldId id="520" r:id="rId12"/>
    <p:sldId id="522" r:id="rId13"/>
    <p:sldId id="521" r:id="rId14"/>
    <p:sldId id="484" r:id="rId15"/>
    <p:sldId id="270" r:id="rId16"/>
    <p:sldId id="361" r:id="rId17"/>
    <p:sldId id="524" r:id="rId18"/>
    <p:sldId id="486" r:id="rId19"/>
    <p:sldId id="487" r:id="rId20"/>
    <p:sldId id="473" r:id="rId21"/>
    <p:sldId id="518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507" r:id="rId31"/>
    <p:sldId id="503" r:id="rId32"/>
    <p:sldId id="506" r:id="rId33"/>
    <p:sldId id="504" r:id="rId34"/>
    <p:sldId id="505" r:id="rId35"/>
    <p:sldId id="515" r:id="rId36"/>
    <p:sldId id="516" r:id="rId37"/>
    <p:sldId id="517" r:id="rId38"/>
    <p:sldId id="523" r:id="rId39"/>
    <p:sldId id="49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0B3D29"/>
    <a:srgbClr val="E4E2B7"/>
    <a:srgbClr val="998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832275-679F-5842-92C0-1558EDB57270}" v="10" dt="2020-09-21T16:29:07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4"/>
    <p:restoredTop sz="94560"/>
  </p:normalViewPr>
  <p:slideViewPr>
    <p:cSldViewPr snapToGrid="0" snapToObjects="1">
      <p:cViewPr varScale="1">
        <p:scale>
          <a:sx n="63" d="100"/>
          <a:sy n="63" d="100"/>
        </p:scale>
        <p:origin x="171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0F38B-3517-4E1A-818B-AE9330217C3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F37D82-F1DA-470D-99F6-8874F81A70E6}">
      <dgm:prSet phldrT="[Text]"/>
      <dgm:spPr/>
      <dgm:t>
        <a:bodyPr/>
        <a:lstStyle/>
        <a:p>
          <a:pPr>
            <a:buClr>
              <a:schemeClr val="tx1"/>
            </a:buClr>
          </a:pPr>
          <a:r>
            <a:rPr lang="en-US" altLang="en-US" b="1" dirty="0">
              <a:latin typeface="Garamond" panose="02020404030301010803" pitchFamily="18" charset="0"/>
              <a:cs typeface="Times New Roman" panose="02020603050405020304" pitchFamily="18" charset="0"/>
            </a:rPr>
            <a:t>Input domain/space is an infinite set.</a:t>
          </a:r>
        </a:p>
        <a:p>
          <a:pPr>
            <a:buClr>
              <a:schemeClr val="tx1"/>
            </a:buClr>
          </a:pPr>
          <a:endParaRPr lang="en-US" b="1" dirty="0"/>
        </a:p>
      </dgm:t>
    </dgm:pt>
    <dgm:pt modelId="{33C6561D-D70A-41AF-9DE2-C9822E019631}" type="parTrans" cxnId="{4BA72978-B21B-4443-8681-3143D6655B16}">
      <dgm:prSet/>
      <dgm:spPr/>
      <dgm:t>
        <a:bodyPr/>
        <a:lstStyle/>
        <a:p>
          <a:endParaRPr lang="en-US"/>
        </a:p>
      </dgm:t>
    </dgm:pt>
    <dgm:pt modelId="{2BAF3F0B-E4B0-4724-AE87-E232F21CB984}" type="sibTrans" cxnId="{4BA72978-B21B-4443-8681-3143D6655B16}">
      <dgm:prSet/>
      <dgm:spPr/>
      <dgm:t>
        <a:bodyPr/>
        <a:lstStyle/>
        <a:p>
          <a:endParaRPr lang="en-US"/>
        </a:p>
      </dgm:t>
    </dgm:pt>
    <dgm:pt modelId="{82037D92-D27C-45F3-B777-5785CCAF547A}">
      <dgm:prSet phldrT="[Text]"/>
      <dgm:spPr/>
      <dgm:t>
        <a:bodyPr/>
        <a:lstStyle/>
        <a:p>
          <a:pPr>
            <a:buClr>
              <a:schemeClr val="tx1"/>
            </a:buClr>
          </a:pPr>
          <a:r>
            <a:rPr lang="en-US" altLang="en-US" b="1" dirty="0">
              <a:latin typeface="Garamond" panose="02020404030301010803" pitchFamily="18" charset="0"/>
              <a:cs typeface="Times New Roman" panose="02020603050405020304" pitchFamily="18" charset="0"/>
            </a:rPr>
            <a:t>The question of “When to stop testing.”</a:t>
          </a:r>
          <a:endParaRPr lang="en-US" b="1" dirty="0"/>
        </a:p>
      </dgm:t>
    </dgm:pt>
    <dgm:pt modelId="{C6739691-13FC-4715-A0A2-650534E90CDE}" type="parTrans" cxnId="{0C8ACA18-9EE6-4461-B71C-C87CC574D3D5}">
      <dgm:prSet/>
      <dgm:spPr/>
      <dgm:t>
        <a:bodyPr/>
        <a:lstStyle/>
        <a:p>
          <a:endParaRPr lang="en-US"/>
        </a:p>
      </dgm:t>
    </dgm:pt>
    <dgm:pt modelId="{00DD133E-8AD6-459E-A468-406E5748A8C7}" type="sibTrans" cxnId="{0C8ACA18-9EE6-4461-B71C-C87CC574D3D5}">
      <dgm:prSet/>
      <dgm:spPr/>
      <dgm:t>
        <a:bodyPr/>
        <a:lstStyle/>
        <a:p>
          <a:endParaRPr lang="en-US"/>
        </a:p>
      </dgm:t>
    </dgm:pt>
    <dgm:pt modelId="{92577F6E-2959-429E-ACD3-8A8A5FC6AA82}">
      <dgm:prSet phldrT="[Text]"/>
      <dgm:spPr/>
      <dgm:t>
        <a:bodyPr/>
        <a:lstStyle/>
        <a:p>
          <a:pPr>
            <a:buClr>
              <a:schemeClr val="tx1"/>
            </a:buClr>
          </a:pPr>
          <a:r>
            <a:rPr lang="en-US" altLang="en-US" b="1" dirty="0">
              <a:latin typeface="Garamond" panose="02020404030301010803" pitchFamily="18" charset="0"/>
              <a:cs typeface="Times New Roman" panose="02020603050405020304" pitchFamily="18" charset="0"/>
            </a:rPr>
            <a:t>Selecting an efficient and effective subset of test cases </a:t>
          </a:r>
          <a:endParaRPr lang="en-US" b="1" dirty="0"/>
        </a:p>
      </dgm:t>
    </dgm:pt>
    <dgm:pt modelId="{2A4C0616-586B-40CA-9207-BF7961F27D96}" type="parTrans" cxnId="{8E1751F2-BE6F-43CF-9837-E0FFC5E3E4B0}">
      <dgm:prSet/>
      <dgm:spPr/>
      <dgm:t>
        <a:bodyPr/>
        <a:lstStyle/>
        <a:p>
          <a:endParaRPr lang="en-US"/>
        </a:p>
      </dgm:t>
    </dgm:pt>
    <dgm:pt modelId="{421FF94A-3AB5-4611-83E8-7B9E87B43EB7}" type="sibTrans" cxnId="{8E1751F2-BE6F-43CF-9837-E0FFC5E3E4B0}">
      <dgm:prSet/>
      <dgm:spPr/>
      <dgm:t>
        <a:bodyPr/>
        <a:lstStyle/>
        <a:p>
          <a:endParaRPr lang="en-US"/>
        </a:p>
      </dgm:t>
    </dgm:pt>
    <dgm:pt modelId="{EA1493CE-12C5-43F4-A009-311E8939B02B}">
      <dgm:prSet phldrT="[Text]"/>
      <dgm:spPr/>
      <dgm:t>
        <a:bodyPr/>
        <a:lstStyle/>
        <a:p>
          <a:pPr>
            <a:buClr>
              <a:schemeClr val="tx1"/>
            </a:buClr>
          </a:pPr>
          <a:r>
            <a:rPr lang="en-US" altLang="en-US" b="1" dirty="0">
              <a:latin typeface="Garamond" panose="02020404030301010803" pitchFamily="18" charset="0"/>
              <a:cs typeface="Times New Roman" panose="02020603050405020304" pitchFamily="18" charset="0"/>
            </a:rPr>
            <a:t>Prediction of software failures</a:t>
          </a:r>
          <a:endParaRPr lang="en-US" b="1" dirty="0"/>
        </a:p>
      </dgm:t>
    </dgm:pt>
    <dgm:pt modelId="{7A5EDC68-E564-4B0F-AE5C-452D9D0F73C5}" type="parTrans" cxnId="{17DDA7A3-436A-4CBC-B02F-47E1B62C6999}">
      <dgm:prSet/>
      <dgm:spPr/>
      <dgm:t>
        <a:bodyPr/>
        <a:lstStyle/>
        <a:p>
          <a:endParaRPr lang="en-US"/>
        </a:p>
      </dgm:t>
    </dgm:pt>
    <dgm:pt modelId="{2D07F311-0B0B-4DD7-B400-CB57E9C03A25}" type="sibTrans" cxnId="{17DDA7A3-436A-4CBC-B02F-47E1B62C6999}">
      <dgm:prSet/>
      <dgm:spPr/>
      <dgm:t>
        <a:bodyPr/>
        <a:lstStyle/>
        <a:p>
          <a:endParaRPr lang="en-US"/>
        </a:p>
      </dgm:t>
    </dgm:pt>
    <dgm:pt modelId="{EDE3CA26-D76B-41A9-8F38-54EE86E2D46C}">
      <dgm:prSet phldrT="[Text]"/>
      <dgm:spPr/>
      <dgm:t>
        <a:bodyPr/>
        <a:lstStyle/>
        <a:p>
          <a:pPr>
            <a:buClr>
              <a:schemeClr val="tx1"/>
            </a:buClr>
          </a:pPr>
          <a:r>
            <a:rPr lang="en-US" altLang="en-US" b="1" dirty="0">
              <a:latin typeface="Garamond" panose="02020404030301010803" pitchFamily="18" charset="0"/>
              <a:cs typeface="Times New Roman" panose="02020603050405020304" pitchFamily="18" charset="0"/>
            </a:rPr>
            <a:t>Testing exhaustively is impossible</a:t>
          </a:r>
          <a:endParaRPr lang="en-US" b="1" dirty="0"/>
        </a:p>
      </dgm:t>
    </dgm:pt>
    <dgm:pt modelId="{65F1D5FB-7D7C-456D-B1FA-AD9F3F68A840}" type="parTrans" cxnId="{DEE13E42-ADF8-4D4C-AAEE-A83231EBD63C}">
      <dgm:prSet/>
      <dgm:spPr/>
      <dgm:t>
        <a:bodyPr/>
        <a:lstStyle/>
        <a:p>
          <a:endParaRPr lang="en-US"/>
        </a:p>
      </dgm:t>
    </dgm:pt>
    <dgm:pt modelId="{7F44995C-038F-456F-A1F3-92B20C7D01D0}" type="sibTrans" cxnId="{DEE13E42-ADF8-4D4C-AAEE-A83231EBD63C}">
      <dgm:prSet/>
      <dgm:spPr/>
      <dgm:t>
        <a:bodyPr/>
        <a:lstStyle/>
        <a:p>
          <a:endParaRPr lang="en-US"/>
        </a:p>
      </dgm:t>
    </dgm:pt>
    <dgm:pt modelId="{F5BC2736-26A6-4F68-9103-77B77C03B967}" type="pres">
      <dgm:prSet presAssocID="{BC00F38B-3517-4E1A-818B-AE9330217C3F}" presName="diagram" presStyleCnt="0">
        <dgm:presLayoutVars>
          <dgm:dir/>
          <dgm:resizeHandles val="exact"/>
        </dgm:presLayoutVars>
      </dgm:prSet>
      <dgm:spPr/>
    </dgm:pt>
    <dgm:pt modelId="{7041BFAE-292F-4CAC-8A36-DE5631F54BB6}" type="pres">
      <dgm:prSet presAssocID="{DAF37D82-F1DA-470D-99F6-8874F81A70E6}" presName="node" presStyleLbl="node1" presStyleIdx="0" presStyleCnt="5">
        <dgm:presLayoutVars>
          <dgm:bulletEnabled val="1"/>
        </dgm:presLayoutVars>
      </dgm:prSet>
      <dgm:spPr/>
    </dgm:pt>
    <dgm:pt modelId="{322BA4A4-2CFA-4301-939F-E38498027A7C}" type="pres">
      <dgm:prSet presAssocID="{2BAF3F0B-E4B0-4724-AE87-E232F21CB984}" presName="sibTrans" presStyleCnt="0"/>
      <dgm:spPr/>
    </dgm:pt>
    <dgm:pt modelId="{354F5D0A-407D-47BD-B42C-2111DF402BDA}" type="pres">
      <dgm:prSet presAssocID="{82037D92-D27C-45F3-B777-5785CCAF547A}" presName="node" presStyleLbl="node1" presStyleIdx="1" presStyleCnt="5">
        <dgm:presLayoutVars>
          <dgm:bulletEnabled val="1"/>
        </dgm:presLayoutVars>
      </dgm:prSet>
      <dgm:spPr/>
    </dgm:pt>
    <dgm:pt modelId="{4F1FB5CD-EF52-4480-A325-5067788F6FBC}" type="pres">
      <dgm:prSet presAssocID="{00DD133E-8AD6-459E-A468-406E5748A8C7}" presName="sibTrans" presStyleCnt="0"/>
      <dgm:spPr/>
    </dgm:pt>
    <dgm:pt modelId="{2ADADEE5-4DFD-4F65-8469-342448097510}" type="pres">
      <dgm:prSet presAssocID="{92577F6E-2959-429E-ACD3-8A8A5FC6AA82}" presName="node" presStyleLbl="node1" presStyleIdx="2" presStyleCnt="5">
        <dgm:presLayoutVars>
          <dgm:bulletEnabled val="1"/>
        </dgm:presLayoutVars>
      </dgm:prSet>
      <dgm:spPr/>
    </dgm:pt>
    <dgm:pt modelId="{D0E1A370-01D0-483D-9B9B-CC53DF366C19}" type="pres">
      <dgm:prSet presAssocID="{421FF94A-3AB5-4611-83E8-7B9E87B43EB7}" presName="sibTrans" presStyleCnt="0"/>
      <dgm:spPr/>
    </dgm:pt>
    <dgm:pt modelId="{EDBFCB51-F732-47DB-91A6-A0199BA7DCEC}" type="pres">
      <dgm:prSet presAssocID="{EA1493CE-12C5-43F4-A009-311E8939B02B}" presName="node" presStyleLbl="node1" presStyleIdx="3" presStyleCnt="5">
        <dgm:presLayoutVars>
          <dgm:bulletEnabled val="1"/>
        </dgm:presLayoutVars>
      </dgm:prSet>
      <dgm:spPr/>
    </dgm:pt>
    <dgm:pt modelId="{D46E048A-BD88-4AED-9704-609730261149}" type="pres">
      <dgm:prSet presAssocID="{2D07F311-0B0B-4DD7-B400-CB57E9C03A25}" presName="sibTrans" presStyleCnt="0"/>
      <dgm:spPr/>
    </dgm:pt>
    <dgm:pt modelId="{7FAEC0A2-EDD8-45D3-9761-21D6D829B819}" type="pres">
      <dgm:prSet presAssocID="{EDE3CA26-D76B-41A9-8F38-54EE86E2D46C}" presName="node" presStyleLbl="node1" presStyleIdx="4" presStyleCnt="5">
        <dgm:presLayoutVars>
          <dgm:bulletEnabled val="1"/>
        </dgm:presLayoutVars>
      </dgm:prSet>
      <dgm:spPr/>
    </dgm:pt>
  </dgm:ptLst>
  <dgm:cxnLst>
    <dgm:cxn modelId="{D70ADB0C-1D9E-4E02-BDDB-AA1C4E343694}" type="presOf" srcId="{BC00F38B-3517-4E1A-818B-AE9330217C3F}" destId="{F5BC2736-26A6-4F68-9103-77B77C03B967}" srcOrd="0" destOrd="0" presId="urn:microsoft.com/office/officeart/2005/8/layout/default"/>
    <dgm:cxn modelId="{46E95612-F5D0-499A-829F-7B9875BBF10A}" type="presOf" srcId="{EDE3CA26-D76B-41A9-8F38-54EE86E2D46C}" destId="{7FAEC0A2-EDD8-45D3-9761-21D6D829B819}" srcOrd="0" destOrd="0" presId="urn:microsoft.com/office/officeart/2005/8/layout/default"/>
    <dgm:cxn modelId="{0C8ACA18-9EE6-4461-B71C-C87CC574D3D5}" srcId="{BC00F38B-3517-4E1A-818B-AE9330217C3F}" destId="{82037D92-D27C-45F3-B777-5785CCAF547A}" srcOrd="1" destOrd="0" parTransId="{C6739691-13FC-4715-A0A2-650534E90CDE}" sibTransId="{00DD133E-8AD6-459E-A468-406E5748A8C7}"/>
    <dgm:cxn modelId="{DEE13E42-ADF8-4D4C-AAEE-A83231EBD63C}" srcId="{BC00F38B-3517-4E1A-818B-AE9330217C3F}" destId="{EDE3CA26-D76B-41A9-8F38-54EE86E2D46C}" srcOrd="4" destOrd="0" parTransId="{65F1D5FB-7D7C-456D-B1FA-AD9F3F68A840}" sibTransId="{7F44995C-038F-456F-A1F3-92B20C7D01D0}"/>
    <dgm:cxn modelId="{4BA72978-B21B-4443-8681-3143D6655B16}" srcId="{BC00F38B-3517-4E1A-818B-AE9330217C3F}" destId="{DAF37D82-F1DA-470D-99F6-8874F81A70E6}" srcOrd="0" destOrd="0" parTransId="{33C6561D-D70A-41AF-9DE2-C9822E019631}" sibTransId="{2BAF3F0B-E4B0-4724-AE87-E232F21CB984}"/>
    <dgm:cxn modelId="{C8AF9480-68DB-4500-BF84-22A15433AD6D}" type="presOf" srcId="{92577F6E-2959-429E-ACD3-8A8A5FC6AA82}" destId="{2ADADEE5-4DFD-4F65-8469-342448097510}" srcOrd="0" destOrd="0" presId="urn:microsoft.com/office/officeart/2005/8/layout/default"/>
    <dgm:cxn modelId="{36F36E9A-8EBB-4A0A-A896-DCF8B63ECB29}" type="presOf" srcId="{DAF37D82-F1DA-470D-99F6-8874F81A70E6}" destId="{7041BFAE-292F-4CAC-8A36-DE5631F54BB6}" srcOrd="0" destOrd="0" presId="urn:microsoft.com/office/officeart/2005/8/layout/default"/>
    <dgm:cxn modelId="{E621E29C-8840-4F46-899C-2F0A67ED37AE}" type="presOf" srcId="{EA1493CE-12C5-43F4-A009-311E8939B02B}" destId="{EDBFCB51-F732-47DB-91A6-A0199BA7DCEC}" srcOrd="0" destOrd="0" presId="urn:microsoft.com/office/officeart/2005/8/layout/default"/>
    <dgm:cxn modelId="{17DDA7A3-436A-4CBC-B02F-47E1B62C6999}" srcId="{BC00F38B-3517-4E1A-818B-AE9330217C3F}" destId="{EA1493CE-12C5-43F4-A009-311E8939B02B}" srcOrd="3" destOrd="0" parTransId="{7A5EDC68-E564-4B0F-AE5C-452D9D0F73C5}" sibTransId="{2D07F311-0B0B-4DD7-B400-CB57E9C03A25}"/>
    <dgm:cxn modelId="{8E1751F2-BE6F-43CF-9837-E0FFC5E3E4B0}" srcId="{BC00F38B-3517-4E1A-818B-AE9330217C3F}" destId="{92577F6E-2959-429E-ACD3-8A8A5FC6AA82}" srcOrd="2" destOrd="0" parTransId="{2A4C0616-586B-40CA-9207-BF7961F27D96}" sibTransId="{421FF94A-3AB5-4611-83E8-7B9E87B43EB7}"/>
    <dgm:cxn modelId="{B1C3E7FE-6EA8-4CC4-B7D5-65B2D073B0AB}" type="presOf" srcId="{82037D92-D27C-45F3-B777-5785CCAF547A}" destId="{354F5D0A-407D-47BD-B42C-2111DF402BDA}" srcOrd="0" destOrd="0" presId="urn:microsoft.com/office/officeart/2005/8/layout/default"/>
    <dgm:cxn modelId="{84A296C7-12D6-4E7C-9862-46B8E63A97FD}" type="presParOf" srcId="{F5BC2736-26A6-4F68-9103-77B77C03B967}" destId="{7041BFAE-292F-4CAC-8A36-DE5631F54BB6}" srcOrd="0" destOrd="0" presId="urn:microsoft.com/office/officeart/2005/8/layout/default"/>
    <dgm:cxn modelId="{D026908C-D791-4959-81D2-B63A881977B6}" type="presParOf" srcId="{F5BC2736-26A6-4F68-9103-77B77C03B967}" destId="{322BA4A4-2CFA-4301-939F-E38498027A7C}" srcOrd="1" destOrd="0" presId="urn:microsoft.com/office/officeart/2005/8/layout/default"/>
    <dgm:cxn modelId="{0C40C974-CC5A-4D97-B516-3C897D0870F4}" type="presParOf" srcId="{F5BC2736-26A6-4F68-9103-77B77C03B967}" destId="{354F5D0A-407D-47BD-B42C-2111DF402BDA}" srcOrd="2" destOrd="0" presId="urn:microsoft.com/office/officeart/2005/8/layout/default"/>
    <dgm:cxn modelId="{5DF93767-257F-4CCA-BB50-D0CE09BF7EA9}" type="presParOf" srcId="{F5BC2736-26A6-4F68-9103-77B77C03B967}" destId="{4F1FB5CD-EF52-4480-A325-5067788F6FBC}" srcOrd="3" destOrd="0" presId="urn:microsoft.com/office/officeart/2005/8/layout/default"/>
    <dgm:cxn modelId="{43A7F1C6-6B70-4F22-AA80-FA82B0B670E3}" type="presParOf" srcId="{F5BC2736-26A6-4F68-9103-77B77C03B967}" destId="{2ADADEE5-4DFD-4F65-8469-342448097510}" srcOrd="4" destOrd="0" presId="urn:microsoft.com/office/officeart/2005/8/layout/default"/>
    <dgm:cxn modelId="{00649FDE-3B8C-40CD-9B0A-BD07CD35FA0A}" type="presParOf" srcId="{F5BC2736-26A6-4F68-9103-77B77C03B967}" destId="{D0E1A370-01D0-483D-9B9B-CC53DF366C19}" srcOrd="5" destOrd="0" presId="urn:microsoft.com/office/officeart/2005/8/layout/default"/>
    <dgm:cxn modelId="{48BC273C-DEE2-4728-BE4F-CBEC12B9DB29}" type="presParOf" srcId="{F5BC2736-26A6-4F68-9103-77B77C03B967}" destId="{EDBFCB51-F732-47DB-91A6-A0199BA7DCEC}" srcOrd="6" destOrd="0" presId="urn:microsoft.com/office/officeart/2005/8/layout/default"/>
    <dgm:cxn modelId="{6E14D4AB-EB36-4D31-B69B-E20E4384EF67}" type="presParOf" srcId="{F5BC2736-26A6-4F68-9103-77B77C03B967}" destId="{D46E048A-BD88-4AED-9704-609730261149}" srcOrd="7" destOrd="0" presId="urn:microsoft.com/office/officeart/2005/8/layout/default"/>
    <dgm:cxn modelId="{D4477290-CA93-4CE9-9A8B-0C8799B41826}" type="presParOf" srcId="{F5BC2736-26A6-4F68-9103-77B77C03B967}" destId="{7FAEC0A2-EDD8-45D3-9761-21D6D829B8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0F739-9A0B-410F-82A3-AF284F351D6F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C12344-334A-4FF1-BAD6-ABEE0C0A92E9}">
      <dgm:prSet phldrT="[Text]" custT="1"/>
      <dgm:spPr/>
      <dgm:t>
        <a:bodyPr/>
        <a:lstStyle/>
        <a:p>
          <a:pPr>
            <a:buClrTx/>
            <a:buFont typeface="Wingdings" pitchFamily="2" charset="2"/>
            <a:buAutoNum type="arabicPeriod"/>
          </a:pPr>
          <a:r>
            <a: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rPr>
            <a:t>Designing</a:t>
          </a: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 test cases.</a:t>
          </a:r>
          <a:endParaRPr lang="en-US" sz="1800" dirty="0"/>
        </a:p>
      </dgm:t>
    </dgm:pt>
    <dgm:pt modelId="{236BA42A-E293-449F-B409-106F6687B4CD}" type="parTrans" cxnId="{F4F01E29-D7D8-4DF2-9D04-BC681F65C467}">
      <dgm:prSet/>
      <dgm:spPr/>
      <dgm:t>
        <a:bodyPr/>
        <a:lstStyle/>
        <a:p>
          <a:endParaRPr lang="en-US"/>
        </a:p>
      </dgm:t>
    </dgm:pt>
    <dgm:pt modelId="{6047EBB1-0D34-40FF-BF4C-C9547A6FA092}" type="sibTrans" cxnId="{F4F01E29-D7D8-4DF2-9D04-BC681F65C467}">
      <dgm:prSet/>
      <dgm:spPr/>
      <dgm:t>
        <a:bodyPr/>
        <a:lstStyle/>
        <a:p>
          <a:endParaRPr lang="en-US" sz="1800"/>
        </a:p>
      </dgm:t>
    </dgm:pt>
    <dgm:pt modelId="{3C16E12D-7811-4A7E-97DF-385D1CF2591D}">
      <dgm:prSet phldrT="[Text]" custT="1"/>
      <dgm:spPr/>
      <dgm:t>
        <a:bodyPr/>
        <a:lstStyle/>
        <a:p>
          <a:pPr>
            <a:buClrTx/>
            <a:buFont typeface="Wingdings" pitchFamily="2" charset="2"/>
            <a:buAutoNum type="arabicPeriod"/>
          </a:pPr>
          <a:r>
            <a: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rPr>
            <a:t>Automating</a:t>
          </a: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, </a:t>
          </a:r>
          <a:r>
            <a: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rPr>
            <a:t>executing</a:t>
          </a: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, &amp; </a:t>
          </a:r>
          <a:r>
            <a: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rPr>
            <a:t>evaluating</a:t>
          </a: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 test cases.</a:t>
          </a:r>
        </a:p>
        <a:p>
          <a:pPr>
            <a:buClrTx/>
            <a:buFont typeface="Wingdings" pitchFamily="2" charset="2"/>
            <a:buAutoNum type="arabicPeriod"/>
          </a:pPr>
          <a:endParaRPr lang="en-US" sz="1800" dirty="0"/>
        </a:p>
      </dgm:t>
    </dgm:pt>
    <dgm:pt modelId="{28040708-766A-4511-B763-36BAFDC5AB8E}" type="parTrans" cxnId="{26C525AD-ACC7-479F-BD87-A72D7BA6CD92}">
      <dgm:prSet/>
      <dgm:spPr/>
      <dgm:t>
        <a:bodyPr/>
        <a:lstStyle/>
        <a:p>
          <a:endParaRPr lang="en-US"/>
        </a:p>
      </dgm:t>
    </dgm:pt>
    <dgm:pt modelId="{EB068DBB-7340-416B-992A-6DFB6D420732}" type="sibTrans" cxnId="{26C525AD-ACC7-479F-BD87-A72D7BA6CD92}">
      <dgm:prSet/>
      <dgm:spPr/>
      <dgm:t>
        <a:bodyPr/>
        <a:lstStyle/>
        <a:p>
          <a:endParaRPr lang="en-US" sz="1800"/>
        </a:p>
      </dgm:t>
    </dgm:pt>
    <dgm:pt modelId="{EEB5F341-CA9A-45FF-9571-BE73DCDB14EC}">
      <dgm:prSet phldrT="[Text]" custT="1"/>
      <dgm:spPr/>
      <dgm:t>
        <a:bodyPr/>
        <a:lstStyle/>
        <a:p>
          <a:pPr>
            <a:buClrTx/>
            <a:buFont typeface="Wingdings" pitchFamily="2" charset="2"/>
            <a:buAutoNum type="arabicPeriod"/>
          </a:pPr>
          <a:r>
            <a: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rPr>
            <a:t>Measuring</a:t>
          </a: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 testing progress.</a:t>
          </a:r>
          <a:endParaRPr lang="en-US" sz="1800" dirty="0"/>
        </a:p>
      </dgm:t>
    </dgm:pt>
    <dgm:pt modelId="{50E30928-D43B-4A42-9DAA-D1FBD12B9D00}" type="parTrans" cxnId="{B02A9F46-EEEC-4DEA-A05E-D05FF9376274}">
      <dgm:prSet/>
      <dgm:spPr/>
      <dgm:t>
        <a:bodyPr/>
        <a:lstStyle/>
        <a:p>
          <a:endParaRPr lang="en-US"/>
        </a:p>
      </dgm:t>
    </dgm:pt>
    <dgm:pt modelId="{62E9433E-6E3F-4315-8EB4-54269D54304E}" type="sibTrans" cxnId="{B02A9F46-EEEC-4DEA-A05E-D05FF9376274}">
      <dgm:prSet/>
      <dgm:spPr/>
      <dgm:t>
        <a:bodyPr/>
        <a:lstStyle/>
        <a:p>
          <a:endParaRPr lang="en-US" sz="1800"/>
        </a:p>
      </dgm:t>
    </dgm:pt>
    <dgm:pt modelId="{FE62B108-1283-4693-BD88-BE85A870924D}">
      <dgm:prSet phldrT="[Text]" custT="1"/>
      <dgm:spPr/>
      <dgm:t>
        <a:bodyPr/>
        <a:lstStyle/>
        <a:p>
          <a:pPr algn="l">
            <a:buClrTx/>
            <a:buFont typeface="Wingdings" pitchFamily="2" charset="2"/>
            <a:buAutoNum type="arabicPeriod"/>
          </a:pPr>
          <a:r>
            <a:rPr lang="en-US" altLang="en-US" sz="1800" b="1" dirty="0">
              <a:latin typeface="Garamond" panose="02020404030301010803" pitchFamily="18" charset="0"/>
              <a:cs typeface="Times New Roman" panose="02020603050405020304" pitchFamily="18" charset="0"/>
            </a:rPr>
            <a:t>Modeling</a:t>
          </a: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 the software </a:t>
          </a:r>
        </a:p>
        <a:p>
          <a:pPr algn="l">
            <a:buClrTx/>
            <a:buFont typeface="Wingdings" pitchFamily="2" charset="2"/>
            <a:buAutoNum type="arabicPeriod"/>
          </a:pPr>
          <a:r>
            <a:rPr lang="en-US" altLang="en-US" sz="1800" dirty="0">
              <a:latin typeface="Garamond" panose="02020404030301010803" pitchFamily="18" charset="0"/>
              <a:cs typeface="Times New Roman" panose="02020603050405020304" pitchFamily="18" charset="0"/>
            </a:rPr>
            <a:t>&amp; the software environment.</a:t>
          </a:r>
          <a:endParaRPr lang="en-US" sz="1800" dirty="0"/>
        </a:p>
      </dgm:t>
    </dgm:pt>
    <dgm:pt modelId="{01A44B49-FD36-4C81-A53C-ED7C13903320}" type="parTrans" cxnId="{60C21BCA-2A09-4953-A094-63A81B9DC719}">
      <dgm:prSet/>
      <dgm:spPr/>
      <dgm:t>
        <a:bodyPr/>
        <a:lstStyle/>
        <a:p>
          <a:endParaRPr lang="en-US"/>
        </a:p>
      </dgm:t>
    </dgm:pt>
    <dgm:pt modelId="{635F0DD1-813C-4258-878F-B9C9CA472F9B}" type="sibTrans" cxnId="{60C21BCA-2A09-4953-A094-63A81B9DC719}">
      <dgm:prSet/>
      <dgm:spPr/>
      <dgm:t>
        <a:bodyPr/>
        <a:lstStyle/>
        <a:p>
          <a:endParaRPr lang="en-US" sz="1800"/>
        </a:p>
      </dgm:t>
    </dgm:pt>
    <dgm:pt modelId="{664E1FA9-C45D-415B-9CB4-4F57F10420DA}" type="pres">
      <dgm:prSet presAssocID="{A8B0F739-9A0B-410F-82A3-AF284F351D6F}" presName="cycle" presStyleCnt="0">
        <dgm:presLayoutVars>
          <dgm:dir/>
          <dgm:resizeHandles val="exact"/>
        </dgm:presLayoutVars>
      </dgm:prSet>
      <dgm:spPr/>
    </dgm:pt>
    <dgm:pt modelId="{088AC829-CF61-40CB-91A9-91600B4FC77C}" type="pres">
      <dgm:prSet presAssocID="{A8C12344-334A-4FF1-BAD6-ABEE0C0A92E9}" presName="dummy" presStyleCnt="0"/>
      <dgm:spPr/>
    </dgm:pt>
    <dgm:pt modelId="{1FDBA7DC-855F-49A4-A816-B640FF86C28B}" type="pres">
      <dgm:prSet presAssocID="{A8C12344-334A-4FF1-BAD6-ABEE0C0A92E9}" presName="node" presStyleLbl="revTx" presStyleIdx="0" presStyleCnt="4" custScaleX="205972" custScaleY="44906" custRadScaleRad="122494" custRadScaleInc="38920">
        <dgm:presLayoutVars>
          <dgm:bulletEnabled val="1"/>
        </dgm:presLayoutVars>
      </dgm:prSet>
      <dgm:spPr/>
    </dgm:pt>
    <dgm:pt modelId="{0A2C4AF6-C327-4F6D-868B-93B1C3100710}" type="pres">
      <dgm:prSet presAssocID="{6047EBB1-0D34-40FF-BF4C-C9547A6FA092}" presName="sibTrans" presStyleLbl="node1" presStyleIdx="0" presStyleCnt="4"/>
      <dgm:spPr/>
    </dgm:pt>
    <dgm:pt modelId="{206B75EC-9039-4AAE-92C8-FBF0104751CE}" type="pres">
      <dgm:prSet presAssocID="{3C16E12D-7811-4A7E-97DF-385D1CF2591D}" presName="dummy" presStyleCnt="0"/>
      <dgm:spPr/>
    </dgm:pt>
    <dgm:pt modelId="{49679210-12AF-4C68-9133-3DF876E15517}" type="pres">
      <dgm:prSet presAssocID="{3C16E12D-7811-4A7E-97DF-385D1CF2591D}" presName="node" presStyleLbl="revTx" presStyleIdx="1" presStyleCnt="4" custScaleX="178992" custScaleY="51357" custRadScaleRad="106665" custRadScaleInc="-6569">
        <dgm:presLayoutVars>
          <dgm:bulletEnabled val="1"/>
        </dgm:presLayoutVars>
      </dgm:prSet>
      <dgm:spPr/>
    </dgm:pt>
    <dgm:pt modelId="{2947064E-F0D8-47E4-8DD7-4C6D7A273191}" type="pres">
      <dgm:prSet presAssocID="{EB068DBB-7340-416B-992A-6DFB6D420732}" presName="sibTrans" presStyleLbl="node1" presStyleIdx="1" presStyleCnt="4"/>
      <dgm:spPr/>
    </dgm:pt>
    <dgm:pt modelId="{D6E829A5-E03D-4447-B0F3-EAEBBC2ECD66}" type="pres">
      <dgm:prSet presAssocID="{EEB5F341-CA9A-45FF-9571-BE73DCDB14EC}" presName="dummy" presStyleCnt="0"/>
      <dgm:spPr/>
    </dgm:pt>
    <dgm:pt modelId="{5DBCFE6C-9505-4669-80DF-EF88C92AE1BC}" type="pres">
      <dgm:prSet presAssocID="{EEB5F341-CA9A-45FF-9571-BE73DCDB14EC}" presName="node" presStyleLbl="revTx" presStyleIdx="2" presStyleCnt="4" custScaleX="161914" custScaleY="43661" custRadScaleRad="125991" custRadScaleInc="50111">
        <dgm:presLayoutVars>
          <dgm:bulletEnabled val="1"/>
        </dgm:presLayoutVars>
      </dgm:prSet>
      <dgm:spPr/>
    </dgm:pt>
    <dgm:pt modelId="{9DF4EF3D-5561-412C-B904-45620285A4E0}" type="pres">
      <dgm:prSet presAssocID="{62E9433E-6E3F-4315-8EB4-54269D54304E}" presName="sibTrans" presStyleLbl="node1" presStyleIdx="2" presStyleCnt="4"/>
      <dgm:spPr/>
    </dgm:pt>
    <dgm:pt modelId="{8E85D446-9297-4FE2-BC95-C7F5ED110B66}" type="pres">
      <dgm:prSet presAssocID="{FE62B108-1283-4693-BD88-BE85A870924D}" presName="dummy" presStyleCnt="0"/>
      <dgm:spPr/>
    </dgm:pt>
    <dgm:pt modelId="{12F65C64-FF2C-4CD7-8B4E-02C6F7E2B0FC}" type="pres">
      <dgm:prSet presAssocID="{FE62B108-1283-4693-BD88-BE85A870924D}" presName="node" presStyleLbl="revTx" presStyleIdx="3" presStyleCnt="4" custScaleX="188390" custScaleY="55816">
        <dgm:presLayoutVars>
          <dgm:bulletEnabled val="1"/>
        </dgm:presLayoutVars>
      </dgm:prSet>
      <dgm:spPr/>
    </dgm:pt>
    <dgm:pt modelId="{E81B0867-B6FF-4221-A4B6-25A62E8D1AFB}" type="pres">
      <dgm:prSet presAssocID="{635F0DD1-813C-4258-878F-B9C9CA472F9B}" presName="sibTrans" presStyleLbl="node1" presStyleIdx="3" presStyleCnt="4"/>
      <dgm:spPr/>
    </dgm:pt>
  </dgm:ptLst>
  <dgm:cxnLst>
    <dgm:cxn modelId="{31837B1F-3791-4A03-935E-2D3C4930E966}" type="presOf" srcId="{EEB5F341-CA9A-45FF-9571-BE73DCDB14EC}" destId="{5DBCFE6C-9505-4669-80DF-EF88C92AE1BC}" srcOrd="0" destOrd="0" presId="urn:microsoft.com/office/officeart/2005/8/layout/cycle1"/>
    <dgm:cxn modelId="{F4F01E29-D7D8-4DF2-9D04-BC681F65C467}" srcId="{A8B0F739-9A0B-410F-82A3-AF284F351D6F}" destId="{A8C12344-334A-4FF1-BAD6-ABEE0C0A92E9}" srcOrd="0" destOrd="0" parTransId="{236BA42A-E293-449F-B409-106F6687B4CD}" sibTransId="{6047EBB1-0D34-40FF-BF4C-C9547A6FA092}"/>
    <dgm:cxn modelId="{B02A9F46-EEEC-4DEA-A05E-D05FF9376274}" srcId="{A8B0F739-9A0B-410F-82A3-AF284F351D6F}" destId="{EEB5F341-CA9A-45FF-9571-BE73DCDB14EC}" srcOrd="2" destOrd="0" parTransId="{50E30928-D43B-4A42-9DAA-D1FBD12B9D00}" sibTransId="{62E9433E-6E3F-4315-8EB4-54269D54304E}"/>
    <dgm:cxn modelId="{BA15B154-219E-4058-80DC-2B170CEC9508}" type="presOf" srcId="{635F0DD1-813C-4258-878F-B9C9CA472F9B}" destId="{E81B0867-B6FF-4221-A4B6-25A62E8D1AFB}" srcOrd="0" destOrd="0" presId="urn:microsoft.com/office/officeart/2005/8/layout/cycle1"/>
    <dgm:cxn modelId="{B87B727C-D669-4CA6-B892-6C9096CDFB29}" type="presOf" srcId="{62E9433E-6E3F-4315-8EB4-54269D54304E}" destId="{9DF4EF3D-5561-412C-B904-45620285A4E0}" srcOrd="0" destOrd="0" presId="urn:microsoft.com/office/officeart/2005/8/layout/cycle1"/>
    <dgm:cxn modelId="{077C568B-60DD-472E-AF13-B70E4B67A161}" type="presOf" srcId="{3C16E12D-7811-4A7E-97DF-385D1CF2591D}" destId="{49679210-12AF-4C68-9133-3DF876E15517}" srcOrd="0" destOrd="0" presId="urn:microsoft.com/office/officeart/2005/8/layout/cycle1"/>
    <dgm:cxn modelId="{26C525AD-ACC7-479F-BD87-A72D7BA6CD92}" srcId="{A8B0F739-9A0B-410F-82A3-AF284F351D6F}" destId="{3C16E12D-7811-4A7E-97DF-385D1CF2591D}" srcOrd="1" destOrd="0" parTransId="{28040708-766A-4511-B763-36BAFDC5AB8E}" sibTransId="{EB068DBB-7340-416B-992A-6DFB6D420732}"/>
    <dgm:cxn modelId="{41E028C4-0638-4726-8013-969532EE94B7}" type="presOf" srcId="{A8C12344-334A-4FF1-BAD6-ABEE0C0A92E9}" destId="{1FDBA7DC-855F-49A4-A816-B640FF86C28B}" srcOrd="0" destOrd="0" presId="urn:microsoft.com/office/officeart/2005/8/layout/cycle1"/>
    <dgm:cxn modelId="{60C21BCA-2A09-4953-A094-63A81B9DC719}" srcId="{A8B0F739-9A0B-410F-82A3-AF284F351D6F}" destId="{FE62B108-1283-4693-BD88-BE85A870924D}" srcOrd="3" destOrd="0" parTransId="{01A44B49-FD36-4C81-A53C-ED7C13903320}" sibTransId="{635F0DD1-813C-4258-878F-B9C9CA472F9B}"/>
    <dgm:cxn modelId="{583A46D5-F553-4975-9821-40A84C63B611}" type="presOf" srcId="{6047EBB1-0D34-40FF-BF4C-C9547A6FA092}" destId="{0A2C4AF6-C327-4F6D-868B-93B1C3100710}" srcOrd="0" destOrd="0" presId="urn:microsoft.com/office/officeart/2005/8/layout/cycle1"/>
    <dgm:cxn modelId="{C820E6E9-E536-43CC-8E00-269D15E7C1CC}" type="presOf" srcId="{EB068DBB-7340-416B-992A-6DFB6D420732}" destId="{2947064E-F0D8-47E4-8DD7-4C6D7A273191}" srcOrd="0" destOrd="0" presId="urn:microsoft.com/office/officeart/2005/8/layout/cycle1"/>
    <dgm:cxn modelId="{CFFD0BEA-3BB6-45E0-A1AD-49AC13F31FF6}" type="presOf" srcId="{FE62B108-1283-4693-BD88-BE85A870924D}" destId="{12F65C64-FF2C-4CD7-8B4E-02C6F7E2B0FC}" srcOrd="0" destOrd="0" presId="urn:microsoft.com/office/officeart/2005/8/layout/cycle1"/>
    <dgm:cxn modelId="{A93823FA-4262-47BE-B722-0303A975859C}" type="presOf" srcId="{A8B0F739-9A0B-410F-82A3-AF284F351D6F}" destId="{664E1FA9-C45D-415B-9CB4-4F57F10420DA}" srcOrd="0" destOrd="0" presId="urn:microsoft.com/office/officeart/2005/8/layout/cycle1"/>
    <dgm:cxn modelId="{4FF2C4C4-C967-44B0-9EEC-77B715A8B9A7}" type="presParOf" srcId="{664E1FA9-C45D-415B-9CB4-4F57F10420DA}" destId="{088AC829-CF61-40CB-91A9-91600B4FC77C}" srcOrd="0" destOrd="0" presId="urn:microsoft.com/office/officeart/2005/8/layout/cycle1"/>
    <dgm:cxn modelId="{83E2D04E-98EB-4A20-8E99-35AF481BDFDE}" type="presParOf" srcId="{664E1FA9-C45D-415B-9CB4-4F57F10420DA}" destId="{1FDBA7DC-855F-49A4-A816-B640FF86C28B}" srcOrd="1" destOrd="0" presId="urn:microsoft.com/office/officeart/2005/8/layout/cycle1"/>
    <dgm:cxn modelId="{77274956-D3FD-4B6F-B346-7A05071EF8CB}" type="presParOf" srcId="{664E1FA9-C45D-415B-9CB4-4F57F10420DA}" destId="{0A2C4AF6-C327-4F6D-868B-93B1C3100710}" srcOrd="2" destOrd="0" presId="urn:microsoft.com/office/officeart/2005/8/layout/cycle1"/>
    <dgm:cxn modelId="{469CC999-65E3-490A-8B22-988D80C6FCAD}" type="presParOf" srcId="{664E1FA9-C45D-415B-9CB4-4F57F10420DA}" destId="{206B75EC-9039-4AAE-92C8-FBF0104751CE}" srcOrd="3" destOrd="0" presId="urn:microsoft.com/office/officeart/2005/8/layout/cycle1"/>
    <dgm:cxn modelId="{F1911721-9E52-4DA8-A31D-BBF37D0A8E6E}" type="presParOf" srcId="{664E1FA9-C45D-415B-9CB4-4F57F10420DA}" destId="{49679210-12AF-4C68-9133-3DF876E15517}" srcOrd="4" destOrd="0" presId="urn:microsoft.com/office/officeart/2005/8/layout/cycle1"/>
    <dgm:cxn modelId="{58DD800B-34D2-4827-87CC-56127A4CD729}" type="presParOf" srcId="{664E1FA9-C45D-415B-9CB4-4F57F10420DA}" destId="{2947064E-F0D8-47E4-8DD7-4C6D7A273191}" srcOrd="5" destOrd="0" presId="urn:microsoft.com/office/officeart/2005/8/layout/cycle1"/>
    <dgm:cxn modelId="{70AC708C-5B53-47F8-B642-206A6BD478F4}" type="presParOf" srcId="{664E1FA9-C45D-415B-9CB4-4F57F10420DA}" destId="{D6E829A5-E03D-4447-B0F3-EAEBBC2ECD66}" srcOrd="6" destOrd="0" presId="urn:microsoft.com/office/officeart/2005/8/layout/cycle1"/>
    <dgm:cxn modelId="{0FF680F4-03B7-46B8-AF30-812D1192C9F8}" type="presParOf" srcId="{664E1FA9-C45D-415B-9CB4-4F57F10420DA}" destId="{5DBCFE6C-9505-4669-80DF-EF88C92AE1BC}" srcOrd="7" destOrd="0" presId="urn:microsoft.com/office/officeart/2005/8/layout/cycle1"/>
    <dgm:cxn modelId="{B8553873-D314-473F-9109-228418B6D73F}" type="presParOf" srcId="{664E1FA9-C45D-415B-9CB4-4F57F10420DA}" destId="{9DF4EF3D-5561-412C-B904-45620285A4E0}" srcOrd="8" destOrd="0" presId="urn:microsoft.com/office/officeart/2005/8/layout/cycle1"/>
    <dgm:cxn modelId="{BFD0EB5B-B357-4F9C-99C2-A10017DE30C7}" type="presParOf" srcId="{664E1FA9-C45D-415B-9CB4-4F57F10420DA}" destId="{8E85D446-9297-4FE2-BC95-C7F5ED110B66}" srcOrd="9" destOrd="0" presId="urn:microsoft.com/office/officeart/2005/8/layout/cycle1"/>
    <dgm:cxn modelId="{005A95E5-C9CF-46DE-AE33-30EA78CAC2F1}" type="presParOf" srcId="{664E1FA9-C45D-415B-9CB4-4F57F10420DA}" destId="{12F65C64-FF2C-4CD7-8B4E-02C6F7E2B0FC}" srcOrd="10" destOrd="0" presId="urn:microsoft.com/office/officeart/2005/8/layout/cycle1"/>
    <dgm:cxn modelId="{15E6C23A-51D4-44D4-ADBF-BC5AF312E024}" type="presParOf" srcId="{664E1FA9-C45D-415B-9CB4-4F57F10420DA}" destId="{E81B0867-B6FF-4221-A4B6-25A62E8D1AFB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1BFAE-292F-4CAC-8A36-DE5631F54BB6}">
      <dsp:nvSpPr>
        <dsp:cNvPr id="0" name=""/>
        <dsp:cNvSpPr/>
      </dsp:nvSpPr>
      <dsp:spPr>
        <a:xfrm>
          <a:off x="0" y="528054"/>
          <a:ext cx="2711708" cy="16270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r>
            <a:rPr lang="en-US" altLang="en-US" sz="24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Input domain/space is an infinite set.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endParaRPr lang="en-US" sz="2400" b="1" kern="1200" dirty="0"/>
        </a:p>
      </dsp:txBody>
      <dsp:txXfrm>
        <a:off x="0" y="528054"/>
        <a:ext cx="2711708" cy="1627025"/>
      </dsp:txXfrm>
    </dsp:sp>
    <dsp:sp modelId="{354F5D0A-407D-47BD-B42C-2111DF402BDA}">
      <dsp:nvSpPr>
        <dsp:cNvPr id="0" name=""/>
        <dsp:cNvSpPr/>
      </dsp:nvSpPr>
      <dsp:spPr>
        <a:xfrm>
          <a:off x="2982879" y="528054"/>
          <a:ext cx="2711708" cy="1627025"/>
        </a:xfrm>
        <a:prstGeom prst="rect">
          <a:avLst/>
        </a:prstGeom>
        <a:solidFill>
          <a:schemeClr val="accent2">
            <a:hueOff val="1397348"/>
            <a:satOff val="6118"/>
            <a:lumOff val="-99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r>
            <a:rPr lang="en-US" altLang="en-US" sz="24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The question of “When to stop testing.”</a:t>
          </a:r>
          <a:endParaRPr lang="en-US" sz="2400" b="1" kern="1200" dirty="0"/>
        </a:p>
      </dsp:txBody>
      <dsp:txXfrm>
        <a:off x="2982879" y="528054"/>
        <a:ext cx="2711708" cy="1627025"/>
      </dsp:txXfrm>
    </dsp:sp>
    <dsp:sp modelId="{2ADADEE5-4DFD-4F65-8469-342448097510}">
      <dsp:nvSpPr>
        <dsp:cNvPr id="0" name=""/>
        <dsp:cNvSpPr/>
      </dsp:nvSpPr>
      <dsp:spPr>
        <a:xfrm>
          <a:off x="5965759" y="528054"/>
          <a:ext cx="2711708" cy="1627025"/>
        </a:xfrm>
        <a:prstGeom prst="rect">
          <a:avLst/>
        </a:prstGeom>
        <a:solidFill>
          <a:schemeClr val="accent2">
            <a:hueOff val="2794696"/>
            <a:satOff val="12236"/>
            <a:lumOff val="-19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r>
            <a:rPr lang="en-US" altLang="en-US" sz="24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Selecting an efficient and effective subset of test cases </a:t>
          </a:r>
          <a:endParaRPr lang="en-US" sz="2400" b="1" kern="1200" dirty="0"/>
        </a:p>
      </dsp:txBody>
      <dsp:txXfrm>
        <a:off x="5965759" y="528054"/>
        <a:ext cx="2711708" cy="1627025"/>
      </dsp:txXfrm>
    </dsp:sp>
    <dsp:sp modelId="{EDBFCB51-F732-47DB-91A6-A0199BA7DCEC}">
      <dsp:nvSpPr>
        <dsp:cNvPr id="0" name=""/>
        <dsp:cNvSpPr/>
      </dsp:nvSpPr>
      <dsp:spPr>
        <a:xfrm>
          <a:off x="1491439" y="2426250"/>
          <a:ext cx="2711708" cy="1627025"/>
        </a:xfrm>
        <a:prstGeom prst="rect">
          <a:avLst/>
        </a:prstGeom>
        <a:solidFill>
          <a:schemeClr val="accent2">
            <a:hueOff val="4192044"/>
            <a:satOff val="18354"/>
            <a:lumOff val="-298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r>
            <a:rPr lang="en-US" altLang="en-US" sz="24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Prediction of software failures</a:t>
          </a:r>
          <a:endParaRPr lang="en-US" sz="2400" b="1" kern="1200" dirty="0"/>
        </a:p>
      </dsp:txBody>
      <dsp:txXfrm>
        <a:off x="1491439" y="2426250"/>
        <a:ext cx="2711708" cy="1627025"/>
      </dsp:txXfrm>
    </dsp:sp>
    <dsp:sp modelId="{7FAEC0A2-EDD8-45D3-9761-21D6D829B819}">
      <dsp:nvSpPr>
        <dsp:cNvPr id="0" name=""/>
        <dsp:cNvSpPr/>
      </dsp:nvSpPr>
      <dsp:spPr>
        <a:xfrm>
          <a:off x="4474319" y="2426250"/>
          <a:ext cx="2711708" cy="1627025"/>
        </a:xfrm>
        <a:prstGeom prst="rect">
          <a:avLst/>
        </a:prstGeom>
        <a:solidFill>
          <a:schemeClr val="accent2">
            <a:hueOff val="5589392"/>
            <a:satOff val="24472"/>
            <a:lumOff val="-398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r>
            <a:rPr lang="en-US" altLang="en-US" sz="24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Testing exhaustively is impossible</a:t>
          </a:r>
          <a:endParaRPr lang="en-US" sz="2400" b="1" kern="1200" dirty="0"/>
        </a:p>
      </dsp:txBody>
      <dsp:txXfrm>
        <a:off x="4474319" y="2426250"/>
        <a:ext cx="2711708" cy="1627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BA7DC-855F-49A4-A816-B640FF86C28B}">
      <dsp:nvSpPr>
        <dsp:cNvPr id="0" name=""/>
        <dsp:cNvSpPr/>
      </dsp:nvSpPr>
      <dsp:spPr>
        <a:xfrm>
          <a:off x="4264186" y="563761"/>
          <a:ext cx="3054124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itchFamily="2" charset="2"/>
            <a:buNone/>
          </a:pPr>
          <a:r>
            <a:rPr lang="en-US" altLang="en-US" sz="18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Designing</a:t>
          </a: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 test cases.</a:t>
          </a:r>
          <a:endParaRPr lang="en-US" sz="1800" kern="1200" dirty="0"/>
        </a:p>
      </dsp:txBody>
      <dsp:txXfrm>
        <a:off x="4264186" y="563761"/>
        <a:ext cx="3054124" cy="665859"/>
      </dsp:txXfrm>
    </dsp:sp>
    <dsp:sp modelId="{0A2C4AF6-C327-4F6D-868B-93B1C3100710}">
      <dsp:nvSpPr>
        <dsp:cNvPr id="0" name=""/>
        <dsp:cNvSpPr/>
      </dsp:nvSpPr>
      <dsp:spPr>
        <a:xfrm>
          <a:off x="2200296" y="-260148"/>
          <a:ext cx="4189748" cy="4189748"/>
        </a:xfrm>
        <a:prstGeom prst="circularArrow">
          <a:avLst>
            <a:gd name="adj1" fmla="val 6901"/>
            <a:gd name="adj2" fmla="val 465284"/>
            <a:gd name="adj3" fmla="val 2015395"/>
            <a:gd name="adj4" fmla="val 20408724"/>
            <a:gd name="adj5" fmla="val 8051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79210-12AF-4C68-9133-3DF876E15517}">
      <dsp:nvSpPr>
        <dsp:cNvPr id="0" name=""/>
        <dsp:cNvSpPr/>
      </dsp:nvSpPr>
      <dsp:spPr>
        <a:xfrm>
          <a:off x="4029841" y="3011651"/>
          <a:ext cx="2654068" cy="761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itchFamily="2" charset="2"/>
            <a:buNone/>
          </a:pPr>
          <a:r>
            <a:rPr lang="en-US" altLang="en-US" sz="18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Automating</a:t>
          </a: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, </a:t>
          </a:r>
          <a:r>
            <a:rPr lang="en-US" altLang="en-US" sz="18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executing</a:t>
          </a: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, &amp; </a:t>
          </a:r>
          <a:r>
            <a:rPr lang="en-US" altLang="en-US" sz="18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evaluating</a:t>
          </a: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 test cases.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itchFamily="2" charset="2"/>
            <a:buNone/>
          </a:pPr>
          <a:endParaRPr lang="en-US" sz="1800" kern="1200" dirty="0"/>
        </a:p>
      </dsp:txBody>
      <dsp:txXfrm>
        <a:off x="4029841" y="3011651"/>
        <a:ext cx="2654068" cy="761514"/>
      </dsp:txXfrm>
    </dsp:sp>
    <dsp:sp modelId="{2947064E-F0D8-47E4-8DD7-4C6D7A273191}">
      <dsp:nvSpPr>
        <dsp:cNvPr id="0" name=""/>
        <dsp:cNvSpPr/>
      </dsp:nvSpPr>
      <dsp:spPr>
        <a:xfrm>
          <a:off x="1567487" y="359822"/>
          <a:ext cx="4189748" cy="4189748"/>
        </a:xfrm>
        <a:prstGeom prst="circularArrow">
          <a:avLst>
            <a:gd name="adj1" fmla="val 6901"/>
            <a:gd name="adj2" fmla="val 465284"/>
            <a:gd name="adj3" fmla="val 8081619"/>
            <a:gd name="adj4" fmla="val 2864053"/>
            <a:gd name="adj5" fmla="val 8051"/>
          </a:avLst>
        </a:prstGeom>
        <a:solidFill>
          <a:schemeClr val="accent5">
            <a:hueOff val="-1113871"/>
            <a:satOff val="-1550"/>
            <a:lumOff val="115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CFE6C-9505-4669-80DF-EF88C92AE1BC}">
      <dsp:nvSpPr>
        <dsp:cNvPr id="0" name=""/>
        <dsp:cNvSpPr/>
      </dsp:nvSpPr>
      <dsp:spPr>
        <a:xfrm>
          <a:off x="822648" y="2893161"/>
          <a:ext cx="2400838" cy="64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itchFamily="2" charset="2"/>
            <a:buNone/>
          </a:pPr>
          <a:r>
            <a:rPr lang="en-US" altLang="en-US" sz="18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Measuring</a:t>
          </a: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 testing progress.</a:t>
          </a:r>
          <a:endParaRPr lang="en-US" sz="1800" kern="1200" dirty="0"/>
        </a:p>
      </dsp:txBody>
      <dsp:txXfrm>
        <a:off x="822648" y="2893161"/>
        <a:ext cx="2400838" cy="647399"/>
      </dsp:txXfrm>
    </dsp:sp>
    <dsp:sp modelId="{9DF4EF3D-5561-412C-B904-45620285A4E0}">
      <dsp:nvSpPr>
        <dsp:cNvPr id="0" name=""/>
        <dsp:cNvSpPr/>
      </dsp:nvSpPr>
      <dsp:spPr>
        <a:xfrm>
          <a:off x="1522828" y="455061"/>
          <a:ext cx="4189748" cy="4189748"/>
        </a:xfrm>
        <a:prstGeom prst="circularArrow">
          <a:avLst>
            <a:gd name="adj1" fmla="val 6901"/>
            <a:gd name="adj2" fmla="val 465284"/>
            <a:gd name="adj3" fmla="val 13147027"/>
            <a:gd name="adj4" fmla="val 10133563"/>
            <a:gd name="adj5" fmla="val 8051"/>
          </a:avLst>
        </a:prstGeom>
        <a:solidFill>
          <a:schemeClr val="accent5">
            <a:hueOff val="-2227743"/>
            <a:satOff val="-3099"/>
            <a:lumOff val="230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65C64-FF2C-4CD7-8B4E-02C6F7E2B0FC}">
      <dsp:nvSpPr>
        <dsp:cNvPr id="0" name=""/>
        <dsp:cNvSpPr/>
      </dsp:nvSpPr>
      <dsp:spPr>
        <a:xfrm>
          <a:off x="1311170" y="422018"/>
          <a:ext cx="2793420" cy="827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itchFamily="2" charset="2"/>
            <a:buNone/>
          </a:pPr>
          <a:r>
            <a:rPr lang="en-US" altLang="en-US" sz="1800" b="1" kern="1200" dirty="0">
              <a:latin typeface="Garamond" panose="02020404030301010803" pitchFamily="18" charset="0"/>
              <a:cs typeface="Times New Roman" panose="02020603050405020304" pitchFamily="18" charset="0"/>
            </a:rPr>
            <a:t>Modeling</a:t>
          </a: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 the software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Font typeface="Wingdings" pitchFamily="2" charset="2"/>
            <a:buNone/>
          </a:pPr>
          <a:r>
            <a:rPr lang="en-US" altLang="en-US" sz="1800" kern="1200" dirty="0">
              <a:latin typeface="Garamond" panose="02020404030301010803" pitchFamily="18" charset="0"/>
              <a:cs typeface="Times New Roman" panose="02020603050405020304" pitchFamily="18" charset="0"/>
            </a:rPr>
            <a:t>&amp; the software environment.</a:t>
          </a:r>
          <a:endParaRPr lang="en-US" sz="1800" kern="1200" dirty="0"/>
        </a:p>
      </dsp:txBody>
      <dsp:txXfrm>
        <a:off x="1311170" y="422018"/>
        <a:ext cx="2793420" cy="827631"/>
      </dsp:txXfrm>
    </dsp:sp>
    <dsp:sp modelId="{E81B0867-B6FF-4221-A4B6-25A62E8D1AFB}">
      <dsp:nvSpPr>
        <dsp:cNvPr id="0" name=""/>
        <dsp:cNvSpPr/>
      </dsp:nvSpPr>
      <dsp:spPr>
        <a:xfrm>
          <a:off x="2252255" y="-191834"/>
          <a:ext cx="4189748" cy="4189748"/>
        </a:xfrm>
        <a:prstGeom prst="circularArrow">
          <a:avLst>
            <a:gd name="adj1" fmla="val 6901"/>
            <a:gd name="adj2" fmla="val 465284"/>
            <a:gd name="adj3" fmla="val 18210377"/>
            <a:gd name="adj4" fmla="val 14173771"/>
            <a:gd name="adj5" fmla="val 8051"/>
          </a:avLst>
        </a:prstGeom>
        <a:solidFill>
          <a:schemeClr val="accent5">
            <a:hueOff val="-3341614"/>
            <a:satOff val="-4649"/>
            <a:lumOff val="345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2DFA9-4D50-9140-AE94-7C7A205499B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314AD-D1F1-554C-A527-E6492FDBE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0EC56-BB62-5845-A950-5A7BEBC6A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14AD-D1F1-554C-A527-E6492FDBE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314AD-D1F1-554C-A527-E6492FDBEC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For example, I may accidentally assume a procedure is only called with a positive argument (the error).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So I forget to test for negative values (the fault).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Now if the procedure is actually called with a negative argument, something may go wrong (wrong answer, abortion): the failure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Note that the relation between errors, faults and failures need not be 1-1.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D52BBA-795F-4E07-9407-7ADD0CB238C1}" type="slidenum">
              <a:rPr lang="ko-KR" altLang="en-US" sz="1200" smtClean="0"/>
              <a:pPr/>
              <a:t>35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5734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For example, I may accidentally assume a procedure is only called with a positive argument (the error).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So I forget to test for negative values (the fault).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Now if the procedure is actually called with a negative argument, something may go wrong (wrong answer, abortion): the failure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</a:rPr>
              <a:t>Note that the relation between errors, faults and failures need not be 1-1.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D52BBA-795F-4E07-9407-7ADD0CB238C1}" type="slidenum">
              <a:rPr lang="ko-KR" altLang="en-US" sz="1200" smtClean="0"/>
              <a:pPr/>
              <a:t>36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6635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DD5E2-D92E-4A2D-BF2A-659A8BF14C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4131" y="1811069"/>
            <a:ext cx="5688497" cy="1470025"/>
          </a:xfrm>
        </p:spPr>
        <p:txBody>
          <a:bodyPr/>
          <a:lstStyle>
            <a:lvl1pPr algn="l">
              <a:defRPr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4131" y="3566844"/>
            <a:ext cx="5688497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323" y="1811069"/>
            <a:ext cx="488252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48323" y="3566844"/>
            <a:ext cx="4882520" cy="36505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>
                <a:solidFill>
                  <a:srgbClr val="0B3D29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0B3D29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0B3D29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0B3D29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0B3D2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39257"/>
            <a:ext cx="4038600" cy="4086906"/>
          </a:xfrm>
        </p:spPr>
        <p:txBody>
          <a:bodyPr/>
          <a:lstStyle>
            <a:lvl1pPr>
              <a:defRPr sz="2800">
                <a:solidFill>
                  <a:srgbClr val="0B3D29"/>
                </a:solidFill>
              </a:defRPr>
            </a:lvl1pPr>
            <a:lvl2pPr>
              <a:defRPr sz="2400">
                <a:solidFill>
                  <a:srgbClr val="0B3D29"/>
                </a:solidFill>
              </a:defRPr>
            </a:lvl2pPr>
            <a:lvl3pPr>
              <a:defRPr sz="2000">
                <a:solidFill>
                  <a:srgbClr val="0B3D29"/>
                </a:solidFill>
              </a:defRPr>
            </a:lvl3pPr>
            <a:lvl4pPr>
              <a:defRPr sz="1800">
                <a:solidFill>
                  <a:srgbClr val="0B3D29"/>
                </a:solidFill>
              </a:defRPr>
            </a:lvl4pPr>
            <a:lvl5pPr>
              <a:defRPr sz="1800">
                <a:solidFill>
                  <a:srgbClr val="0B3D2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176" y="666593"/>
            <a:ext cx="4567624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054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0304"/>
            <a:ext cx="4040188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054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B3D2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0304"/>
            <a:ext cx="4041775" cy="3318782"/>
          </a:xfrm>
        </p:spPr>
        <p:txBody>
          <a:bodyPr/>
          <a:lstStyle>
            <a:lvl1pPr>
              <a:defRPr sz="2400">
                <a:solidFill>
                  <a:srgbClr val="0B3D29"/>
                </a:solidFill>
              </a:defRPr>
            </a:lvl1pPr>
            <a:lvl2pPr>
              <a:defRPr sz="2000">
                <a:solidFill>
                  <a:srgbClr val="0B3D29"/>
                </a:solidFill>
              </a:defRPr>
            </a:lvl2pPr>
            <a:lvl3pPr>
              <a:defRPr sz="1800">
                <a:solidFill>
                  <a:srgbClr val="0B3D29"/>
                </a:solidFill>
              </a:defRPr>
            </a:lvl3pPr>
            <a:lvl4pPr>
              <a:defRPr sz="1600">
                <a:solidFill>
                  <a:srgbClr val="0B3D29"/>
                </a:solidFill>
              </a:defRPr>
            </a:lvl4pPr>
            <a:lvl5pPr>
              <a:defRPr sz="1600">
                <a:solidFill>
                  <a:srgbClr val="0B3D2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B3D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B3D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98413" y="16907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536018"/>
            <a:ext cx="7772400" cy="1362075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103583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B6A7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6A77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4171" y="666593"/>
            <a:ext cx="5871029" cy="4392488"/>
          </a:xfrm>
        </p:spPr>
        <p:txBody>
          <a:bodyPr/>
          <a:lstStyle>
            <a:lvl1pPr marL="0" indent="0">
              <a:spcBef>
                <a:spcPts val="1776"/>
              </a:spcBef>
              <a:buFontTx/>
              <a:buNone/>
              <a:defRPr sz="2400" b="1">
                <a:solidFill>
                  <a:srgbClr val="0B3D29"/>
                </a:solidFill>
              </a:defRPr>
            </a:lvl1pPr>
            <a:lvl2pPr marL="0" indent="0">
              <a:buFontTx/>
              <a:buNone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7315"/>
            <a:ext cx="8229600" cy="386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6A7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technologyevaluation.com/research/article/what-is-ivv-and-why-does-it-matter-to-software-selection.html" TargetMode="External"/><Relationship Id="rId2" Type="http://schemas.openxmlformats.org/officeDocument/2006/relationships/hyperlink" Target="https://www.arbourgroup.com/blog/2015/verification-vs-validation-whats-the-difference/#:~:text=Validation%20is%20the%20process%20of,the%20producing%20high%20quality%20software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A8E1DB7-ED68-3247-83CB-A6F6BBF93BA0}"/>
              </a:ext>
            </a:extLst>
          </p:cNvPr>
          <p:cNvSpPr txBox="1">
            <a:spLocks/>
          </p:cNvSpPr>
          <p:nvPr/>
        </p:nvSpPr>
        <p:spPr>
          <a:xfrm>
            <a:off x="195848" y="190261"/>
            <a:ext cx="8496299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B3D29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California State University, Sacramento</a:t>
            </a:r>
            <a:b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Computer Science Department</a:t>
            </a:r>
            <a:br>
              <a:rPr lang="en-US" sz="2800" b="1" dirty="0">
                <a:latin typeface="Garamond" panose="02020404030301010803" pitchFamily="18" charset="0"/>
              </a:rPr>
            </a:b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4DE2FF2-2824-D44C-9154-B18C18883927}"/>
              </a:ext>
            </a:extLst>
          </p:cNvPr>
          <p:cNvSpPr txBox="1">
            <a:spLocks/>
          </p:cNvSpPr>
          <p:nvPr/>
        </p:nvSpPr>
        <p:spPr>
          <a:xfrm>
            <a:off x="781050" y="2582743"/>
            <a:ext cx="7116347" cy="846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CSC 179 : Software Testing and Quality Assurance</a:t>
            </a:r>
          </a:p>
          <a:p>
            <a:pPr algn="ctr"/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Summer 2022</a:t>
            </a:r>
          </a:p>
          <a:p>
            <a:endParaRPr lang="en-US" sz="2400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D5F095EF-0BA7-B34F-AF9E-3EF019211BBE}"/>
              </a:ext>
            </a:extLst>
          </p:cNvPr>
          <p:cNvSpPr txBox="1">
            <a:spLocks/>
          </p:cNvSpPr>
          <p:nvPr/>
        </p:nvSpPr>
        <p:spPr>
          <a:xfrm>
            <a:off x="608499" y="4171806"/>
            <a:ext cx="7670995" cy="1114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Lecture # 2: </a:t>
            </a:r>
          </a:p>
          <a:p>
            <a:pPr algn="ctr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Garamond" panose="02020404030301010803" pitchFamily="18" charset="0"/>
              </a:rPr>
              <a:t>Verification / Validation &amp;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9619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C6C0-412A-47A3-BA20-975E49F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Advantages of V &amp; V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5F0F5-07DE-C74E-BA8B-777F19764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62024"/>
            <a:ext cx="4038600" cy="4309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Advantages of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Verification helps in lowering the number of the defects that may be encountered in the later stages of development.</a:t>
            </a:r>
            <a:r>
              <a:rPr lang="en-US" sz="1600" dirty="0">
                <a:latin typeface="Garamond" panose="02020404030301010803" pitchFamily="18" charset="0"/>
              </a:rPr>
              <a:t>[1]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Verification helps in building the product as per the customer specifications and needs.</a:t>
            </a:r>
            <a:r>
              <a:rPr lang="en-US" sz="1600" dirty="0">
                <a:latin typeface="Garamond" panose="02020404030301010803" pitchFamily="18" charset="0"/>
              </a:rPr>
              <a:t>[1]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DF3879-6389-B143-9E33-FF927D6C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2" y="1962024"/>
            <a:ext cx="4038600" cy="4309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Advantages of Validation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During verification if some defects are missed, then during the validation process they can be caught as failures.</a:t>
            </a:r>
            <a:r>
              <a:rPr lang="en-US" sz="1600" dirty="0">
                <a:latin typeface="Garamond" panose="02020404030301010803" pitchFamily="18" charset="0"/>
              </a:rPr>
              <a:t>[1]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Validation helps in building the right product as per the customer’s requirement which in turn will satisfy their business process needs.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C6C0-412A-47A3-BA20-975E49F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Advantages of V &amp; V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88E-C406-4938-BF78-8619C934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30679"/>
            <a:ext cx="4038600" cy="4275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Advantages of Verification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Verifying the product at the starting phase of the development will help in understanding the product in a more comprehensive way.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Verification reduces the chances of failures in the software application or product.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23BA9-1CA2-B94B-8E40-CD1C0F07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30679"/>
            <a:ext cx="4038600" cy="4275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Advantages of Validation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Validation is done during testing like feature testing, integration testing, system testing, load testing, compatibility testing, stress testing, etc.</a:t>
            </a:r>
            <a:r>
              <a:rPr lang="en-US" sz="1600" dirty="0">
                <a:latin typeface="Garamond" panose="02020404030301010803" pitchFamily="18" charset="0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6941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C6C0-412A-47A3-BA20-975E49F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V/ V </a:t>
            </a:r>
            <a:br>
              <a:rPr lang="en-US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b="1" dirty="0">
                <a:latin typeface="Garamond" panose="02020404030301010803" pitchFamily="18" charset="0"/>
                <a:cs typeface="Times New Roman" pitchFamily="18" charset="0"/>
              </a:rPr>
              <a:t>&amp; Software Testing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88E-C406-4938-BF78-8619C934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In the context of testing, “</a:t>
            </a:r>
            <a:r>
              <a:rPr lang="en-US" sz="2400" b="1" dirty="0">
                <a:latin typeface="Garamond" panose="02020404030301010803" pitchFamily="18" charset="0"/>
              </a:rPr>
              <a:t>Verification and Validation</a:t>
            </a:r>
            <a:r>
              <a:rPr lang="en-US" sz="2400" dirty="0">
                <a:latin typeface="Garamond" panose="02020404030301010803" pitchFamily="18" charset="0"/>
              </a:rPr>
              <a:t>” are the two widely and commonly used terms. Most of the times, we consider both the terms as the same, but these terms are quite different.</a:t>
            </a:r>
            <a:br>
              <a:rPr lang="en-US" sz="2400" dirty="0">
                <a:latin typeface="Garamond" panose="02020404030301010803" pitchFamily="18" charset="0"/>
              </a:rPr>
            </a:br>
            <a:endParaRPr lang="en-US" sz="2400" dirty="0">
              <a:highlight>
                <a:srgbClr val="FFFF00"/>
              </a:highlight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45966-A0F2-6A43-90DC-95FDC51D5F27}"/>
              </a:ext>
            </a:extLst>
          </p:cNvPr>
          <p:cNvSpPr/>
          <p:nvPr/>
        </p:nvSpPr>
        <p:spPr>
          <a:xfrm>
            <a:off x="457200" y="2818245"/>
            <a:ext cx="8229600" cy="168714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C6C0-412A-47A3-BA20-975E49FA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Independent V &amp; 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888E-C406-4938-BF78-8619C934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Independent verification</a:t>
            </a:r>
            <a:r>
              <a:rPr lang="en-US" sz="2400" dirty="0">
                <a:latin typeface="Garamond" panose="02020404030301010803" pitchFamily="18" charset="0"/>
              </a:rPr>
              <a:t> focuses on determining that the software development plan (SDP) aligns with specific end goals.</a:t>
            </a:r>
            <a:r>
              <a:rPr lang="en-US" sz="1600" dirty="0">
                <a:latin typeface="Garamond" panose="02020404030301010803" pitchFamily="18" charset="0"/>
              </a:rPr>
              <a:t>[2]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Independent validation </a:t>
            </a:r>
            <a:r>
              <a:rPr lang="en-US" sz="2400" dirty="0">
                <a:latin typeface="Garamond" panose="02020404030301010803" pitchFamily="18" charset="0"/>
              </a:rPr>
              <a:t>is the latter step in IV&amp;V testing, flowing logically from the verification process. While verification examines the requirements, validation focuses on the final product, ensuring that the software fulfills the requirements determined by the verified SDP. </a:t>
            </a:r>
            <a:r>
              <a:rPr lang="en-US" sz="1600" dirty="0">
                <a:latin typeface="Garamond" panose="02020404030301010803" pitchFamily="18" charset="0"/>
              </a:rPr>
              <a:t>[2]</a:t>
            </a:r>
            <a:endParaRPr lang="en-US" sz="1600" dirty="0">
              <a:highlight>
                <a:srgbClr val="FFFF00"/>
              </a:highlight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AC5D8-4553-C449-B9FF-92CCD7E7D2A4}"/>
              </a:ext>
            </a:extLst>
          </p:cNvPr>
          <p:cNvSpPr/>
          <p:nvPr/>
        </p:nvSpPr>
        <p:spPr>
          <a:xfrm>
            <a:off x="457200" y="3641811"/>
            <a:ext cx="8229600" cy="194753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71B9D-BA58-C241-9140-8764081E25F7}"/>
              </a:ext>
            </a:extLst>
          </p:cNvPr>
          <p:cNvSpPr/>
          <p:nvPr/>
        </p:nvSpPr>
        <p:spPr>
          <a:xfrm>
            <a:off x="457200" y="2319306"/>
            <a:ext cx="8229600" cy="1055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B67-2598-9D42-BFDD-BA0E75C9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Garamond" panose="02020404030301010803" pitchFamily="18" charset="0"/>
                <a:cs typeface="Times New Roman" pitchFamily="18" charset="0"/>
              </a:rPr>
              <a:t>V/ V </a:t>
            </a:r>
            <a:br>
              <a:rPr lang="en-US" sz="44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4400" b="1" dirty="0">
                <a:latin typeface="Garamond" panose="02020404030301010803" pitchFamily="18" charset="0"/>
                <a:cs typeface="Times New Roman" pitchFamily="18" charset="0"/>
              </a:rPr>
              <a:t>&amp; Software Testing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D90D5748-6A96-D14F-AD30-6B1EC6592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" y="3428999"/>
            <a:ext cx="8416213" cy="939035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Testing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is a process of executing a program with the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intent of finding defects.</a:t>
            </a:r>
          </a:p>
          <a:p>
            <a:endParaRPr lang="en-US" altLang="en-US" sz="1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F057072A-8F97-1C4C-9BEC-A08C21C7CB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6CC51-E245-FF42-B60F-BDCF6AFC00BD}"/>
              </a:ext>
            </a:extLst>
          </p:cNvPr>
          <p:cNvSpPr/>
          <p:nvPr/>
        </p:nvSpPr>
        <p:spPr>
          <a:xfrm>
            <a:off x="270587" y="3242141"/>
            <a:ext cx="8521075" cy="12874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CB2E6448-07DC-CD4C-854A-90D1D75E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Testing</a:t>
            </a:r>
            <a:endParaRPr lang="en-US" alt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2403419-C8D6-DC40-B3CD-C5B7DC47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66038"/>
            <a:ext cx="8229600" cy="3869199"/>
          </a:xfrm>
          <a:solidFill>
            <a:schemeClr val="bg1"/>
          </a:solidFill>
        </p:spPr>
        <p:txBody>
          <a:bodyPr lIns="90488" tIns="44450" rIns="90488" bIns="44450">
            <a:normAutofit/>
          </a:bodyPr>
          <a:lstStyle/>
          <a:p>
            <a:pPr marL="457200" lvl="1" indent="-457200">
              <a:buClr>
                <a:schemeClr val="tx1"/>
              </a:buClr>
              <a:buSzPct val="95000"/>
              <a:defRPr/>
            </a:pPr>
            <a:r>
              <a:rPr lang="en-GB" sz="2400" dirty="0">
                <a:latin typeface="Garamond" panose="02020404030301010803" pitchFamily="18" charset="0"/>
                <a:cs typeface="Times New Roman" pitchFamily="18" charset="0"/>
              </a:rPr>
              <a:t>Testing is a critical &amp; important part of the V &amp; V Process</a:t>
            </a:r>
          </a:p>
          <a:p>
            <a:pPr marL="457200" lvl="1" indent="-457200">
              <a:buClr>
                <a:schemeClr val="tx1"/>
              </a:buClr>
              <a:buSzPct val="95000"/>
              <a:defRPr/>
            </a:pPr>
            <a:endParaRPr lang="en-GB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1"/>
              </a:buClr>
              <a:buSzPct val="95000"/>
              <a:defRPr/>
            </a:pPr>
            <a:r>
              <a:rPr lang="en-GB" sz="2400" dirty="0">
                <a:latin typeface="Garamond" panose="02020404030301010803" pitchFamily="18" charset="0"/>
                <a:cs typeface="Times New Roman" pitchFamily="18" charset="0"/>
              </a:rPr>
              <a:t>Consists of a set of activities that have to be </a:t>
            </a:r>
            <a:r>
              <a:rPr lang="en-GB" sz="2400" b="1" dirty="0">
                <a:latin typeface="Garamond" panose="02020404030301010803" pitchFamily="18" charset="0"/>
                <a:cs typeface="Times New Roman" pitchFamily="18" charset="0"/>
              </a:rPr>
              <a:t>planned and conducted systematically</a:t>
            </a:r>
            <a:r>
              <a:rPr lang="en-GB" sz="2400" dirty="0">
                <a:latin typeface="Garamond" panose="02020404030301010803" pitchFamily="18" charset="0"/>
                <a:cs typeface="Times New Roman" pitchFamily="18" charset="0"/>
              </a:rPr>
              <a:t> (testing strategy) </a:t>
            </a:r>
          </a:p>
          <a:p>
            <a:pPr marL="457200" lvl="1" indent="-457200">
              <a:buClr>
                <a:schemeClr val="tx1"/>
              </a:buClr>
              <a:buSzPct val="95000"/>
              <a:defRPr/>
            </a:pPr>
            <a:endParaRPr lang="en-GB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457200" lvl="1" indent="-457200">
              <a:buClr>
                <a:schemeClr val="tx1"/>
              </a:buClr>
              <a:buSzPct val="95000"/>
              <a:defRPr/>
            </a:pPr>
            <a:r>
              <a:rPr lang="en-GB" sz="2400" dirty="0">
                <a:latin typeface="Garamond" panose="02020404030301010803" pitchFamily="18" charset="0"/>
                <a:cs typeface="Times New Roman" pitchFamily="18" charset="0"/>
              </a:rPr>
              <a:t>Includes </a:t>
            </a:r>
            <a:r>
              <a:rPr lang="en-GB" sz="2400" b="1" dirty="0">
                <a:latin typeface="Garamond" panose="02020404030301010803" pitchFamily="18" charset="0"/>
                <a:cs typeface="Times New Roman" pitchFamily="18" charset="0"/>
              </a:rPr>
              <a:t>low level tests </a:t>
            </a:r>
            <a:r>
              <a:rPr lang="en-GB" sz="2400" dirty="0">
                <a:latin typeface="Garamond" panose="02020404030301010803" pitchFamily="18" charset="0"/>
                <a:cs typeface="Times New Roman" pitchFamily="18" charset="0"/>
              </a:rPr>
              <a:t>(to verify implementation) and </a:t>
            </a:r>
            <a:r>
              <a:rPr lang="en-GB" sz="2400" b="1" dirty="0">
                <a:latin typeface="Garamond" panose="02020404030301010803" pitchFamily="18" charset="0"/>
                <a:cs typeface="Times New Roman" pitchFamily="18" charset="0"/>
              </a:rPr>
              <a:t>high level tests </a:t>
            </a:r>
            <a:r>
              <a:rPr lang="en-GB" sz="2400" dirty="0">
                <a:latin typeface="Garamond" panose="02020404030301010803" pitchFamily="18" charset="0"/>
                <a:cs typeface="Times New Roman" pitchFamily="18" charset="0"/>
              </a:rPr>
              <a:t>(to validate against the specification requirements document).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DD09214C-9A4B-B34A-AA6C-B365D622C8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918911F4-A739-554E-B856-BD424220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4400" b="1" dirty="0">
                <a:latin typeface="Garamond" panose="02020404030301010803" pitchFamily="18" charset="0"/>
                <a:cs typeface="Times New Roman" pitchFamily="18" charset="0"/>
              </a:rPr>
              <a:t>Software Testing Challenges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7D208788-96BA-FB46-9528-FDF4E649D1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DCB1B5-D651-0343-9D8A-8E2D792B92B2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3AD989-7F7D-4F4E-9EFE-CD15F9E14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413996"/>
              </p:ext>
            </p:extLst>
          </p:nvPr>
        </p:nvGraphicFramePr>
        <p:xfrm>
          <a:off x="270589" y="1856792"/>
          <a:ext cx="8677468" cy="4581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92E5DA3-A0FC-A544-9701-761A0B0E0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94397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Purpose of Testing</a:t>
            </a:r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alt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F14D3034-1826-8E47-8635-BFCC9623A6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87A8-7465-1E41-BBA0-54A1EAE3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Defect detection: </a:t>
            </a: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	- Problem: Testing only shows/suggests the presences of 		faults not necessarily their absence.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b="1" dirty="0">
                <a:latin typeface="Garamond" panose="02020404030301010803" pitchFamily="18" charset="0"/>
              </a:rPr>
              <a:t>Reliability estimation: </a:t>
            </a:r>
          </a:p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	- </a:t>
            </a:r>
            <a:r>
              <a:rPr lang="en-US" sz="2400" dirty="0">
                <a:latin typeface="Garamond" panose="02020404030301010803" pitchFamily="18" charset="0"/>
              </a:rPr>
              <a:t>Problem: Input distribution used for selecting test cases/test 	inputs may be flawed.</a:t>
            </a:r>
          </a:p>
        </p:txBody>
      </p:sp>
    </p:spTree>
    <p:extLst>
      <p:ext uri="{BB962C8B-B14F-4D97-AF65-F5344CB8AC3E}">
        <p14:creationId xmlns:p14="http://schemas.microsoft.com/office/powerpoint/2010/main" val="423644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230F781-547D-5844-962F-9CBECD3D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More about Input Domain/Space …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6E105C9-72F9-0648-8A5B-7D623ECA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2217577"/>
            <a:ext cx="6830008" cy="36544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Input domain is very large if not an infinite set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How to select a sample subset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Defining a good selection of test case criteria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B1C3119F-F960-B44E-8426-F60AA11487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696D279-CDB4-FC4F-A160-FEC32294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When to Stop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2842-42E0-EA48-B20D-AE6A48C3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1824029"/>
            <a:ext cx="8649477" cy="4418151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Determining when to stop testing is complex</a:t>
            </a:r>
          </a:p>
          <a:p>
            <a:pPr>
              <a:buClrTx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Pass/Fail data is collected and analyzed to quantitatively answer the question of “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when to stop testing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”</a:t>
            </a:r>
          </a:p>
          <a:p>
            <a:pPr marL="0" lvl="1" indent="0">
              <a:buClr>
                <a:srgbClr val="0BD0D9"/>
              </a:buClr>
              <a:buSzPct val="95000"/>
              <a:buNone/>
              <a:defRPr/>
            </a:pPr>
            <a:endParaRPr lang="en-US" sz="1800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  <a:defRPr/>
            </a:pPr>
            <a:endParaRPr lang="en-US" sz="1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662F1609-3D36-7B43-8218-F2357E347A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79971" y="6400799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35495C6-0B9C-4496-BD46-8A2ADA9CC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40835"/>
              </p:ext>
            </p:extLst>
          </p:nvPr>
        </p:nvGraphicFramePr>
        <p:xfrm>
          <a:off x="457200" y="3121705"/>
          <a:ext cx="8164286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077">
                  <a:extLst>
                    <a:ext uri="{9D8B030D-6E8A-4147-A177-3AD203B41FA5}">
                      <a16:colId xmlns:a16="http://schemas.microsoft.com/office/drawing/2014/main" val="2275931543"/>
                    </a:ext>
                  </a:extLst>
                </a:gridCol>
                <a:gridCol w="3857209">
                  <a:extLst>
                    <a:ext uri="{9D8B030D-6E8A-4147-A177-3AD203B41FA5}">
                      <a16:colId xmlns:a16="http://schemas.microsoft.com/office/drawing/2014/main" val="2106778693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Some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Other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41883"/>
                  </a:ext>
                </a:extLst>
              </a:tr>
              <a:tr h="502519">
                <a:tc>
                  <a:txBody>
                    <a:bodyPr/>
                    <a:lstStyle/>
                    <a:p>
                      <a:pPr algn="ctr">
                        <a:buClrTx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Number of defects 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>
                        <a:buClrTx/>
                        <a:buSzPct val="95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Found common errors?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39448"/>
                  </a:ext>
                </a:extLst>
              </a:tr>
              <a:tr h="5025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Types  of defects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Forced internal data to be initialized and used?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374213"/>
                  </a:ext>
                </a:extLst>
              </a:tr>
              <a:tr h="5025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Severity of defects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Found seeded errors?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16982"/>
                  </a:ext>
                </a:extLst>
              </a:tr>
              <a:tr h="5025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Components where defects found 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32532"/>
                  </a:ext>
                </a:extLst>
              </a:tr>
              <a:tr h="5025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Garamond" panose="02020404030301010803" pitchFamily="18" charset="0"/>
                          <a:cs typeface="Times New Roman" pitchFamily="18" charset="0"/>
                        </a:rPr>
                        <a:t>Code coverage</a:t>
                      </a:r>
                    </a:p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2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5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0BB66B3-5D4F-754A-9DEF-27034580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V &amp; V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42F4C6F-E070-0445-83E7-AE70908B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Verification Process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is a process for determining whether the software products of an activity </a:t>
            </a:r>
            <a:r>
              <a:rPr lang="en-US" altLang="en-US" sz="2400" b="1" dirty="0">
                <a:solidFill>
                  <a:schemeClr val="accent3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fulfill the requirements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400" b="1" dirty="0">
                <a:solidFill>
                  <a:schemeClr val="accent3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conditions imposed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on them in the previous activities.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Validation Process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is a process for determining whether the </a:t>
            </a:r>
            <a:r>
              <a:rPr lang="en-US" altLang="en-US" sz="2400" b="1" dirty="0">
                <a:solidFill>
                  <a:schemeClr val="accent3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requirements and the final, as-built system or software product fulfills its specific intended use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D3398E3B-9ACD-CA47-8E29-166449712D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98E88-F55E-DB44-9902-74E915802C49}"/>
              </a:ext>
            </a:extLst>
          </p:cNvPr>
          <p:cNvSpPr/>
          <p:nvPr/>
        </p:nvSpPr>
        <p:spPr>
          <a:xfrm>
            <a:off x="457200" y="1917474"/>
            <a:ext cx="8363124" cy="16674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B0D86-E272-584A-8473-259B706D7A19}"/>
              </a:ext>
            </a:extLst>
          </p:cNvPr>
          <p:cNvSpPr/>
          <p:nvPr/>
        </p:nvSpPr>
        <p:spPr>
          <a:xfrm>
            <a:off x="457200" y="3818977"/>
            <a:ext cx="8363124" cy="173243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9B116E96-49CC-2F43-896F-06D0B4EC3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000" b="1" dirty="0">
                <a:latin typeface="Garamond" panose="02020404030301010803" pitchFamily="18" charset="0"/>
                <a:cs typeface="Times New Roman" pitchFamily="18" charset="0"/>
              </a:rPr>
              <a:t>Testing Principles</a:t>
            </a:r>
            <a:endParaRPr lang="en-US" sz="5400" b="1" i="1" dirty="0">
              <a:latin typeface="Garamond" panose="02020404030301010803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2AAF53-F70B-BD43-AC13-2E98F809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2063515"/>
            <a:ext cx="8860971" cy="3869199"/>
          </a:xfrm>
        </p:spPr>
        <p:txBody>
          <a:bodyPr>
            <a:noAutofit/>
          </a:bodyPr>
          <a:lstStyle/>
          <a:p>
            <a:pPr lvl="1">
              <a:buClrTx/>
              <a:buSzPct val="95000"/>
              <a:buFont typeface="Wingdings" panose="05000000000000000000" pitchFamily="2" charset="2"/>
              <a:buChar char="ü"/>
            </a:pP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All tests should be </a:t>
            </a:r>
            <a:r>
              <a:rPr lang="en-GB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traceable</a:t>
            </a: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to customer requirements. </a:t>
            </a:r>
          </a:p>
          <a:p>
            <a:pPr lvl="1">
              <a:buClrTx/>
              <a:buSzPct val="95000"/>
              <a:buFont typeface="Wingdings" panose="05000000000000000000" pitchFamily="2" charset="2"/>
              <a:buChar char="ü"/>
            </a:pP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Tests should be </a:t>
            </a:r>
            <a:r>
              <a:rPr lang="en-GB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planned</a:t>
            </a: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long before testing begins. </a:t>
            </a:r>
          </a:p>
          <a:p>
            <a:pPr lvl="1">
              <a:buClrTx/>
              <a:buSzPct val="95000"/>
              <a:buFont typeface="Wingdings" panose="05000000000000000000" pitchFamily="2" charset="2"/>
              <a:buChar char="ü"/>
            </a:pP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Testing should begin in the small and </a:t>
            </a:r>
            <a:r>
              <a:rPr lang="en-GB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progress</a:t>
            </a: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to larger components. </a:t>
            </a:r>
          </a:p>
          <a:p>
            <a:pPr lvl="1">
              <a:buClrTx/>
              <a:buSzPct val="95000"/>
              <a:buFont typeface="Wingdings" panose="05000000000000000000" pitchFamily="2" charset="2"/>
              <a:buChar char="ü"/>
            </a:pP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Testing is more much more </a:t>
            </a:r>
            <a:r>
              <a:rPr lang="en-GB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effective when conducted early </a:t>
            </a: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in SDLC. </a:t>
            </a:r>
          </a:p>
          <a:p>
            <a:pPr lvl="1">
              <a:buClrTx/>
              <a:buSzPct val="95000"/>
              <a:buFont typeface="Wingdings" panose="05000000000000000000" pitchFamily="2" charset="2"/>
              <a:buChar char="ü"/>
            </a:pP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Testing is a </a:t>
            </a:r>
            <a:r>
              <a:rPr lang="en-GB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risk-based</a:t>
            </a:r>
            <a:r>
              <a:rPr lang="en-GB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activity</a:t>
            </a: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1">
              <a:buClrTx/>
              <a:buSzPct val="95000"/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Testing cannot prove that there are no more defects — it can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only show that defects are present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!</a:t>
            </a:r>
            <a:endParaRPr lang="en-GB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A0FA-A8BB-8640-8521-5D3C26C9D2F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b="1" kern="1200">
                <a:solidFill>
                  <a:schemeClr val="tx2">
                    <a:shade val="90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DAD7B79-9712-044E-BD14-1DDD21713FAF}" type="datetime1">
              <a:rPr lang="en-US" smtClean="0"/>
              <a:pPr>
                <a:defRPr/>
              </a:pPr>
              <a:t>6/8/2022</a:t>
            </a:fld>
            <a:endParaRPr lang="en-US" dirty="0">
              <a:cs typeface="Times New Roman" pitchFamily="18" charset="0"/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A48C7601-35A0-5847-9F8F-4B64579BAC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F786A0-6DDF-5D4C-A454-640D4EE906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7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EE6C7A5-6404-204E-A246-0B19D4DB2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5240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Testing Process </a:t>
            </a:r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-Four Phases-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7B9A89D-89D5-2044-8111-9662CF80AD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B05368-170C-4881-87A0-0CD1E3AB6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710463"/>
              </p:ext>
            </p:extLst>
          </p:nvPr>
        </p:nvGraphicFramePr>
        <p:xfrm>
          <a:off x="621073" y="1935516"/>
          <a:ext cx="8065727" cy="419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16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CE47572-910F-D341-9D02-388975CA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Modeling the Software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8725544-2E51-214D-8646-9846CF09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282" y="1987315"/>
            <a:ext cx="8329518" cy="4086481"/>
          </a:xfrm>
        </p:spPr>
        <p:txBody>
          <a:bodyPr>
            <a:noAutofit/>
          </a:bodyPr>
          <a:lstStyle/>
          <a:p>
            <a:pPr algn="just">
              <a:buClrTx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 engineers need to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understand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not only the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, but also the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in which it operates.  </a:t>
            </a:r>
          </a:p>
          <a:p>
            <a:pPr algn="just"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Models should be a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depiction of the software’s behavior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, which can be described in terms of the input sequences accepted by the system; the actions, conditions, and output logic; or the flow of data through the applications, modules, and routines. </a:t>
            </a:r>
          </a:p>
          <a:p>
            <a:pPr algn="just">
              <a:buClrTx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buClrTx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Useful models typically possess properties that make test generation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effortless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and,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frequently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automatable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 </a:t>
            </a:r>
          </a:p>
          <a:p>
            <a:pPr algn="just"/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EA3523FD-D5F2-9B43-A8F7-AD84BAAC13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1DC9151-97E1-EA46-A525-A07C7A85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4989"/>
            <a:ext cx="8229600" cy="1143000"/>
          </a:xfrm>
        </p:spPr>
        <p:txBody>
          <a:bodyPr>
            <a:noAutofit/>
          </a:bodyPr>
          <a:lstStyle/>
          <a:p>
            <a:pPr algn="ctr" eaLnBrk="1" hangingPunct="1"/>
            <a:br>
              <a:rPr lang="en-US" altLang="en-US" sz="5400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5400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Modeling Techniques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A8B3C6B-9D04-DE4F-AD6E-E4CE31BD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31" y="1958701"/>
            <a:ext cx="8229600" cy="4206657"/>
          </a:xfrm>
        </p:spPr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alt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Decision Tables 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– Tables used to show sets of conditions and the actions resulting from them</a:t>
            </a:r>
          </a:p>
          <a:p>
            <a:pPr marL="0" indent="0">
              <a:buClrTx/>
              <a:buNone/>
            </a:pPr>
            <a:endParaRPr lang="en-US" altLang="en-US" sz="20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alt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Finite State Machines 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– A computational model consisting of a finite number of states and transitions between those states, possibly with accompanying actions</a:t>
            </a:r>
          </a:p>
          <a:p>
            <a:pPr marL="0" indent="0">
              <a:buClrTx/>
              <a:buNone/>
            </a:pPr>
            <a:endParaRPr lang="en-US" altLang="en-US" sz="2000" i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altLang="en-US" sz="2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State charts</a:t>
            </a:r>
            <a:r>
              <a:rPr lang="en-US" altLang="en-US" sz="2000" dirty="0">
                <a:latin typeface="Garamond" panose="02020404030301010803" pitchFamily="18" charset="0"/>
                <a:cs typeface="Times New Roman" panose="02020603050405020304" pitchFamily="18" charset="0"/>
              </a:rPr>
              <a:t> – Behavior diagrams specified as part of the Unified Modeling Language (UML).  A state chart depicts the states that a system or component can assume and shows the events or circumstances that cause or result from a change from one state to another.</a:t>
            </a:r>
          </a:p>
          <a:p>
            <a:pPr marL="0" indent="0">
              <a:buNone/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655D222C-3DFF-8540-8FEC-614BE70009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3F515-D530-4042-A245-091CDF879D8F}"/>
              </a:ext>
            </a:extLst>
          </p:cNvPr>
          <p:cNvSpPr/>
          <p:nvPr/>
        </p:nvSpPr>
        <p:spPr>
          <a:xfrm>
            <a:off x="457200" y="1824935"/>
            <a:ext cx="8334462" cy="10150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F2A20-7C4F-7942-8509-854746A63C0A}"/>
              </a:ext>
            </a:extLst>
          </p:cNvPr>
          <p:cNvSpPr/>
          <p:nvPr/>
        </p:nvSpPr>
        <p:spPr>
          <a:xfrm>
            <a:off x="457200" y="2999816"/>
            <a:ext cx="8334462" cy="10150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C1348-B33D-8047-B955-6330B59C1E1B}"/>
              </a:ext>
            </a:extLst>
          </p:cNvPr>
          <p:cNvSpPr/>
          <p:nvPr/>
        </p:nvSpPr>
        <p:spPr>
          <a:xfrm>
            <a:off x="457200" y="4284376"/>
            <a:ext cx="8327571" cy="16418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43E793-2672-4744-A557-6E9B27618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	Modeling The Software Environment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FFB030A-156F-324B-8B8D-536FE50EC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2627539"/>
            <a:ext cx="8315325" cy="2287361"/>
          </a:xfrm>
        </p:spPr>
        <p:txBody>
          <a:bodyPr>
            <a:normAutofit/>
            <a:flatTx/>
          </a:bodyPr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Testers must </a:t>
            </a: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identify and simulate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 interfaces that a software system uses.</a:t>
            </a: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v"/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latin typeface="Garamond" panose="02020404030301010803" pitchFamily="18" charset="0"/>
                <a:cs typeface="Times New Roman" pitchFamily="18" charset="0"/>
              </a:rPr>
              <a:t>Enumerate the inputs 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that can cross each interface.</a:t>
            </a: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7E001CF-1DEA-3E4E-A326-461727DCF1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3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7192091-7BD6-B341-A984-2B737CF6B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Three Concerns When Considering The Software Environment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D57D950-D032-E843-A437-91BD0A8FB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1. Interacting External Entities:</a:t>
            </a: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ClrTx/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Entities in the environment can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interact outside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the control of the software.</a:t>
            </a:r>
          </a:p>
          <a:p>
            <a:pPr marL="0" indent="0">
              <a:lnSpc>
                <a:spcPct val="80000"/>
              </a:lnSpc>
              <a:buClrTx/>
              <a:buNone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Tx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Example: Word processor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5000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Two entities in its environment are human users and documents(files).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SzPct val="95000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An open document can easily be changed to be read-only outside software control.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0723D67-FBAF-0144-B13B-88C70D35CA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E6E8C-1979-C348-B081-168EF6DD8985}"/>
              </a:ext>
            </a:extLst>
          </p:cNvPr>
          <p:cNvSpPr/>
          <p:nvPr/>
        </p:nvSpPr>
        <p:spPr>
          <a:xfrm>
            <a:off x="352338" y="1917475"/>
            <a:ext cx="8334462" cy="15115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24231EB-3FFA-434C-A61C-5073E5574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Three Concerns When Considering</a:t>
            </a:r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 The Software Environment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057302F-8668-E949-85BF-63608E01EF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9507" y="2559234"/>
            <a:ext cx="8139724" cy="14472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2. Variable Input:</a:t>
            </a:r>
          </a:p>
          <a:p>
            <a:pPr marL="0" indent="0" eaLnBrk="1" hangingPunct="1">
              <a:buClr>
                <a:schemeClr val="tx1"/>
              </a:buClr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accepts variable input (integers, character strings, real numbers, etc.).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DED732C3-FCC1-0645-BEAD-8ADD235854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63DC1-0AEF-8849-AA72-387338C16106}"/>
              </a:ext>
            </a:extLst>
          </p:cNvPr>
          <p:cNvSpPr/>
          <p:nvPr/>
        </p:nvSpPr>
        <p:spPr>
          <a:xfrm>
            <a:off x="509631" y="2777237"/>
            <a:ext cx="8229600" cy="17395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26C5F0-1C6A-0A42-800A-D27E1F20A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Three Concerns When Considering The Software Environment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08BF44B-E46A-1F4A-87D7-30FDEE35B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3. Input Histories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interfaces allow inputs to be sequenced in infinitely many ways.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Ex. Open file dialog: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 user can click between the directory list and file list in any sequence they want.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Thus, creating an infinite number of possible input histories before hitting the cancel or open button.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B9697B6-DAA6-524A-B6EB-A6785A1CC3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80596-CC85-B24E-BCE7-4D94CE3D6909}"/>
              </a:ext>
            </a:extLst>
          </p:cNvPr>
          <p:cNvSpPr/>
          <p:nvPr/>
        </p:nvSpPr>
        <p:spPr>
          <a:xfrm>
            <a:off x="457200" y="1824935"/>
            <a:ext cx="8334462" cy="1536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3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E235B3F-41AD-1045-AFBF-5CAB417AC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File System Interfaces	</a:t>
            </a:r>
          </a:p>
        </p:txBody>
      </p:sp>
      <p:sp>
        <p:nvSpPr>
          <p:cNvPr id="24579" name="AutoShape 3">
            <a:extLst>
              <a:ext uri="{FF2B5EF4-FFF2-40B4-BE49-F238E27FC236}">
                <a16:creationId xmlns:a16="http://schemas.microsoft.com/office/drawing/2014/main" id="{8795F43A-0A7A-6F4D-AF52-9114648C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prstGeom prst="doubleWave">
            <a:avLst>
              <a:gd name="adj1" fmla="val 6500"/>
              <a:gd name="adj2" fmla="val 0"/>
            </a:avLst>
          </a:prstGeo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These exist whenever software reads or writes data to external files.</a:t>
            </a:r>
          </a:p>
          <a:p>
            <a:pPr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Tester must build or generate files with content that is both legal and illegal.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F3CB8CB9-3556-A84F-A7C9-A09AA824DA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9137B-7099-3343-AEF2-2EDA9E281767}"/>
              </a:ext>
            </a:extLst>
          </p:cNvPr>
          <p:cNvSpPr/>
          <p:nvPr/>
        </p:nvSpPr>
        <p:spPr>
          <a:xfrm>
            <a:off x="457200" y="2187596"/>
            <a:ext cx="8334462" cy="1143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7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1C208D4-5C7B-4D49-9574-3B4CC201B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Interfaces</a:t>
            </a:r>
          </a:p>
        </p:txBody>
      </p:sp>
      <p:sp>
        <p:nvSpPr>
          <p:cNvPr id="25603" name="AutoShape 3">
            <a:extLst>
              <a:ext uri="{FF2B5EF4-FFF2-40B4-BE49-F238E27FC236}">
                <a16:creationId xmlns:a16="http://schemas.microsoft.com/office/drawing/2014/main" id="{26CCB650-A6D5-F541-80E6-A9AD3E1F4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7224" y="3238500"/>
            <a:ext cx="8105776" cy="1390650"/>
          </a:xfrm>
          <a:prstGeom prst="bracePair">
            <a:avLst>
              <a:gd name="adj" fmla="val 8333"/>
            </a:avLst>
          </a:prstGeo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API calls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are how software uses O/S, database, or runtime library.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E1FAC67-A4CE-DC4C-922D-AD5364EEE7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23003-7993-4B4E-AE21-A0FA4EA2C9A5}"/>
              </a:ext>
            </a:extLst>
          </p:cNvPr>
          <p:cNvSpPr/>
          <p:nvPr/>
        </p:nvSpPr>
        <p:spPr>
          <a:xfrm>
            <a:off x="571500" y="3144838"/>
            <a:ext cx="8334462" cy="14843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Verification- Some Important Questions </a:t>
            </a:r>
            <a:b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“Are we building the system, right?”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Does the design meet the specification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Does the implementation meet the specification?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Does the delivered system do what it intended to do 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Are requirements models consistent with one another ?</a:t>
            </a:r>
          </a:p>
        </p:txBody>
      </p:sp>
    </p:spTree>
    <p:extLst>
      <p:ext uri="{BB962C8B-B14F-4D97-AF65-F5344CB8AC3E}">
        <p14:creationId xmlns:p14="http://schemas.microsoft.com/office/powerpoint/2010/main" val="389803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088-D3CA-F145-B837-972AA582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Communication Interfaces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B499-D8F6-A24E-90AD-AD3F7D9E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590800"/>
            <a:ext cx="7934326" cy="115252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ClrTx/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These allow direct access to physical devices (such as device drivers, controllers,..)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942C1-B711-2144-9CA6-0CDCC8548155}"/>
              </a:ext>
            </a:extLst>
          </p:cNvPr>
          <p:cNvSpPr/>
          <p:nvPr/>
        </p:nvSpPr>
        <p:spPr>
          <a:xfrm>
            <a:off x="404769" y="2590800"/>
            <a:ext cx="8334462" cy="1331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500DBA3-8094-3E4F-9D67-DD0FEF495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Designing Test Cases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5809C20-E953-DA41-9D17-7929A4E95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Generating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an efficient and representative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set of test cases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Decide on a </a:t>
            </a: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strategy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to select a subset of test cases</a:t>
            </a:r>
          </a:p>
          <a:p>
            <a:pPr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5A9A6FA-F5D7-0A47-852D-41D998248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561706A-5743-5A40-9A37-4B8761A3A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Automation/Executing and Evaluating Test Cases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881E268-B715-EA4C-8740-C2D40583C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52394"/>
            <a:ext cx="7721600" cy="3869199"/>
          </a:xfrm>
        </p:spPr>
        <p:txBody>
          <a:bodyPr>
            <a:normAutofit/>
          </a:bodyPr>
          <a:lstStyle/>
          <a:p>
            <a:pPr>
              <a:buClrTx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Run tests on the software and record the results</a:t>
            </a:r>
          </a:p>
          <a:p>
            <a:pPr marL="857250" lvl="2" indent="-457200">
              <a:buClrTx/>
              <a:buSzPct val="95000"/>
            </a:pPr>
            <a:r>
              <a:rPr lang="en-US" alt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Automate</a:t>
            </a: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test cases/scenarios</a:t>
            </a:r>
          </a:p>
          <a:p>
            <a:pPr marL="857250" lvl="2" indent="-457200">
              <a:buClrTx/>
              <a:buSzPct val="95000"/>
            </a:pPr>
            <a:r>
              <a:rPr lang="en-US" alt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Run</a:t>
            </a: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the test cases</a:t>
            </a:r>
          </a:p>
          <a:p>
            <a:pPr marL="857250" lvl="2" indent="-457200">
              <a:buClrTx/>
              <a:buSzPct val="95000"/>
            </a:pP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Test case/scenario </a:t>
            </a:r>
            <a:r>
              <a:rPr lang="en-US" alt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en-US" dirty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Embed test values into executable scripts</a:t>
            </a:r>
          </a:p>
          <a:p>
            <a:pPr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006B3FF-910D-744A-A89C-DFEBFD3A4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4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90E2B20-9520-4E4A-A72D-ADA4D29C8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Measuring Testing Progress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1440A67-E118-EE40-9C16-23742327F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175" y="1987315"/>
            <a:ext cx="8601075" cy="405153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Determining when to stop testing is a complex process.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Pass/Fail data 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is collected and analyzed to quantitatively answer the question of “when to stop testing”</a:t>
            </a:r>
          </a:p>
          <a:p>
            <a:pPr>
              <a:lnSpc>
                <a:spcPct val="80000"/>
              </a:lnSpc>
              <a:buClrTx/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n-US" altLang="en-US" sz="2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6F08BDB-263A-304E-B6C4-1924C5E45F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37E4F2-E4E2-489B-A54D-2847CAD4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91365"/>
              </p:ext>
            </p:extLst>
          </p:nvPr>
        </p:nvGraphicFramePr>
        <p:xfrm>
          <a:off x="1328737" y="3244446"/>
          <a:ext cx="6457950" cy="288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:a16="http://schemas.microsoft.com/office/drawing/2014/main" val="581794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buClrTx/>
                      </a:pPr>
                      <a:r>
                        <a:rPr lang="en-US" altLang="en-US" sz="1800" b="1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Some metrics to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7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Number of defects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Severity of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69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Test code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376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Tested for common errors?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83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Forced all internal data to be initialized and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2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Have I found all seeded error?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917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Garamond" panose="02020404030301010803" pitchFamily="18" charset="0"/>
                          <a:cs typeface="Times New Roman" panose="02020603050405020304" pitchFamily="18" charset="0"/>
                        </a:rPr>
                        <a:t>Critical components?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639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BAAE6BA-9C75-CE4A-837F-6CDDA0687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Measuring Testing Progress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FB586D2-F015-2441-AD8A-174760E7F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57081"/>
            <a:ext cx="8402195" cy="38691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There are three issues:</a:t>
            </a:r>
          </a:p>
          <a:p>
            <a:pPr marL="457200" lvl="1" indent="0">
              <a:lnSpc>
                <a:spcPct val="80000"/>
              </a:lnSpc>
              <a:buClrTx/>
              <a:buNone/>
            </a:pPr>
            <a:endParaRPr lang="en-US" altLang="en-US" sz="24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ClrTx/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1. Quality estimation</a:t>
            </a: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80000"/>
              </a:lnSpc>
              <a:buClrTx/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Entails measuring the reliability or mean time to failure of the application under test.</a:t>
            </a:r>
          </a:p>
          <a:p>
            <a:pPr marL="457200" lvl="1" indent="0">
              <a:lnSpc>
                <a:spcPct val="80000"/>
              </a:lnSpc>
              <a:buClrTx/>
              <a:buNone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ClrTx/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2. Process assessment: </a:t>
            </a:r>
          </a:p>
          <a:p>
            <a:pPr marL="457200" lvl="1" indent="0">
              <a:lnSpc>
                <a:spcPct val="80000"/>
              </a:lnSpc>
              <a:buClrTx/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is the measurement of how well the development and debugging process is progressing toward a reliable product.</a:t>
            </a:r>
          </a:p>
          <a:p>
            <a:pPr lvl="1">
              <a:lnSpc>
                <a:spcPct val="80000"/>
              </a:lnSpc>
              <a:buClrTx/>
            </a:pPr>
            <a:endParaRPr lang="en-US" alt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ClrTx/>
              <a:buNone/>
            </a:pPr>
            <a:r>
              <a:rPr lang="en-US" alt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3. Stopping criteria:</a:t>
            </a:r>
          </a:p>
          <a:p>
            <a:pPr marL="457200" lvl="1" indent="0">
              <a:lnSpc>
                <a:spcPct val="80000"/>
              </a:lnSpc>
              <a:buClrTx/>
              <a:buNone/>
            </a:pPr>
            <a:r>
              <a:rPr lang="en-U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are there measures that give testers an insight into the completeness of testing.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8E9E041-AA90-1C48-861A-A9FD6C402A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1EC8F-2321-BE42-8EB2-AE8E0007CE27}"/>
              </a:ext>
            </a:extLst>
          </p:cNvPr>
          <p:cNvSpPr/>
          <p:nvPr/>
        </p:nvSpPr>
        <p:spPr>
          <a:xfrm>
            <a:off x="506369" y="2376820"/>
            <a:ext cx="8334462" cy="11423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08169-4209-F244-8154-FC245048B5FB}"/>
              </a:ext>
            </a:extLst>
          </p:cNvPr>
          <p:cNvSpPr/>
          <p:nvPr/>
        </p:nvSpPr>
        <p:spPr>
          <a:xfrm>
            <a:off x="524933" y="3768087"/>
            <a:ext cx="8334462" cy="1142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3D32C-120C-3849-8F86-A26123421C73}"/>
              </a:ext>
            </a:extLst>
          </p:cNvPr>
          <p:cNvSpPr/>
          <p:nvPr/>
        </p:nvSpPr>
        <p:spPr>
          <a:xfrm>
            <a:off x="524933" y="5093015"/>
            <a:ext cx="8334462" cy="11530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54930" y="223300"/>
            <a:ext cx="6172200" cy="88582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Definitions of V&amp;V Terms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986" y="1905000"/>
            <a:ext cx="8793347" cy="2980267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n-US" sz="2200" dirty="0">
                <a:latin typeface="Garamond" panose="02020404030301010803" pitchFamily="18" charset="0"/>
              </a:rPr>
              <a:t>•</a:t>
            </a:r>
            <a:r>
              <a:rPr lang="en-US" sz="2200" dirty="0">
                <a:solidFill>
                  <a:srgbClr val="006666"/>
                </a:solidFill>
                <a:latin typeface="Garamond" panose="02020404030301010803" pitchFamily="18" charset="0"/>
              </a:rPr>
              <a:t> </a:t>
            </a:r>
            <a:r>
              <a:rPr lang="en-US" sz="2200" b="1" dirty="0">
                <a:latin typeface="Garamond" panose="02020404030301010803" pitchFamily="18" charset="0"/>
              </a:rPr>
              <a:t>Fault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Garamond" panose="02020404030301010803" pitchFamily="18" charset="0"/>
              </a:rPr>
              <a:t>Incorrect portions of code (may involve missing code as well  as incorrect code) </a:t>
            </a:r>
          </a:p>
          <a:p>
            <a:pPr lvl="1" algn="just">
              <a:buClr>
                <a:schemeClr val="accent3"/>
              </a:buClr>
              <a:buFont typeface="Wingdings" panose="05000000000000000000" pitchFamily="2" charset="2"/>
              <a:buChar char="v"/>
            </a:pPr>
            <a:r>
              <a:rPr lang="en-US" sz="2200" dirty="0">
                <a:latin typeface="Garamond" panose="02020404030301010803" pitchFamily="18" charset="0"/>
              </a:rPr>
              <a:t>Necessary (not sufficient) condition for the occurrence of a failure </a:t>
            </a: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</a:rPr>
              <a:t>• </a:t>
            </a:r>
            <a:r>
              <a:rPr lang="en-US" sz="2200" b="1" dirty="0">
                <a:latin typeface="Garamond" panose="02020404030301010803" pitchFamily="18" charset="0"/>
              </a:rPr>
              <a:t>Failure</a:t>
            </a:r>
            <a:r>
              <a:rPr lang="en-US" sz="2200" dirty="0">
                <a:latin typeface="Garamond" panose="02020404030301010803" pitchFamily="18" charset="0"/>
              </a:rPr>
              <a:t>: Observable incorrect behavior of a program. </a:t>
            </a: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</a:rPr>
              <a:t>•</a:t>
            </a:r>
            <a:r>
              <a:rPr lang="en-US" sz="2200" dirty="0">
                <a:solidFill>
                  <a:srgbClr val="006666"/>
                </a:solidFill>
                <a:latin typeface="Garamond" panose="02020404030301010803" pitchFamily="18" charset="0"/>
              </a:rPr>
              <a:t> </a:t>
            </a:r>
            <a:r>
              <a:rPr lang="en-US" sz="2200" b="1" dirty="0">
                <a:latin typeface="Garamond" panose="02020404030301010803" pitchFamily="18" charset="0"/>
              </a:rPr>
              <a:t>Error</a:t>
            </a:r>
            <a:r>
              <a:rPr lang="en-US" sz="2200" dirty="0">
                <a:latin typeface="Garamond" panose="02020404030301010803" pitchFamily="18" charset="0"/>
              </a:rPr>
              <a:t>: Cause of a fault. something bad a programmer did (conceptual, typo, etc.) </a:t>
            </a: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</a:rPr>
              <a:t>• </a:t>
            </a:r>
            <a:r>
              <a:rPr lang="en-US" sz="2200" b="1" dirty="0">
                <a:latin typeface="Garamond" panose="02020404030301010803" pitchFamily="18" charset="0"/>
              </a:rPr>
              <a:t>Bug</a:t>
            </a:r>
            <a:r>
              <a:rPr lang="en-US" sz="2200" dirty="0">
                <a:latin typeface="Garamond" panose="02020404030301010803" pitchFamily="18" charset="0"/>
              </a:rPr>
              <a:t>: informal term for fault/failure.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30" y="5042273"/>
            <a:ext cx="4117940" cy="12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2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100" y="414337"/>
            <a:ext cx="6883852" cy="88582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Example: error, fault, failure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369393" y="1961677"/>
            <a:ext cx="8527591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B3D29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For example,  to assume a procedure is only called with a positive argument (the error). 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B3D29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B3D29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Then tester might forget to test for negative values (the fault).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B3D29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B3D29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Now if the procedure is actually called with a negative argument, something may go wrong (wrong answer, abortion)- the failure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en-US" sz="2400" dirty="0">
              <a:solidFill>
                <a:srgbClr val="0B3D29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srgbClr val="0B3D29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Note that the relation between errors, faults and failures need not be 1-1.</a:t>
            </a:r>
          </a:p>
        </p:txBody>
      </p:sp>
    </p:spTree>
    <p:extLst>
      <p:ext uri="{BB962C8B-B14F-4D97-AF65-F5344CB8AC3E}">
        <p14:creationId xmlns:p14="http://schemas.microsoft.com/office/powerpoint/2010/main" val="374735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1852301" y="3574568"/>
            <a:ext cx="831457" cy="352004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srgbClr val="FAFD00"/>
              </a:solidFill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67" y="170128"/>
            <a:ext cx="8079581" cy="124364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 Concrete Example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77234" y="2668925"/>
            <a:ext cx="6356747" cy="3093154"/>
          </a:xfrm>
          <a:prstGeom prst="rect">
            <a:avLst/>
          </a:prstGeom>
          <a:solidFill>
            <a:srgbClr val="0070C0"/>
          </a:solidFill>
          <a:ln w="38100">
            <a:solidFill>
              <a:srgbClr val="99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public static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numZero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[ ]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  // Effects: If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null throw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NullPointerException</a:t>
            </a:r>
            <a:endParaRPr lang="en-US" sz="15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// else return the number of occurrences of 0 in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endParaRPr lang="en-US" sz="15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count = 0;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for (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1;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&lt;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arr.length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++)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{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if (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arr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[ </a:t>
            </a:r>
            <a:r>
              <a:rPr lang="en-US" sz="15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] == 0)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{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count++;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}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}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return count;</a:t>
            </a:r>
          </a:p>
          <a:p>
            <a:r>
              <a:rPr lang="en-US" sz="15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cxnSp>
        <p:nvCxnSpPr>
          <p:cNvPr id="10" name="Straight Connector 9"/>
          <p:cNvCxnSpPr>
            <a:stCxn id="8" idx="7"/>
            <a:endCxn id="11" idx="1"/>
          </p:cNvCxnSpPr>
          <p:nvPr/>
        </p:nvCxnSpPr>
        <p:spPr bwMode="auto">
          <a:xfrm flipV="1">
            <a:off x="2561993" y="2266694"/>
            <a:ext cx="1529778" cy="1359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" name="Rounded Rectangle 10"/>
          <p:cNvSpPr/>
          <p:nvPr/>
        </p:nvSpPr>
        <p:spPr bwMode="auto">
          <a:xfrm>
            <a:off x="4091771" y="2008761"/>
            <a:ext cx="2051750" cy="515867"/>
          </a:xfrm>
          <a:prstGeom prst="roundRect">
            <a:avLst/>
          </a:prstGeom>
          <a:solidFill>
            <a:srgbClr val="007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tx2"/>
                </a:solidFill>
                <a:latin typeface="Gill Sans MT" pitchFamily="34" charset="0"/>
              </a:rPr>
              <a:t>Fault</a:t>
            </a:r>
            <a:r>
              <a:rPr lang="en-US" sz="1500" b="1" dirty="0">
                <a:latin typeface="Gill Sans MT" pitchFamily="34" charset="0"/>
              </a:rPr>
              <a:t>: Should start searching at 0, not 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197723" y="2767388"/>
            <a:ext cx="1325281" cy="1007459"/>
          </a:xfrm>
          <a:prstGeom prst="rect">
            <a:avLst/>
          </a:prstGeom>
          <a:solidFill>
            <a:srgbClr val="0070C0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u="sng" dirty="0">
                <a:latin typeface="Gill Sans MT" pitchFamily="34" charset="0"/>
              </a:rPr>
              <a:t>Test 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Gill Sans MT" pitchFamily="34" charset="0"/>
              </a:rPr>
              <a:t>[ 2, 7, 0 ]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Gill Sans MT" pitchFamily="34" charset="0"/>
              </a:rPr>
              <a:t>Expected: 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Gill Sans MT" pitchFamily="34" charset="0"/>
              </a:rPr>
              <a:t>Actual: 1</a:t>
            </a:r>
            <a:endParaRPr lang="en-US" sz="1500" b="1" dirty="0">
              <a:latin typeface="Gill Sans MT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61586" y="3889146"/>
            <a:ext cx="1319073" cy="1007459"/>
          </a:xfrm>
          <a:prstGeom prst="rect">
            <a:avLst/>
          </a:prstGeom>
          <a:solidFill>
            <a:srgbClr val="0070C0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u="sng" dirty="0">
                <a:latin typeface="Gill Sans MT" pitchFamily="34" charset="0"/>
              </a:rPr>
              <a:t>Test 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Gill Sans MT" pitchFamily="34" charset="0"/>
              </a:rPr>
              <a:t>[ 0, 2, 7 ]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Gill Sans MT" pitchFamily="34" charset="0"/>
              </a:rPr>
              <a:t>Expected: 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Gill Sans MT" pitchFamily="34" charset="0"/>
              </a:rPr>
              <a:t>Actual: 0</a:t>
            </a:r>
            <a:endParaRPr lang="en-US" sz="1500" b="1" dirty="0">
              <a:latin typeface="Gill Sans MT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890482" y="3889146"/>
            <a:ext cx="2142680" cy="687048"/>
          </a:xfrm>
          <a:prstGeom prst="roundRect">
            <a:avLst/>
          </a:prstGeom>
          <a:solidFill>
            <a:srgbClr val="007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tx2"/>
                </a:solidFill>
                <a:latin typeface="Gill Sans MT" pitchFamily="34" charset="0"/>
              </a:rPr>
              <a:t>Error</a:t>
            </a:r>
            <a:r>
              <a:rPr lang="en-US" sz="1500" b="1" dirty="0">
                <a:latin typeface="Gill Sans MT" pitchFamily="34" charset="0"/>
              </a:rPr>
              <a:t>: </a:t>
            </a:r>
            <a:r>
              <a:rPr lang="en-US" sz="1500" b="1" dirty="0" err="1">
                <a:latin typeface="Gill Sans MT" pitchFamily="34" charset="0"/>
              </a:rPr>
              <a:t>i</a:t>
            </a:r>
            <a:r>
              <a:rPr lang="en-US" sz="1500" b="1" dirty="0">
                <a:latin typeface="Gill Sans MT" pitchFamily="34" charset="0"/>
              </a:rPr>
              <a:t> is 1, not 0, on the first iteration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chemeClr val="tx2"/>
                </a:solidFill>
                <a:latin typeface="Gill Sans MT" pitchFamily="34" charset="0"/>
              </a:rPr>
              <a:t>Failure</a:t>
            </a:r>
            <a:r>
              <a:rPr lang="en-US" sz="1350" dirty="0">
                <a:latin typeface="Gill Sans MT" pitchFamily="34" charset="0"/>
              </a:rPr>
              <a:t>: none</a:t>
            </a:r>
            <a:endParaRPr lang="en-US" sz="1500" b="1" dirty="0">
              <a:latin typeface="Gill Sans MT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61744" y="4990912"/>
            <a:ext cx="4016440" cy="687048"/>
          </a:xfrm>
          <a:prstGeom prst="roundRect">
            <a:avLst/>
          </a:prstGeom>
          <a:solidFill>
            <a:srgbClr val="0070C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chemeClr val="tx2"/>
                </a:solidFill>
                <a:latin typeface="Gill Sans MT" pitchFamily="34" charset="0"/>
              </a:rPr>
              <a:t>Error</a:t>
            </a:r>
            <a:r>
              <a:rPr lang="en-US" sz="1500" b="1" dirty="0">
                <a:latin typeface="Gill Sans MT" pitchFamily="34" charset="0"/>
              </a:rPr>
              <a:t>:  </a:t>
            </a:r>
            <a:r>
              <a:rPr lang="en-US" sz="1500" b="1" dirty="0" err="1">
                <a:latin typeface="Gill Sans MT" pitchFamily="34" charset="0"/>
              </a:rPr>
              <a:t>i</a:t>
            </a:r>
            <a:r>
              <a:rPr lang="en-US" sz="1500" b="1" dirty="0">
                <a:latin typeface="Gill Sans MT" pitchFamily="34" charset="0"/>
              </a:rPr>
              <a:t> is 1, not 0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latin typeface="Gill Sans MT" pitchFamily="34" charset="0"/>
              </a:rPr>
              <a:t>Error propagates to the variable count</a:t>
            </a:r>
            <a:endParaRPr lang="en-US" sz="1500" b="1" dirty="0">
              <a:latin typeface="Gill Sans MT" pitchFamily="34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chemeClr val="tx2"/>
                </a:solidFill>
                <a:latin typeface="Gill Sans MT" pitchFamily="34" charset="0"/>
              </a:rPr>
              <a:t>Failure</a:t>
            </a:r>
            <a:r>
              <a:rPr lang="en-US" sz="1350" dirty="0">
                <a:latin typeface="Gill Sans MT" pitchFamily="34" charset="0"/>
              </a:rPr>
              <a:t>: count is 0 at the return statement</a:t>
            </a:r>
            <a:endParaRPr lang="en-US" sz="1500" b="1" dirty="0">
              <a:latin typeface="Gill Sans MT" pitchFamily="34" charset="0"/>
            </a:endParaRPr>
          </a:p>
        </p:txBody>
      </p:sp>
      <p:cxnSp>
        <p:nvCxnSpPr>
          <p:cNvPr id="18" name="Straight Connector 17"/>
          <p:cNvCxnSpPr>
            <a:stCxn id="16" idx="0"/>
            <a:endCxn id="14" idx="1"/>
          </p:cNvCxnSpPr>
          <p:nvPr/>
        </p:nvCxnSpPr>
        <p:spPr bwMode="auto">
          <a:xfrm flipV="1">
            <a:off x="4961823" y="3271118"/>
            <a:ext cx="1235900" cy="6180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>
            <a:stCxn id="17" idx="0"/>
            <a:endCxn id="15" idx="1"/>
          </p:cNvCxnSpPr>
          <p:nvPr/>
        </p:nvCxnSpPr>
        <p:spPr bwMode="auto">
          <a:xfrm flipV="1">
            <a:off x="5569964" y="4392875"/>
            <a:ext cx="791623" cy="5980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" name="Right Arrow 2"/>
          <p:cNvSpPr/>
          <p:nvPr/>
        </p:nvSpPr>
        <p:spPr>
          <a:xfrm>
            <a:off x="3561743" y="2029846"/>
            <a:ext cx="457061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1509994" y="2003666"/>
            <a:ext cx="20518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Incorrect portions of code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390497" y="3946984"/>
            <a:ext cx="457061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974297" y="3772826"/>
            <a:ext cx="30162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350" dirty="0">
                <a:solidFill>
                  <a:schemeClr val="bg1"/>
                </a:solidFill>
              </a:rPr>
              <a:t>Something bad a programmer did</a:t>
            </a:r>
          </a:p>
          <a:p>
            <a:pPr lvl="1"/>
            <a:r>
              <a:rPr lang="en-US" sz="1350" dirty="0">
                <a:solidFill>
                  <a:schemeClr val="bg1"/>
                </a:solidFill>
              </a:rPr>
              <a:t> </a:t>
            </a:r>
            <a:endParaRPr lang="en-US" sz="1350" dirty="0"/>
          </a:p>
        </p:txBody>
      </p:sp>
      <p:sp>
        <p:nvSpPr>
          <p:cNvPr id="23" name="Rectangle 22"/>
          <p:cNvSpPr/>
          <p:nvPr/>
        </p:nvSpPr>
        <p:spPr>
          <a:xfrm>
            <a:off x="3326882" y="5779247"/>
            <a:ext cx="375904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350" dirty="0">
                <a:solidFill>
                  <a:schemeClr val="tx2"/>
                </a:solidFill>
              </a:rPr>
              <a:t>Observable incorrect behavior of a program </a:t>
            </a:r>
          </a:p>
        </p:txBody>
      </p:sp>
      <p:sp>
        <p:nvSpPr>
          <p:cNvPr id="9" name="U-Turn Arrow 8"/>
          <p:cNvSpPr/>
          <p:nvPr/>
        </p:nvSpPr>
        <p:spPr>
          <a:xfrm rot="16200000">
            <a:off x="3188668" y="5586914"/>
            <a:ext cx="398830" cy="34732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4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8021-0F2B-3B46-87D4-88D9BE3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96FA-3126-A249-956E-1EAE4A11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15"/>
            <a:ext cx="8111515" cy="38691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latin typeface="Garamond" panose="02020404030301010803" pitchFamily="18" charset="0"/>
                <a:hlinkClick r:id="rId2"/>
              </a:rPr>
              <a:t>https://www.arbourgroup.com/blog/2015/verification-vs-validation-whats-the-difference/#:~:text=Validation%20is%20the%20process%20of,the%20producing%20high%20quality%20software</a:t>
            </a:r>
            <a:r>
              <a:rPr lang="en-US" sz="1600" dirty="0">
                <a:latin typeface="Garamond" panose="020204040303010108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Garamond" panose="02020404030301010803" pitchFamily="18" charset="0"/>
                <a:hlinkClick r:id="rId3"/>
              </a:rPr>
              <a:t>https://www3.technologyevaluation.com/research/article/what-is-ivv-and-why-does-it-matter-to-software-selection.html</a:t>
            </a: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913F8B5-17C0-5E42-8F49-A2E72A32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02301"/>
            <a:ext cx="7772400" cy="1362075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Questions ….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7A54C87F-2E76-6F4D-8E43-77325A5546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356350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Validation- Some Important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7315"/>
            <a:ext cx="8229600" cy="42828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“Are we building the right system?”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Does the problem / project statement accurately capture the real problem?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Did the software / product captures need of all the stakeholders?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Garamond" panose="02020404030301010803" pitchFamily="18" charset="0"/>
              </a:rPr>
              <a:t>Does the software/product performs as expected and meets all needs ?</a:t>
            </a:r>
          </a:p>
        </p:txBody>
      </p:sp>
    </p:spTree>
    <p:extLst>
      <p:ext uri="{BB962C8B-B14F-4D97-AF65-F5344CB8AC3E}">
        <p14:creationId xmlns:p14="http://schemas.microsoft.com/office/powerpoint/2010/main" val="22470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Verification</a:t>
            </a:r>
            <a:b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99633"/>
            <a:ext cx="8229600" cy="4476115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Software engineering standards known as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IEEE-STD-610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defines “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Verification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” as: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“A test of a system to prove that it meets all its specified requirements at a particular stage of its development”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ctr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“</a:t>
            </a:r>
            <a:r>
              <a:rPr lang="en-US" sz="2400" b="1" u="sng" dirty="0">
                <a:latin typeface="Garamond" panose="02020404030301010803" pitchFamily="18" charset="0"/>
                <a:cs typeface="Times New Roman" panose="02020603050405020304" pitchFamily="18" charset="0"/>
              </a:rPr>
              <a:t>at a particular stage of its developmen</a:t>
            </a:r>
            <a:r>
              <a:rPr lang="en-US" sz="2400" u="sng" dirty="0">
                <a:latin typeface="Garamond" panose="02020404030301010803" pitchFamily="18" charset="0"/>
                <a:cs typeface="Times New Roman" panose="02020603050405020304" pitchFamily="18" charset="0"/>
              </a:rPr>
              <a:t>t” is major element of verification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Verification often include activities such as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code reviews, walkthroughs, inspections and not testing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(if any).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5175D-E4B3-4842-8ADB-EF70075B85C7}"/>
              </a:ext>
            </a:extLst>
          </p:cNvPr>
          <p:cNvSpPr/>
          <p:nvPr/>
        </p:nvSpPr>
        <p:spPr>
          <a:xfrm>
            <a:off x="404769" y="2818474"/>
            <a:ext cx="8334462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3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</a:t>
            </a:r>
            <a:b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 has a different purpose. </a:t>
            </a:r>
          </a:p>
          <a:p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Definition of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according to 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IEEE-STD-610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 is: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“An activity that ensures that an end product stakeholder’s true needs and expectations are met.”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8DBB89-256D-7641-904E-73A8C19152A0}"/>
              </a:ext>
            </a:extLst>
          </p:cNvPr>
          <p:cNvSpPr/>
          <p:nvPr/>
        </p:nvSpPr>
        <p:spPr>
          <a:xfrm>
            <a:off x="457200" y="3517674"/>
            <a:ext cx="8334462" cy="1461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581"/>
            <a:ext cx="8444204" cy="442358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Clr>
                <a:schemeClr val="tx1"/>
              </a:buClr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 is done upon the completion of a specific component or often at the completion of the entire software/product.</a:t>
            </a:r>
          </a:p>
          <a:p>
            <a:pPr algn="just">
              <a:lnSpc>
                <a:spcPct val="110000"/>
              </a:lnSpc>
              <a:buClr>
                <a:schemeClr val="tx1"/>
              </a:buClr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Validation has much less focus on the process of completing the software.</a:t>
            </a:r>
          </a:p>
          <a:p>
            <a:pPr algn="just">
              <a:lnSpc>
                <a:spcPct val="110000"/>
              </a:lnSpc>
              <a:buClr>
                <a:schemeClr val="tx1"/>
              </a:buClr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The sole focus is on “</a:t>
            </a: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everything is as expected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b="1" dirty="0">
                <a:latin typeface="Garamond" panose="02020404030301010803" pitchFamily="18" charset="0"/>
                <a:cs typeface="Times New Roman" panose="02020603050405020304" pitchFamily="18" charset="0"/>
              </a:rPr>
              <a:t>High-level testing </a:t>
            </a: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typically includes regression testing, acceptance testing, performance testing, etc..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56B60-4AD7-114C-9FF0-38FA07DD1038}"/>
              </a:ext>
            </a:extLst>
          </p:cNvPr>
          <p:cNvSpPr/>
          <p:nvPr/>
        </p:nvSpPr>
        <p:spPr>
          <a:xfrm>
            <a:off x="457200" y="4166273"/>
            <a:ext cx="8444204" cy="184696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31224"/>
            <a:ext cx="8229600" cy="10007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Summary – V &amp; V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975138"/>
              </p:ext>
            </p:extLst>
          </p:nvPr>
        </p:nvGraphicFramePr>
        <p:xfrm>
          <a:off x="128587" y="1786866"/>
          <a:ext cx="8886825" cy="4879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u="sng" dirty="0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Verification</a:t>
                      </a:r>
                      <a:endParaRPr lang="en-US" sz="1600" u="sng" dirty="0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u="sng" dirty="0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Validation</a:t>
                      </a:r>
                      <a:endParaRPr lang="en-US" sz="1600" u="sng" dirty="0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As per IEEE-STD-610: Definition:</a:t>
                      </a:r>
                      <a:endParaRPr lang="en-US" sz="1400" b="1" i="1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“A test of a system to prove that it meets all its specified requirements at a particular stage of its development.”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“An activity that ensures that an end product stakeholder’s true needs and expectations are met.”</a:t>
                      </a:r>
                      <a:endParaRPr lang="en-US" sz="14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The Process of:</a:t>
                      </a:r>
                      <a:endParaRPr lang="en-US" sz="1400" b="1" i="1" dirty="0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Ensuring we are developing the product according to specifications.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Testing and validating the actual product to ensure we have developed it correctly.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Involves:</a:t>
                      </a:r>
                      <a:endParaRPr lang="en-US" sz="1400" b="1" i="1" dirty="0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Little or no code execution</a:t>
                      </a:r>
                      <a:endParaRPr lang="en-US" sz="14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Code Execution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Activities Include:</a:t>
                      </a:r>
                      <a:endParaRPr lang="en-US" sz="1400" b="1" i="1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Reviews, Walkthroughs, Inspections, Desk-checking, etc.</a:t>
                      </a:r>
                      <a:endParaRPr lang="en-US" sz="14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Black box testing, white box testing, non-functional testing, etc.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Activity Type:</a:t>
                      </a:r>
                      <a:endParaRPr lang="en-US" sz="1400" b="1" i="1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Low-level</a:t>
                      </a:r>
                      <a:endParaRPr lang="en-US" sz="14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High-level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Method/Process Type:</a:t>
                      </a:r>
                      <a:endParaRPr lang="en-US" sz="1400" b="1" i="1" dirty="0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Garamond" panose="02020404030301010803" pitchFamily="18" charset="0"/>
                        </a:rPr>
                        <a:t>A static method of checking documents and files</a:t>
                      </a:r>
                      <a:endParaRPr lang="en-US" sz="140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A dynamic process of testing the real product.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43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Target:</a:t>
                      </a:r>
                      <a:endParaRPr lang="en-US" sz="1400" b="1" i="1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Application, software architecture, specifications, complete design, high level and database design, etc.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Actual product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1" dirty="0">
                          <a:solidFill>
                            <a:schemeClr val="accent3"/>
                          </a:solidFill>
                          <a:effectLst/>
                          <a:latin typeface="Garamond" panose="02020404030301010803" pitchFamily="18" charset="0"/>
                        </a:rPr>
                        <a:t>Answers the Question:</a:t>
                      </a:r>
                      <a:endParaRPr lang="en-US" sz="1400" b="1" i="1" dirty="0">
                        <a:solidFill>
                          <a:schemeClr val="accent3"/>
                        </a:solidFill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Am I building the product right?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Garamond" panose="02020404030301010803" pitchFamily="18" charset="0"/>
                        </a:rPr>
                        <a:t>Am I building the right product?</a:t>
                      </a:r>
                      <a:endParaRPr lang="en-US" sz="1400" dirty="0">
                        <a:effectLst/>
                        <a:latin typeface="Garamond" panose="02020404030301010803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224" marR="67224" marT="67224" marB="6722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64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6D661DE-3717-4B49-9C0E-F8A4A95F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96" y="263961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Garamond" panose="02020404030301010803" pitchFamily="18" charset="0"/>
                <a:cs typeface="Times New Roman" panose="02020603050405020304" pitchFamily="18" charset="0"/>
              </a:rPr>
              <a:t>V &amp; V Process</a:t>
            </a:r>
          </a:p>
        </p:txBody>
      </p:sp>
      <p:sp>
        <p:nvSpPr>
          <p:cNvPr id="9221" name="Slide Number Placeholder 71">
            <a:extLst>
              <a:ext uri="{FF2B5EF4-FFF2-40B4-BE49-F238E27FC236}">
                <a16:creationId xmlns:a16="http://schemas.microsoft.com/office/drawing/2014/main" id="{FE6A0E07-6A85-4549-9F75-BCCE93EE2D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284029" y="6367236"/>
            <a:ext cx="7620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45C75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B0EC77-73AB-5348-9000-FD8D62973F55}" type="slidenum">
              <a:rPr lang="en-US" altLang="en-US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045C75"/>
              </a:solidFill>
              <a:latin typeface="Garamond" panose="02020404030301010803" pitchFamily="18" charset="0"/>
            </a:endParaRPr>
          </a:p>
        </p:txBody>
      </p:sp>
      <p:grpSp>
        <p:nvGrpSpPr>
          <p:cNvPr id="9219" name="Group 74">
            <a:extLst>
              <a:ext uri="{FF2B5EF4-FFF2-40B4-BE49-F238E27FC236}">
                <a16:creationId xmlns:a16="http://schemas.microsoft.com/office/drawing/2014/main" id="{790BE299-B52C-6648-8556-9B2980AFB250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333600" y="1769372"/>
            <a:ext cx="8476800" cy="4391949"/>
            <a:chOff x="1317" y="8232"/>
            <a:chExt cx="8405" cy="7465"/>
          </a:xfrm>
        </p:grpSpPr>
        <p:sp>
          <p:nvSpPr>
            <p:cNvPr id="9222" name="Freeform 75">
              <a:extLst>
                <a:ext uri="{FF2B5EF4-FFF2-40B4-BE49-F238E27FC236}">
                  <a16:creationId xmlns:a16="http://schemas.microsoft.com/office/drawing/2014/main" id="{09CD0129-57C0-2D45-A5E8-79B841B63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14135"/>
              <a:ext cx="1215" cy="465"/>
            </a:xfrm>
            <a:custGeom>
              <a:avLst/>
              <a:gdLst>
                <a:gd name="T0" fmla="*/ 1 w 2205"/>
                <a:gd name="T1" fmla="*/ 0 h 675"/>
                <a:gd name="T2" fmla="*/ 1 w 2205"/>
                <a:gd name="T3" fmla="*/ 4 h 675"/>
                <a:gd name="T4" fmla="*/ 0 w 2205"/>
                <a:gd name="T5" fmla="*/ 1 h 675"/>
                <a:gd name="T6" fmla="*/ 0 60000 65536"/>
                <a:gd name="T7" fmla="*/ 0 60000 65536"/>
                <a:gd name="T8" fmla="*/ 0 60000 65536"/>
                <a:gd name="T9" fmla="*/ 0 w 2205"/>
                <a:gd name="T10" fmla="*/ 0 h 675"/>
                <a:gd name="T11" fmla="*/ 2205 w 220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5" h="675">
                  <a:moveTo>
                    <a:pt x="2205" y="0"/>
                  </a:moveTo>
                  <a:cubicBezTo>
                    <a:pt x="1886" y="307"/>
                    <a:pt x="1567" y="615"/>
                    <a:pt x="1200" y="645"/>
                  </a:cubicBezTo>
                  <a:cubicBezTo>
                    <a:pt x="833" y="675"/>
                    <a:pt x="416" y="427"/>
                    <a:pt x="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9223" name="Text Box 76">
              <a:extLst>
                <a:ext uri="{FF2B5EF4-FFF2-40B4-BE49-F238E27FC236}">
                  <a16:creationId xmlns:a16="http://schemas.microsoft.com/office/drawing/2014/main" id="{446D6C38-5C1C-0F4D-B049-D156A67C2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2037"/>
              <a:ext cx="1665" cy="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Validation: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Requirement Against itself</a:t>
              </a:r>
            </a:p>
          </p:txBody>
        </p:sp>
        <p:grpSp>
          <p:nvGrpSpPr>
            <p:cNvPr id="9224" name="Group 77">
              <a:extLst>
                <a:ext uri="{FF2B5EF4-FFF2-40B4-BE49-F238E27FC236}">
                  <a16:creationId xmlns:a16="http://schemas.microsoft.com/office/drawing/2014/main" id="{459F6F29-28F9-9A48-88AD-DA58121FDF8D}"/>
                </a:ext>
              </a:extLst>
            </p:cNvPr>
            <p:cNvGrpSpPr>
              <a:grpSpLocks/>
            </p:cNvGrpSpPr>
            <p:nvPr/>
          </p:nvGrpSpPr>
          <p:grpSpPr bwMode="auto">
            <a:xfrm rot="-5167560">
              <a:off x="2355" y="11550"/>
              <a:ext cx="579" cy="600"/>
              <a:chOff x="900" y="6075"/>
              <a:chExt cx="579" cy="600"/>
            </a:xfrm>
          </p:grpSpPr>
          <p:sp>
            <p:nvSpPr>
              <p:cNvPr id="9287" name="Oval 78">
                <a:extLst>
                  <a:ext uri="{FF2B5EF4-FFF2-40B4-BE49-F238E27FC236}">
                    <a16:creationId xmlns:a16="http://schemas.microsoft.com/office/drawing/2014/main" id="{16469E02-82FA-EE42-AF6B-C9B5450E1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6075"/>
                <a:ext cx="570" cy="6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88" name="Line 79">
                <a:extLst>
                  <a:ext uri="{FF2B5EF4-FFF2-40B4-BE49-F238E27FC236}">
                    <a16:creationId xmlns:a16="http://schemas.microsoft.com/office/drawing/2014/main" id="{14D5777A-D49A-0846-AB62-4EAAF00E0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623109" flipV="1">
                <a:off x="1355" y="6453"/>
                <a:ext cx="124" cy="9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9225" name="Text Box 80">
              <a:extLst>
                <a:ext uri="{FF2B5EF4-FFF2-40B4-BE49-F238E27FC236}">
                  <a16:creationId xmlns:a16="http://schemas.microsoft.com/office/drawing/2014/main" id="{3F060D91-8E54-8D44-8254-A8CDFFD01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3" y="8232"/>
              <a:ext cx="141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Garamond" panose="02020404030301010803" pitchFamily="18" charset="0"/>
                </a:rPr>
                <a:t>Refinement</a:t>
              </a:r>
              <a:endParaRPr lang="en-US" altLang="en-US" sz="1200">
                <a:latin typeface="Garamond" panose="02020404030301010803" pitchFamily="18" charset="0"/>
              </a:endParaRPr>
            </a:p>
          </p:txBody>
        </p:sp>
        <p:grpSp>
          <p:nvGrpSpPr>
            <p:cNvPr id="9226" name="Group 81">
              <a:extLst>
                <a:ext uri="{FF2B5EF4-FFF2-40B4-BE49-F238E27FC236}">
                  <a16:creationId xmlns:a16="http://schemas.microsoft.com/office/drawing/2014/main" id="{815FDBFB-6D8F-E443-B4A8-06CCFF6D7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0" y="8625"/>
              <a:ext cx="579" cy="600"/>
              <a:chOff x="900" y="6075"/>
              <a:chExt cx="579" cy="600"/>
            </a:xfrm>
          </p:grpSpPr>
          <p:sp>
            <p:nvSpPr>
              <p:cNvPr id="9285" name="Oval 82">
                <a:extLst>
                  <a:ext uri="{FF2B5EF4-FFF2-40B4-BE49-F238E27FC236}">
                    <a16:creationId xmlns:a16="http://schemas.microsoft.com/office/drawing/2014/main" id="{529C4657-606A-1E40-8018-339A31385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6075"/>
                <a:ext cx="570" cy="60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86" name="Line 83">
                <a:extLst>
                  <a:ext uri="{FF2B5EF4-FFF2-40B4-BE49-F238E27FC236}">
                    <a16:creationId xmlns:a16="http://schemas.microsoft.com/office/drawing/2014/main" id="{A0869B51-291F-A548-8896-C7983E87C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623109" flipV="1">
                <a:off x="1355" y="6453"/>
                <a:ext cx="124" cy="9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9227" name="Freeform 84">
              <a:extLst>
                <a:ext uri="{FF2B5EF4-FFF2-40B4-BE49-F238E27FC236}">
                  <a16:creationId xmlns:a16="http://schemas.microsoft.com/office/drawing/2014/main" id="{F590B7AB-C6C8-834E-8CCA-2D51FF2E6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" y="14135"/>
              <a:ext cx="1215" cy="465"/>
            </a:xfrm>
            <a:custGeom>
              <a:avLst/>
              <a:gdLst>
                <a:gd name="T0" fmla="*/ 1 w 2205"/>
                <a:gd name="T1" fmla="*/ 0 h 675"/>
                <a:gd name="T2" fmla="*/ 1 w 2205"/>
                <a:gd name="T3" fmla="*/ 4 h 675"/>
                <a:gd name="T4" fmla="*/ 0 w 2205"/>
                <a:gd name="T5" fmla="*/ 1 h 675"/>
                <a:gd name="T6" fmla="*/ 0 60000 65536"/>
                <a:gd name="T7" fmla="*/ 0 60000 65536"/>
                <a:gd name="T8" fmla="*/ 0 60000 65536"/>
                <a:gd name="T9" fmla="*/ 0 w 2205"/>
                <a:gd name="T10" fmla="*/ 0 h 675"/>
                <a:gd name="T11" fmla="*/ 2205 w 2205"/>
                <a:gd name="T12" fmla="*/ 675 h 6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5" h="675">
                  <a:moveTo>
                    <a:pt x="2205" y="0"/>
                  </a:moveTo>
                  <a:cubicBezTo>
                    <a:pt x="1886" y="307"/>
                    <a:pt x="1567" y="615"/>
                    <a:pt x="1200" y="645"/>
                  </a:cubicBezTo>
                  <a:cubicBezTo>
                    <a:pt x="833" y="675"/>
                    <a:pt x="416" y="427"/>
                    <a:pt x="0" y="18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9228" name="Rectangle 85">
              <a:extLst>
                <a:ext uri="{FF2B5EF4-FFF2-40B4-BE49-F238E27FC236}">
                  <a16:creationId xmlns:a16="http://schemas.microsoft.com/office/drawing/2014/main" id="{50D4EC9A-A195-EE46-9544-A34785414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" y="9140"/>
              <a:ext cx="1875" cy="508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FF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Garamond" panose="02020404030301010803" pitchFamily="18" charset="0"/>
              </a:endParaRPr>
            </a:p>
          </p:txBody>
        </p:sp>
        <p:sp>
          <p:nvSpPr>
            <p:cNvPr id="9229" name="Rectangle 86">
              <a:extLst>
                <a:ext uri="{FF2B5EF4-FFF2-40B4-BE49-F238E27FC236}">
                  <a16:creationId xmlns:a16="http://schemas.microsoft.com/office/drawing/2014/main" id="{6D5B0685-4B0C-5347-953D-C0E92AB0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5" y="9140"/>
              <a:ext cx="2700" cy="5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FF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Garamond" panose="02020404030301010803" pitchFamily="18" charset="0"/>
              </a:endParaRPr>
            </a:p>
          </p:txBody>
        </p:sp>
        <p:sp>
          <p:nvSpPr>
            <p:cNvPr id="9230" name="Rectangle 87">
              <a:extLst>
                <a:ext uri="{FF2B5EF4-FFF2-40B4-BE49-F238E27FC236}">
                  <a16:creationId xmlns:a16="http://schemas.microsoft.com/office/drawing/2014/main" id="{AE6BA9DB-26C9-1447-B577-6352B334B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9185"/>
              <a:ext cx="1605" cy="50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FF"/>
              </a:solidFill>
              <a:prstDash val="dashDot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Garamond" panose="02020404030301010803" pitchFamily="18" charset="0"/>
              </a:endParaRPr>
            </a:p>
          </p:txBody>
        </p:sp>
        <p:grpSp>
          <p:nvGrpSpPr>
            <p:cNvPr id="9231" name="Group 88">
              <a:extLst>
                <a:ext uri="{FF2B5EF4-FFF2-40B4-BE49-F238E27FC236}">
                  <a16:creationId xmlns:a16="http://schemas.microsoft.com/office/drawing/2014/main" id="{3E35E5CD-5921-AC4F-8166-261BA7C3F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5" y="10199"/>
              <a:ext cx="870" cy="1020"/>
              <a:chOff x="3168" y="3600"/>
              <a:chExt cx="720" cy="528"/>
            </a:xfrm>
          </p:grpSpPr>
          <p:sp>
            <p:nvSpPr>
              <p:cNvPr id="9281" name="Rectangle 89">
                <a:extLst>
                  <a:ext uri="{FF2B5EF4-FFF2-40B4-BE49-F238E27FC236}">
                    <a16:creationId xmlns:a16="http://schemas.microsoft.com/office/drawing/2014/main" id="{82024157-0743-4948-83CB-B31AD37D2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600"/>
                <a:ext cx="720" cy="528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82" name="Line 90">
                <a:extLst>
                  <a:ext uri="{FF2B5EF4-FFF2-40B4-BE49-F238E27FC236}">
                    <a16:creationId xmlns:a16="http://schemas.microsoft.com/office/drawing/2014/main" id="{AFDAEED5-9BF4-4445-ABE4-B1F587D4E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792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83" name="Line 91">
                <a:extLst>
                  <a:ext uri="{FF2B5EF4-FFF2-40B4-BE49-F238E27FC236}">
                    <a16:creationId xmlns:a16="http://schemas.microsoft.com/office/drawing/2014/main" id="{2DB4F452-DAAE-9B46-8918-E2D753625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888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84" name="Line 92">
                <a:extLst>
                  <a:ext uri="{FF2B5EF4-FFF2-40B4-BE49-F238E27FC236}">
                    <a16:creationId xmlns:a16="http://schemas.microsoft.com/office/drawing/2014/main" id="{0F7A7EE5-01FD-6F44-9015-7291F62CF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3984"/>
                <a:ext cx="38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9232" name="Text Box 93">
              <a:extLst>
                <a:ext uri="{FF2B5EF4-FFF2-40B4-BE49-F238E27FC236}">
                  <a16:creationId xmlns:a16="http://schemas.microsoft.com/office/drawing/2014/main" id="{E956F8E7-69B9-7844-839F-9E335AE2B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9359"/>
              <a:ext cx="1455" cy="7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Requirement Specification </a:t>
              </a:r>
            </a:p>
          </p:txBody>
        </p:sp>
        <p:sp>
          <p:nvSpPr>
            <p:cNvPr id="9233" name="Freeform 94">
              <a:extLst>
                <a:ext uri="{FF2B5EF4-FFF2-40B4-BE49-F238E27FC236}">
                  <a16:creationId xmlns:a16="http://schemas.microsoft.com/office/drawing/2014/main" id="{38033255-9509-9B46-9BB6-2D6A245D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" y="10341"/>
              <a:ext cx="840" cy="128"/>
            </a:xfrm>
            <a:custGeom>
              <a:avLst/>
              <a:gdLst>
                <a:gd name="T0" fmla="*/ 0 w 1440"/>
                <a:gd name="T1" fmla="*/ 1 h 248"/>
                <a:gd name="T2" fmla="*/ 1 w 1440"/>
                <a:gd name="T3" fmla="*/ 1 h 248"/>
                <a:gd name="T4" fmla="*/ 1 w 1440"/>
                <a:gd name="T5" fmla="*/ 1 h 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248"/>
                <a:gd name="T11" fmla="*/ 1440 w 1440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48">
                  <a:moveTo>
                    <a:pt x="0" y="248"/>
                  </a:moveTo>
                  <a:cubicBezTo>
                    <a:pt x="225" y="132"/>
                    <a:pt x="450" y="16"/>
                    <a:pt x="690" y="8"/>
                  </a:cubicBezTo>
                  <a:cubicBezTo>
                    <a:pt x="930" y="0"/>
                    <a:pt x="1185" y="101"/>
                    <a:pt x="1440" y="203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9234" name="Text Box 95">
              <a:extLst>
                <a:ext uri="{FF2B5EF4-FFF2-40B4-BE49-F238E27FC236}">
                  <a16:creationId xmlns:a16="http://schemas.microsoft.com/office/drawing/2014/main" id="{7F09910E-5D45-3F4C-B083-BC06C4D63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5" y="9211"/>
              <a:ext cx="208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Design Specification</a:t>
              </a:r>
            </a:p>
          </p:txBody>
        </p:sp>
        <p:sp>
          <p:nvSpPr>
            <p:cNvPr id="9235" name="Freeform 96">
              <a:extLst>
                <a:ext uri="{FF2B5EF4-FFF2-40B4-BE49-F238E27FC236}">
                  <a16:creationId xmlns:a16="http://schemas.microsoft.com/office/drawing/2014/main" id="{919E07D4-24B4-1D49-BDEA-52B315E8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0" y="10341"/>
              <a:ext cx="840" cy="128"/>
            </a:xfrm>
            <a:custGeom>
              <a:avLst/>
              <a:gdLst>
                <a:gd name="T0" fmla="*/ 0 w 1440"/>
                <a:gd name="T1" fmla="*/ 1 h 248"/>
                <a:gd name="T2" fmla="*/ 1 w 1440"/>
                <a:gd name="T3" fmla="*/ 1 h 248"/>
                <a:gd name="T4" fmla="*/ 1 w 1440"/>
                <a:gd name="T5" fmla="*/ 1 h 248"/>
                <a:gd name="T6" fmla="*/ 0 60000 65536"/>
                <a:gd name="T7" fmla="*/ 0 60000 65536"/>
                <a:gd name="T8" fmla="*/ 0 60000 65536"/>
                <a:gd name="T9" fmla="*/ 0 w 1440"/>
                <a:gd name="T10" fmla="*/ 0 h 248"/>
                <a:gd name="T11" fmla="*/ 1440 w 1440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48">
                  <a:moveTo>
                    <a:pt x="0" y="248"/>
                  </a:moveTo>
                  <a:cubicBezTo>
                    <a:pt x="225" y="132"/>
                    <a:pt x="450" y="16"/>
                    <a:pt x="690" y="8"/>
                  </a:cubicBezTo>
                  <a:cubicBezTo>
                    <a:pt x="930" y="0"/>
                    <a:pt x="1185" y="101"/>
                    <a:pt x="1440" y="203"/>
                  </a:cubicBezTo>
                </a:path>
              </a:pathLst>
            </a:cu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grpSp>
          <p:nvGrpSpPr>
            <p:cNvPr id="9236" name="Group 97">
              <a:extLst>
                <a:ext uri="{FF2B5EF4-FFF2-40B4-BE49-F238E27FC236}">
                  <a16:creationId xmlns:a16="http://schemas.microsoft.com/office/drawing/2014/main" id="{D686D4DE-FB87-F946-86BC-A3D6F65F9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5" y="9734"/>
              <a:ext cx="1883" cy="1380"/>
              <a:chOff x="2955" y="5880"/>
              <a:chExt cx="1883" cy="1380"/>
            </a:xfrm>
          </p:grpSpPr>
          <p:sp>
            <p:nvSpPr>
              <p:cNvPr id="9259" name="Line 98">
                <a:extLst>
                  <a:ext uri="{FF2B5EF4-FFF2-40B4-BE49-F238E27FC236}">
                    <a16:creationId xmlns:a16="http://schemas.microsoft.com/office/drawing/2014/main" id="{6A56DD94-57B5-794E-8BF9-EB745B65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0" y="6878"/>
                <a:ext cx="240" cy="19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0" name="Line 99">
                <a:extLst>
                  <a:ext uri="{FF2B5EF4-FFF2-40B4-BE49-F238E27FC236}">
                    <a16:creationId xmlns:a16="http://schemas.microsoft.com/office/drawing/2014/main" id="{E9C8784D-A381-8640-8DD3-13F08F8F9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3" y="6382"/>
                <a:ext cx="25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1" name="Line 100">
                <a:extLst>
                  <a:ext uri="{FF2B5EF4-FFF2-40B4-BE49-F238E27FC236}">
                    <a16:creationId xmlns:a16="http://schemas.microsoft.com/office/drawing/2014/main" id="{E40D3424-D195-0B4A-8E73-474B16816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3990" y="6645"/>
                <a:ext cx="337" cy="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2" name="Line 101">
                <a:extLst>
                  <a:ext uri="{FF2B5EF4-FFF2-40B4-BE49-F238E27FC236}">
                    <a16:creationId xmlns:a16="http://schemas.microsoft.com/office/drawing/2014/main" id="{B6A968D4-8583-654D-9509-2A885A10D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3488" y="6577"/>
                <a:ext cx="27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3" name="Line 102">
                <a:extLst>
                  <a:ext uri="{FF2B5EF4-FFF2-40B4-BE49-F238E27FC236}">
                    <a16:creationId xmlns:a16="http://schemas.microsoft.com/office/drawing/2014/main" id="{242F0FA8-0517-4342-A5AF-D04EA1991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5" y="6638"/>
                <a:ext cx="240" cy="19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4" name="Line 103">
                <a:extLst>
                  <a:ext uri="{FF2B5EF4-FFF2-40B4-BE49-F238E27FC236}">
                    <a16:creationId xmlns:a16="http://schemas.microsoft.com/office/drawing/2014/main" id="{29426889-3980-3141-98F0-0E1C1109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98" y="6614"/>
                <a:ext cx="218" cy="29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5" name="Line 104">
                <a:extLst>
                  <a:ext uri="{FF2B5EF4-FFF2-40B4-BE49-F238E27FC236}">
                    <a16:creationId xmlns:a16="http://schemas.microsoft.com/office/drawing/2014/main" id="{CA7B3671-7324-D549-973E-0BF1FBE2C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5" y="6375"/>
                <a:ext cx="270" cy="2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6" name="AutoShape 105">
                <a:extLst>
                  <a:ext uri="{FF2B5EF4-FFF2-40B4-BE49-F238E27FC236}">
                    <a16:creationId xmlns:a16="http://schemas.microsoft.com/office/drawing/2014/main" id="{2FF5784E-9B54-2748-BA03-30B0C47EA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6555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67" name="Line 106">
                <a:extLst>
                  <a:ext uri="{FF2B5EF4-FFF2-40B4-BE49-F238E27FC236}">
                    <a16:creationId xmlns:a16="http://schemas.microsoft.com/office/drawing/2014/main" id="{A6946F1C-66F1-7344-A943-470515AFA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25" y="6375"/>
                <a:ext cx="255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68" name="AutoShape 107">
                <a:extLst>
                  <a:ext uri="{FF2B5EF4-FFF2-40B4-BE49-F238E27FC236}">
                    <a16:creationId xmlns:a16="http://schemas.microsoft.com/office/drawing/2014/main" id="{D48DE21E-BFFE-C540-9581-3B4EA0493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6315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69" name="AutoShape 108">
                <a:extLst>
                  <a:ext uri="{FF2B5EF4-FFF2-40B4-BE49-F238E27FC236}">
                    <a16:creationId xmlns:a16="http://schemas.microsoft.com/office/drawing/2014/main" id="{CB2438F0-A049-0747-AEFD-EF1378C3A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6750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70" name="AutoShape 109">
                <a:extLst>
                  <a:ext uri="{FF2B5EF4-FFF2-40B4-BE49-F238E27FC236}">
                    <a16:creationId xmlns:a16="http://schemas.microsoft.com/office/drawing/2014/main" id="{86B254F6-3CBF-1B4C-822A-DE7A4DB4C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0" y="6315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71" name="AutoShape 110">
                <a:extLst>
                  <a:ext uri="{FF2B5EF4-FFF2-40B4-BE49-F238E27FC236}">
                    <a16:creationId xmlns:a16="http://schemas.microsoft.com/office/drawing/2014/main" id="{7ACD631A-E5AE-F548-8BEE-3784F628E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6577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72" name="Line 111">
                <a:extLst>
                  <a:ext uri="{FF2B5EF4-FFF2-40B4-BE49-F238E27FC236}">
                    <a16:creationId xmlns:a16="http://schemas.microsoft.com/office/drawing/2014/main" id="{89B13D8A-615D-A34D-8AAB-F16F8C53B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57" y="6840"/>
                <a:ext cx="263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73" name="AutoShape 112">
                <a:extLst>
                  <a:ext uri="{FF2B5EF4-FFF2-40B4-BE49-F238E27FC236}">
                    <a16:creationId xmlns:a16="http://schemas.microsoft.com/office/drawing/2014/main" id="{EFD13481-E358-2241-84BD-B9E1D90D7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5" y="6765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74" name="AutoShape 113">
                <a:extLst>
                  <a:ext uri="{FF2B5EF4-FFF2-40B4-BE49-F238E27FC236}">
                    <a16:creationId xmlns:a16="http://schemas.microsoft.com/office/drawing/2014/main" id="{F8F0A4FC-2EA1-DA45-B264-819B56337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5880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75" name="AutoShape 114">
                <a:extLst>
                  <a:ext uri="{FF2B5EF4-FFF2-40B4-BE49-F238E27FC236}">
                    <a16:creationId xmlns:a16="http://schemas.microsoft.com/office/drawing/2014/main" id="{8B2FEA50-BC4B-0F42-88D1-FF51162AC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7110"/>
                <a:ext cx="270" cy="1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76" name="Line 115">
                <a:extLst>
                  <a:ext uri="{FF2B5EF4-FFF2-40B4-BE49-F238E27FC236}">
                    <a16:creationId xmlns:a16="http://schemas.microsoft.com/office/drawing/2014/main" id="{10E78323-6BA2-3947-BBE0-D4E8AEF76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0" y="6060"/>
                <a:ext cx="255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77" name="Line 116">
                <a:extLst>
                  <a:ext uri="{FF2B5EF4-FFF2-40B4-BE49-F238E27FC236}">
                    <a16:creationId xmlns:a16="http://schemas.microsoft.com/office/drawing/2014/main" id="{855B8830-3444-A749-9325-A70EC5E68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6038"/>
                <a:ext cx="21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78" name="Line 117">
                <a:extLst>
                  <a:ext uri="{FF2B5EF4-FFF2-40B4-BE49-F238E27FC236}">
                    <a16:creationId xmlns:a16="http://schemas.microsoft.com/office/drawing/2014/main" id="{965D8916-14CC-B049-AEAC-A7582574B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 flipH="1" flipV="1">
                <a:off x="3982" y="6901"/>
                <a:ext cx="165" cy="19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79" name="Line 118">
                <a:extLst>
                  <a:ext uri="{FF2B5EF4-FFF2-40B4-BE49-F238E27FC236}">
                    <a16:creationId xmlns:a16="http://schemas.microsoft.com/office/drawing/2014/main" id="{62F312DC-C8D2-2043-A388-1B7C6A288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6473"/>
                <a:ext cx="48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  <p:sp>
            <p:nvSpPr>
              <p:cNvPr id="9280" name="Line 119">
                <a:extLst>
                  <a:ext uri="{FF2B5EF4-FFF2-40B4-BE49-F238E27FC236}">
                    <a16:creationId xmlns:a16="http://schemas.microsoft.com/office/drawing/2014/main" id="{952E73F0-8CB6-4A4D-BE96-ADDC9B527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0" y="6480"/>
                <a:ext cx="465" cy="27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9237" name="Group 120">
              <a:extLst>
                <a:ext uri="{FF2B5EF4-FFF2-40B4-BE49-F238E27FC236}">
                  <a16:creationId xmlns:a16="http://schemas.microsoft.com/office/drawing/2014/main" id="{52340945-9B53-ED4B-9EA5-C2CACA398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5" y="12314"/>
              <a:ext cx="1815" cy="1686"/>
              <a:chOff x="7515" y="7299"/>
              <a:chExt cx="1815" cy="1686"/>
            </a:xfrm>
          </p:grpSpPr>
          <p:sp>
            <p:nvSpPr>
              <p:cNvPr id="9256" name="AutoShape 121">
                <a:extLst>
                  <a:ext uri="{FF2B5EF4-FFF2-40B4-BE49-F238E27FC236}">
                    <a16:creationId xmlns:a16="http://schemas.microsoft.com/office/drawing/2014/main" id="{BC3DC37E-0645-6E42-A2E2-E47995EA7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1" y="7299"/>
                <a:ext cx="879" cy="974"/>
              </a:xfrm>
              <a:prstGeom prst="foldedCorner">
                <a:avLst>
                  <a:gd name="adj" fmla="val 42856"/>
                </a:avLst>
              </a:prstGeom>
              <a:solidFill>
                <a:srgbClr val="00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57" name="Text Box 122">
                <a:extLst>
                  <a:ext uri="{FF2B5EF4-FFF2-40B4-BE49-F238E27FC236}">
                    <a16:creationId xmlns:a16="http://schemas.microsoft.com/office/drawing/2014/main" id="{4406EA77-9EA7-9C48-8DD1-7F658A451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5" y="8357"/>
                <a:ext cx="1815" cy="6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Garamond" panose="02020404030301010803" pitchFamily="18" charset="0"/>
                  </a:rPr>
                  <a:t>Code Inspection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Garamond" panose="02020404030301010803" pitchFamily="18" charset="0"/>
                  </a:rPr>
                  <a:t>Black Box Testing</a:t>
                </a:r>
              </a:p>
            </p:txBody>
          </p:sp>
          <p:sp>
            <p:nvSpPr>
              <p:cNvPr id="9258" name="AutoShape 123">
                <a:extLst>
                  <a:ext uri="{FF2B5EF4-FFF2-40B4-BE49-F238E27FC236}">
                    <a16:creationId xmlns:a16="http://schemas.microsoft.com/office/drawing/2014/main" id="{F7307478-EC16-DB44-A5A4-7B1AA0C65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0" y="7428"/>
                <a:ext cx="382" cy="312"/>
              </a:xfrm>
              <a:prstGeom prst="su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9238" name="Group 124">
              <a:extLst>
                <a:ext uri="{FF2B5EF4-FFF2-40B4-BE49-F238E27FC236}">
                  <a16:creationId xmlns:a16="http://schemas.microsoft.com/office/drawing/2014/main" id="{826C5F91-16B0-BE4D-8B77-2C6A1D7C2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5" y="10209"/>
              <a:ext cx="885" cy="990"/>
              <a:chOff x="8865" y="2475"/>
              <a:chExt cx="540" cy="600"/>
            </a:xfrm>
          </p:grpSpPr>
          <p:sp>
            <p:nvSpPr>
              <p:cNvPr id="9254" name="Text Box 125">
                <a:extLst>
                  <a:ext uri="{FF2B5EF4-FFF2-40B4-BE49-F238E27FC236}">
                    <a16:creationId xmlns:a16="http://schemas.microsoft.com/office/drawing/2014/main" id="{C2A8AEB3-40DC-5E4B-8976-0B003EDF5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65" y="2475"/>
                <a:ext cx="540" cy="600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FF00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Garamond" panose="02020404030301010803" pitchFamily="18" charset="0"/>
                </a:endParaRPr>
              </a:p>
            </p:txBody>
          </p:sp>
          <p:sp>
            <p:nvSpPr>
              <p:cNvPr id="9255" name="Line 126">
                <a:extLst>
                  <a:ext uri="{FF2B5EF4-FFF2-40B4-BE49-F238E27FC236}">
                    <a16:creationId xmlns:a16="http://schemas.microsoft.com/office/drawing/2014/main" id="{42BE074E-BA10-B24D-B66F-C8FD773BF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65" y="2625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9239" name="Text Box 127">
              <a:extLst>
                <a:ext uri="{FF2B5EF4-FFF2-40B4-BE49-F238E27FC236}">
                  <a16:creationId xmlns:a16="http://schemas.microsoft.com/office/drawing/2014/main" id="{8A43264C-7AED-7540-80B5-61FF3EE3A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0" y="9359"/>
              <a:ext cx="1710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Implementation</a:t>
              </a:r>
            </a:p>
          </p:txBody>
        </p:sp>
        <p:sp>
          <p:nvSpPr>
            <p:cNvPr id="9240" name="Line 128">
              <a:extLst>
                <a:ext uri="{FF2B5EF4-FFF2-40B4-BE49-F238E27FC236}">
                  <a16:creationId xmlns:a16="http://schemas.microsoft.com/office/drawing/2014/main" id="{8665042F-9C0A-B54C-8BFA-2DD2E72F5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45" y="11330"/>
              <a:ext cx="0" cy="93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grpSp>
          <p:nvGrpSpPr>
            <p:cNvPr id="9241" name="Group 129">
              <a:extLst>
                <a:ext uri="{FF2B5EF4-FFF2-40B4-BE49-F238E27FC236}">
                  <a16:creationId xmlns:a16="http://schemas.microsoft.com/office/drawing/2014/main" id="{CAF32F95-C6BD-5B4B-B933-51BFFF1DE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5" y="12359"/>
              <a:ext cx="1500" cy="1625"/>
              <a:chOff x="2640" y="7254"/>
              <a:chExt cx="1500" cy="1625"/>
            </a:xfrm>
          </p:grpSpPr>
          <p:sp>
            <p:nvSpPr>
              <p:cNvPr id="9251" name="AutoShape 130">
                <a:extLst>
                  <a:ext uri="{FF2B5EF4-FFF2-40B4-BE49-F238E27FC236}">
                    <a16:creationId xmlns:a16="http://schemas.microsoft.com/office/drawing/2014/main" id="{B5E2CE61-4ED4-584D-8FDA-9EEA4F7A8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7254"/>
                <a:ext cx="879" cy="974"/>
              </a:xfrm>
              <a:prstGeom prst="foldedCorner">
                <a:avLst>
                  <a:gd name="adj" fmla="val 42856"/>
                </a:avLst>
              </a:prstGeom>
              <a:solidFill>
                <a:srgbClr val="00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  <p:sp>
            <p:nvSpPr>
              <p:cNvPr id="9252" name="Text Box 131">
                <a:extLst>
                  <a:ext uri="{FF2B5EF4-FFF2-40B4-BE49-F238E27FC236}">
                    <a16:creationId xmlns:a16="http://schemas.microsoft.com/office/drawing/2014/main" id="{B293A2C7-3AB0-7741-9975-F784D2D848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8296"/>
                <a:ext cx="1500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Garamond" panose="02020404030301010803" pitchFamily="18" charset="0"/>
                  </a:rPr>
                  <a:t>Requirement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Garamond" panose="02020404030301010803" pitchFamily="18" charset="0"/>
                  </a:rPr>
                  <a:t>Review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9253" name="AutoShape 132">
                <a:extLst>
                  <a:ext uri="{FF2B5EF4-FFF2-40B4-BE49-F238E27FC236}">
                    <a16:creationId xmlns:a16="http://schemas.microsoft.com/office/drawing/2014/main" id="{AECEDCF9-7068-2444-BE67-99ADF6465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7383"/>
                <a:ext cx="382" cy="312"/>
              </a:xfrm>
              <a:prstGeom prst="sun">
                <a:avLst>
                  <a:gd name="adj" fmla="val 25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Garamond" panose="02020404030301010803" pitchFamily="18" charset="0"/>
                </a:endParaRPr>
              </a:p>
            </p:txBody>
          </p:sp>
        </p:grpSp>
        <p:grpSp>
          <p:nvGrpSpPr>
            <p:cNvPr id="9242" name="Group 133">
              <a:extLst>
                <a:ext uri="{FF2B5EF4-FFF2-40B4-BE49-F238E27FC236}">
                  <a16:creationId xmlns:a16="http://schemas.microsoft.com/office/drawing/2014/main" id="{F3619EE8-8F28-074C-85A0-0DDC165D0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5" y="12329"/>
              <a:ext cx="1500" cy="1626"/>
              <a:chOff x="5115" y="7209"/>
              <a:chExt cx="1500" cy="1626"/>
            </a:xfrm>
          </p:grpSpPr>
          <p:sp>
            <p:nvSpPr>
              <p:cNvPr id="9247" name="Text Box 134">
                <a:extLst>
                  <a:ext uri="{FF2B5EF4-FFF2-40B4-BE49-F238E27FC236}">
                    <a16:creationId xmlns:a16="http://schemas.microsoft.com/office/drawing/2014/main" id="{77EFD43F-17E9-9648-A151-047A4BEDE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5" y="8252"/>
                <a:ext cx="1500" cy="5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2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2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2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2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Garamond" panose="02020404030301010803" pitchFamily="18" charset="0"/>
                  </a:rPr>
                  <a:t>Design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Garamond" panose="02020404030301010803" pitchFamily="18" charset="0"/>
                  </a:rPr>
                  <a:t>Review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Garamond" panose="02020404030301010803" pitchFamily="18" charset="0"/>
                </a:endParaRPr>
              </a:p>
            </p:txBody>
          </p:sp>
          <p:grpSp>
            <p:nvGrpSpPr>
              <p:cNvPr id="9248" name="Group 135">
                <a:extLst>
                  <a:ext uri="{FF2B5EF4-FFF2-40B4-BE49-F238E27FC236}">
                    <a16:creationId xmlns:a16="http://schemas.microsoft.com/office/drawing/2014/main" id="{EF3B160B-72F5-6D4A-8582-B901F75E8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1" y="7209"/>
                <a:ext cx="879" cy="974"/>
                <a:chOff x="5421" y="7209"/>
                <a:chExt cx="879" cy="974"/>
              </a:xfrm>
            </p:grpSpPr>
            <p:sp>
              <p:nvSpPr>
                <p:cNvPr id="9249" name="AutoShape 136">
                  <a:extLst>
                    <a:ext uri="{FF2B5EF4-FFF2-40B4-BE49-F238E27FC236}">
                      <a16:creationId xmlns:a16="http://schemas.microsoft.com/office/drawing/2014/main" id="{660EF327-9FE9-A741-9BD0-8A1597ACC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21" y="7209"/>
                  <a:ext cx="879" cy="974"/>
                </a:xfrm>
                <a:prstGeom prst="foldedCorner">
                  <a:avLst>
                    <a:gd name="adj" fmla="val 42856"/>
                  </a:avLst>
                </a:prstGeom>
                <a:solidFill>
                  <a:srgbClr val="FF9933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2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2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2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9250" name="AutoShape 137">
                  <a:extLst>
                    <a:ext uri="{FF2B5EF4-FFF2-40B4-BE49-F238E27FC236}">
                      <a16:creationId xmlns:a16="http://schemas.microsoft.com/office/drawing/2014/main" id="{F0F79F3E-E29F-DA4C-A197-DF6F4E9D6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0" y="7338"/>
                  <a:ext cx="382" cy="312"/>
                </a:xfrm>
                <a:prstGeom prst="sun">
                  <a:avLst>
                    <a:gd name="adj" fmla="val 25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2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2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2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2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Garamond" panose="02020404030301010803" pitchFamily="18" charset="0"/>
                  </a:endParaRPr>
                </a:p>
              </p:txBody>
            </p:sp>
          </p:grpSp>
        </p:grpSp>
        <p:sp>
          <p:nvSpPr>
            <p:cNvPr id="9243" name="Line 138">
              <a:extLst>
                <a:ext uri="{FF2B5EF4-FFF2-40B4-BE49-F238E27FC236}">
                  <a16:creationId xmlns:a16="http://schemas.microsoft.com/office/drawing/2014/main" id="{F2D06D03-C74B-4D44-A619-DF40AE056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0" y="11345"/>
              <a:ext cx="0" cy="93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9244" name="Line 139">
              <a:extLst>
                <a:ext uri="{FF2B5EF4-FFF2-40B4-BE49-F238E27FC236}">
                  <a16:creationId xmlns:a16="http://schemas.microsoft.com/office/drawing/2014/main" id="{B2F93BCA-B2FA-3440-8BE8-BF1AF1958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5" y="11330"/>
              <a:ext cx="0" cy="93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9245" name="Text Box 140">
              <a:extLst>
                <a:ext uri="{FF2B5EF4-FFF2-40B4-BE49-F238E27FC236}">
                  <a16:creationId xmlns:a16="http://schemas.microsoft.com/office/drawing/2014/main" id="{6B4123B4-7EA4-F846-8B1A-A3E5AD8FC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1" y="14810"/>
              <a:ext cx="2751" cy="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Verification: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Implementation Against Design</a:t>
              </a:r>
            </a:p>
          </p:txBody>
        </p:sp>
        <p:sp>
          <p:nvSpPr>
            <p:cNvPr id="9246" name="Text Box 141">
              <a:extLst>
                <a:ext uri="{FF2B5EF4-FFF2-40B4-BE49-F238E27FC236}">
                  <a16:creationId xmlns:a16="http://schemas.microsoft.com/office/drawing/2014/main" id="{73A39971-54E0-E141-AF3D-E05E2E87E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14827"/>
              <a:ext cx="2445" cy="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2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2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2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2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Verification: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Garamond" panose="02020404030301010803" pitchFamily="18" charset="0"/>
                </a:rPr>
                <a:t>Design Against Requirement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50933CC-2E10-AE42-A640-9190591F4D77}"/>
              </a:ext>
            </a:extLst>
          </p:cNvPr>
          <p:cNvSpPr txBox="1"/>
          <p:nvPr/>
        </p:nvSpPr>
        <p:spPr>
          <a:xfrm>
            <a:off x="3282372" y="63126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210839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Formal Template">
      <a:dk1>
        <a:srgbClr val="0B3D29"/>
      </a:dk1>
      <a:lt1>
        <a:sysClr val="window" lastClr="FFFFFF"/>
      </a:lt1>
      <a:dk2>
        <a:srgbClr val="05231A"/>
      </a:dk2>
      <a:lt2>
        <a:srgbClr val="E3E0B8"/>
      </a:lt2>
      <a:accent1>
        <a:srgbClr val="B6A771"/>
      </a:accent1>
      <a:accent2>
        <a:srgbClr val="D0CB81"/>
      </a:accent2>
      <a:accent3>
        <a:srgbClr val="147242"/>
      </a:accent3>
      <a:accent4>
        <a:srgbClr val="1C9B40"/>
      </a:accent4>
      <a:accent5>
        <a:srgbClr val="4DAE3D"/>
      </a:accent5>
      <a:accent6>
        <a:srgbClr val="E3E0B8"/>
      </a:accent6>
      <a:hlink>
        <a:srgbClr val="D0CB81"/>
      </a:hlink>
      <a:folHlink>
        <a:srgbClr val="B6A7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2415</Words>
  <Application>Microsoft Office PowerPoint</Application>
  <PresentationFormat>On-screen Show (4:3)</PresentationFormat>
  <Paragraphs>339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맑은 고딕</vt:lpstr>
      <vt:lpstr>Arial</vt:lpstr>
      <vt:lpstr>Arial Unicode MS</vt:lpstr>
      <vt:lpstr>Calibri</vt:lpstr>
      <vt:lpstr>Garamond</vt:lpstr>
      <vt:lpstr>Gill Sans MT</vt:lpstr>
      <vt:lpstr>Times New Roman</vt:lpstr>
      <vt:lpstr>Wingdings</vt:lpstr>
      <vt:lpstr>Office Theme</vt:lpstr>
      <vt:lpstr>PowerPoint Presentation</vt:lpstr>
      <vt:lpstr>V &amp; V</vt:lpstr>
      <vt:lpstr> Verification- Some Important Questions  </vt:lpstr>
      <vt:lpstr>Validation- Some Important Questions </vt:lpstr>
      <vt:lpstr> Verification </vt:lpstr>
      <vt:lpstr> Validation </vt:lpstr>
      <vt:lpstr>Validation</vt:lpstr>
      <vt:lpstr>Summary – V &amp; V</vt:lpstr>
      <vt:lpstr>V &amp; V Process</vt:lpstr>
      <vt:lpstr>Advantages of V &amp; V</vt:lpstr>
      <vt:lpstr>Advantages of V &amp; V</vt:lpstr>
      <vt:lpstr>V/ V  &amp; Software Testing </vt:lpstr>
      <vt:lpstr>Independent V &amp; V</vt:lpstr>
      <vt:lpstr>  V/ V  &amp; Software Testing</vt:lpstr>
      <vt:lpstr>Software Testing</vt:lpstr>
      <vt:lpstr>  Software Testing Challenges</vt:lpstr>
      <vt:lpstr>Purpose of Testing </vt:lpstr>
      <vt:lpstr>More about Input Domain/Space …</vt:lpstr>
      <vt:lpstr>When to Stop Testing</vt:lpstr>
      <vt:lpstr>Testing Principles</vt:lpstr>
      <vt:lpstr> Software Testing Process  -Four Phases-</vt:lpstr>
      <vt:lpstr>Modeling the Software</vt:lpstr>
      <vt:lpstr>  Modeling Techniques</vt:lpstr>
      <vt:lpstr> Modeling The Software Environment</vt:lpstr>
      <vt:lpstr>Three Concerns When Considering The Software Environment</vt:lpstr>
      <vt:lpstr>Three Concerns When Considering  The Software Environment</vt:lpstr>
      <vt:lpstr>Three Concerns When Considering The Software Environment</vt:lpstr>
      <vt:lpstr>File System Interfaces </vt:lpstr>
      <vt:lpstr>Software Interfaces</vt:lpstr>
      <vt:lpstr>Communication Interfaces</vt:lpstr>
      <vt:lpstr>Designing Test Cases</vt:lpstr>
      <vt:lpstr>Automation/Executing and Evaluating Test Cases</vt:lpstr>
      <vt:lpstr>Measuring Testing Progress</vt:lpstr>
      <vt:lpstr>Measuring Testing Progress</vt:lpstr>
      <vt:lpstr>Definitions of V&amp;V Terms</vt:lpstr>
      <vt:lpstr>Example: error, fault, failure</vt:lpstr>
      <vt:lpstr>A Concrete Example</vt:lpstr>
      <vt:lpstr>References</vt:lpstr>
      <vt:lpstr>Questions ….</vt:lpstr>
    </vt:vector>
  </TitlesOfParts>
  <Company>Page Design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Salem, Ahmed M</cp:lastModifiedBy>
  <cp:revision>52</cp:revision>
  <dcterms:created xsi:type="dcterms:W3CDTF">2015-02-11T18:15:53Z</dcterms:created>
  <dcterms:modified xsi:type="dcterms:W3CDTF">2022-06-08T18:32:52Z</dcterms:modified>
</cp:coreProperties>
</file>