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508" r:id="rId2"/>
    <p:sldId id="314" r:id="rId3"/>
    <p:sldId id="339" r:id="rId4"/>
    <p:sldId id="333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4" r:id="rId13"/>
    <p:sldId id="335" r:id="rId14"/>
    <p:sldId id="336" r:id="rId15"/>
    <p:sldId id="330" r:id="rId16"/>
    <p:sldId id="331" r:id="rId17"/>
    <p:sldId id="337" r:id="rId18"/>
    <p:sldId id="329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7" r:id="rId42"/>
    <p:sldId id="368" r:id="rId43"/>
    <p:sldId id="256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D29"/>
    <a:srgbClr val="E4E2B7"/>
    <a:srgbClr val="998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733"/>
  </p:normalViewPr>
  <p:slideViewPr>
    <p:cSldViewPr snapToGrid="0" snapToObjects="1">
      <p:cViewPr varScale="1">
        <p:scale>
          <a:sx n="63" d="100"/>
          <a:sy n="63" d="100"/>
        </p:scale>
        <p:origin x="141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0697-676A-6D40-B6CD-7AA07D016804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058A-A717-C94C-929D-059990410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0EC56-BB62-5845-A950-5A7BEBC6A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9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56E9088-F338-8941-BD7D-4506A65D7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B1F0A16-C688-A749-98D5-5C33764C986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EE3779A-70F7-D74D-8CA3-31A369ACF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D171B93-3C61-4F4A-8745-4BD2A1A72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213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4814A7F8-AEEB-7C49-90D8-E26ADF02B5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67DEB093-E540-EB4B-96CA-6DFB95D45A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6E55B7D2-E964-EA4C-A0A4-A33517682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3E8340-F069-8946-983C-C1DF542D52DA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47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4131" y="1811069"/>
            <a:ext cx="5688497" cy="1470025"/>
          </a:xfrm>
        </p:spPr>
        <p:txBody>
          <a:bodyPr/>
          <a:lstStyle>
            <a:lvl1pPr algn="l">
              <a:defRPr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4131" y="3566844"/>
            <a:ext cx="5688497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2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323" y="1811069"/>
            <a:ext cx="488252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8323" y="3566844"/>
            <a:ext cx="4882520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rgbClr val="0B3D29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0B3D29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0B3D29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0B3D29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0B3D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176" y="666593"/>
            <a:ext cx="4567624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05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0304"/>
            <a:ext cx="4040188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054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0304"/>
            <a:ext cx="4041775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ight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B3D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98413" y="16907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6A7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171" y="666593"/>
            <a:ext cx="5871029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6A77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c.org/" TargetMode="External"/><Relationship Id="rId7" Type="http://schemas.openxmlformats.org/officeDocument/2006/relationships/hyperlink" Target="http://www.ieee.org/" TargetMode="External"/><Relationship Id="rId2" Type="http://schemas.openxmlformats.org/officeDocument/2006/relationships/hyperlink" Target="http://www.ans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acm.org/" TargetMode="External"/><Relationship Id="rId5" Type="http://schemas.openxmlformats.org/officeDocument/2006/relationships/hyperlink" Target="http://www.ncits.org/" TargetMode="External"/><Relationship Id="rId4" Type="http://schemas.openxmlformats.org/officeDocument/2006/relationships/hyperlink" Target="http://www.iso.ch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A8E1DB7-ED68-3247-83CB-A6F6BBF93BA0}"/>
              </a:ext>
            </a:extLst>
          </p:cNvPr>
          <p:cNvSpPr txBox="1">
            <a:spLocks/>
          </p:cNvSpPr>
          <p:nvPr/>
        </p:nvSpPr>
        <p:spPr>
          <a:xfrm>
            <a:off x="2429879" y="455343"/>
            <a:ext cx="568849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B3D2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Garamond" panose="02020404030301010803" pitchFamily="18" charset="0"/>
              </a:rPr>
              <a:t>California State University, Sacramento</a:t>
            </a:r>
            <a:br>
              <a:rPr lang="en-US" sz="20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</a:rPr>
              <a:t>Computer Science Department</a:t>
            </a:r>
            <a:br>
              <a:rPr lang="en-US" sz="2400" b="1" dirty="0">
                <a:latin typeface="Garamond" panose="02020404030301010803" pitchFamily="18" charset="0"/>
              </a:rPr>
            </a:b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4DE2FF2-2824-D44C-9154-B18C18883927}"/>
              </a:ext>
            </a:extLst>
          </p:cNvPr>
          <p:cNvSpPr txBox="1">
            <a:spLocks/>
          </p:cNvSpPr>
          <p:nvPr/>
        </p:nvSpPr>
        <p:spPr>
          <a:xfrm>
            <a:off x="2604185" y="2107893"/>
            <a:ext cx="5923995" cy="58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CSC 179 : Software Testing and Quality Assurance</a:t>
            </a:r>
          </a:p>
          <a:p>
            <a:endParaRPr lang="en-US" sz="2000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23B530D-E3AF-474E-AA71-3BDE5AA97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74" y="1669044"/>
            <a:ext cx="2546755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endParaRPr lang="en-US" sz="32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22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Summer 2022</a:t>
            </a:r>
          </a:p>
          <a:p>
            <a:pPr algn="ctr" eaLnBrk="1" hangingPunct="1"/>
            <a:endParaRPr lang="en-US" sz="22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2200" b="1" dirty="0">
                <a:latin typeface="Garamond" panose="02020404030301010803" pitchFamily="18" charset="0"/>
                <a:cs typeface="Times New Roman" panose="02020603050405020304" pitchFamily="18" charset="0"/>
              </a:rPr>
              <a:t>Lecture # 6</a:t>
            </a:r>
          </a:p>
          <a:p>
            <a:pPr algn="ctr" eaLnBrk="1" hangingPunct="1"/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D5F095EF-0BA7-B34F-AF9E-3EF019211BBE}"/>
              </a:ext>
            </a:extLst>
          </p:cNvPr>
          <p:cNvSpPr txBox="1">
            <a:spLocks/>
          </p:cNvSpPr>
          <p:nvPr/>
        </p:nvSpPr>
        <p:spPr>
          <a:xfrm>
            <a:off x="2604185" y="4406114"/>
            <a:ext cx="5688497" cy="365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b="1" dirty="0">
                <a:latin typeface="Garamond" panose="02020404030301010803" pitchFamily="18" charset="0"/>
              </a:rPr>
              <a:t>V &amp; V and Software Testing Strategies</a:t>
            </a:r>
          </a:p>
          <a:p>
            <a:pPr algn="ctr">
              <a:defRPr/>
            </a:pPr>
            <a:endParaRPr lang="en-US" sz="2000" b="1" dirty="0">
              <a:latin typeface="Garamond" panose="02020404030301010803" pitchFamily="18" charset="0"/>
            </a:endParaRPr>
          </a:p>
          <a:p>
            <a:pPr algn="ctr">
              <a:defRPr/>
            </a:pPr>
            <a:r>
              <a:rPr lang="en-US" sz="2500" b="1" dirty="0">
                <a:latin typeface="Garamond" panose="02020404030301010803" pitchFamily="18" charset="0"/>
              </a:rPr>
              <a:t>White Box &amp; Static Testing</a:t>
            </a:r>
          </a:p>
        </p:txBody>
      </p:sp>
    </p:spTree>
    <p:extLst>
      <p:ext uri="{BB962C8B-B14F-4D97-AF65-F5344CB8AC3E}">
        <p14:creationId xmlns:p14="http://schemas.microsoft.com/office/powerpoint/2010/main" val="353110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445133DE-C190-524F-B35B-06B1CCEA6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1687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Condition Coverage 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69EAB4D3-7103-7E44-BE15-C104FE959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5440" y="1828800"/>
            <a:ext cx="8493760" cy="449072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sz="2200" dirty="0">
                <a:latin typeface="Garamond" panose="02020404030301010803" pitchFamily="18" charset="0"/>
              </a:rPr>
              <a:t>For example, consider the following C++/Java fragment. </a:t>
            </a: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endParaRPr lang="en-US" sz="1800" dirty="0">
              <a:latin typeface="Garamond" panose="02020404030301010803" pitchFamily="18" charset="0"/>
            </a:endParaRPr>
          </a:p>
          <a:p>
            <a:pPr marL="400050" lvl="1" indent="0">
              <a:lnSpc>
                <a:spcPct val="120000"/>
              </a:lnSpc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bool f(bool e) { return false; } </a:t>
            </a:r>
          </a:p>
          <a:p>
            <a:pPr marL="400050" lvl="1" indent="0">
              <a:lnSpc>
                <a:spcPct val="120000"/>
              </a:lnSpc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bool a[2] = { false, false }; </a:t>
            </a:r>
          </a:p>
          <a:p>
            <a:pPr marL="400050" lvl="1" indent="0">
              <a:lnSpc>
                <a:spcPct val="120000"/>
              </a:lnSpc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if (f(a &amp;&amp; b)) ... </a:t>
            </a:r>
          </a:p>
          <a:p>
            <a:pPr marL="400050" lvl="1" indent="0">
              <a:lnSpc>
                <a:spcPct val="120000"/>
              </a:lnSpc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if (a[int(a &amp;&amp; b)]) ... </a:t>
            </a:r>
          </a:p>
          <a:p>
            <a:pPr marL="400050" lvl="1" indent="0">
              <a:lnSpc>
                <a:spcPct val="120000"/>
              </a:lnSpc>
              <a:buNone/>
              <a:defRPr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if ((a &amp;&amp; b) ? false : false) ... </a:t>
            </a:r>
          </a:p>
          <a:p>
            <a:pPr algn="just" eaLnBrk="1" hangingPunct="1">
              <a:lnSpc>
                <a:spcPct val="120000"/>
              </a:lnSpc>
              <a:defRPr/>
            </a:pPr>
            <a:endParaRPr lang="en-US" sz="18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12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All three of the if-statements above branch false regardless of the values of a and b. </a:t>
            </a:r>
          </a:p>
          <a:p>
            <a:pPr algn="just" eaLnBrk="1" hangingPunct="1">
              <a:lnSpc>
                <a:spcPct val="120000"/>
              </a:lnSpc>
              <a:buClr>
                <a:srgbClr val="0B3D29"/>
              </a:buClr>
              <a:defRPr/>
            </a:pPr>
            <a:endParaRPr lang="en-US" sz="22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12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However if you exercise this code with a and b having all possible combinations of values, condition coverage reports full coverage. </a:t>
            </a:r>
          </a:p>
          <a:p>
            <a:pPr algn="just" eaLnBrk="1" hangingPunct="1">
              <a:lnSpc>
                <a:spcPct val="120000"/>
              </a:lnSpc>
              <a:defRPr/>
            </a:pPr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9AE80-A6E1-3948-B6B9-9F3704F8B4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4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DDA5DB1-8D65-3342-92D0-0FD94FCE4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8484"/>
            <a:ext cx="82296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Path Testing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36147F7-1A96-6240-85E5-72D66EFFE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1360" y="2267339"/>
            <a:ext cx="7691119" cy="3589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400" dirty="0">
                <a:effectLst/>
                <a:latin typeface="Garamond" panose="02020404030301010803" pitchFamily="18" charset="0"/>
              </a:rPr>
              <a:t>Execute every possible path of a program,</a:t>
            </a:r>
            <a:br>
              <a:rPr lang="en-US" altLang="en-US" sz="2400" dirty="0">
                <a:effectLst/>
                <a:latin typeface="Garamond" panose="02020404030301010803" pitchFamily="18" charset="0"/>
              </a:rPr>
            </a:br>
            <a:r>
              <a:rPr lang="en-US" altLang="en-US" sz="2400" dirty="0">
                <a:effectLst/>
                <a:latin typeface="Garamond" panose="02020404030301010803" pitchFamily="18" charset="0"/>
              </a:rPr>
              <a:t>i.e.,  every possible sequence of statements</a:t>
            </a:r>
          </a:p>
          <a:p>
            <a:pPr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400" dirty="0">
                <a:effectLst/>
                <a:latin typeface="Garamond" panose="02020404030301010803" pitchFamily="18" charset="0"/>
              </a:rPr>
              <a:t>Strongest white-box criterion</a:t>
            </a:r>
          </a:p>
          <a:p>
            <a:pPr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400" dirty="0">
                <a:effectLst/>
                <a:latin typeface="Garamond" panose="02020404030301010803" pitchFamily="18" charset="0"/>
              </a:rPr>
              <a:t>Usually impossible:  infinitely many paths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>
                <a:effectLst/>
                <a:latin typeface="Garamond" panose="02020404030301010803" pitchFamily="18" charset="0"/>
              </a:rPr>
              <a:t>	 ( in case of loops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706E9-D566-954E-9665-5521307B11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91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6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61AC8FF-7BBB-9344-8818-BA548C32A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TW" sz="4000" b="1" dirty="0">
                <a:latin typeface="Garamond" panose="02020404030301010803" pitchFamily="18" charset="0"/>
                <a:ea typeface="PMingLiU" pitchFamily="18" charset="-120"/>
              </a:rPr>
              <a:t>Code Coverage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17E7B984-2003-D648-8931-8BC745897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altLang="zh-TW" sz="2000" dirty="0">
              <a:latin typeface="Garamond" panose="02020404030301010803" pitchFamily="18" charset="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</a:rPr>
              <a:t>Testing the data is only part of it.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latin typeface="Garamond" panose="02020404030301010803" pitchFamily="18" charset="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</a:rPr>
              <a:t>Attempt to enter and exit every module, execute every line of code, and follow every logic and decision path through the software.</a:t>
            </a:r>
          </a:p>
          <a:p>
            <a:pPr marL="0" indent="0" eaLnBrk="1" hangingPunct="1">
              <a:lnSpc>
                <a:spcPct val="90000"/>
              </a:lnSpc>
              <a:buClr>
                <a:srgbClr val="0B3D29"/>
              </a:buClr>
              <a:buNone/>
              <a:defRPr/>
            </a:pPr>
            <a:endParaRPr lang="en-US" altLang="zh-TW" sz="2400" dirty="0">
              <a:latin typeface="Garamond" panose="02020404030301010803" pitchFamily="18" charset="0"/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</a:rPr>
              <a:t>Simplest form is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</a:rPr>
              <a:t>Using compiler’s debugger to view the lines of code as single-step through the problem.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TW" sz="20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3E623-8E30-4E40-952C-F9AC9F09D6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5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2B878E6F-B193-1A48-BA6D-6193CD9E6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TW" sz="4000" b="1" dirty="0">
                <a:latin typeface="Garamond" panose="02020404030301010803" pitchFamily="18" charset="0"/>
                <a:ea typeface="PMingLiU" pitchFamily="18" charset="-120"/>
              </a:rPr>
              <a:t>Code Coverage (cont.)</a:t>
            </a:r>
            <a:endParaRPr lang="zh-TW" altLang="en-US" sz="4000" b="1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01E28A1D-451C-3F49-9FF2-A5B8EE71A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</a:rPr>
              <a:t>Use code-coverage analyzer</a:t>
            </a:r>
          </a:p>
          <a:p>
            <a:pPr eaLnBrk="1" hangingPunct="1">
              <a:buFontTx/>
              <a:buNone/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TW" sz="2400" b="1" dirty="0">
                <a:latin typeface="Garamond" panose="02020404030301010803" pitchFamily="18" charset="0"/>
                <a:ea typeface="PMingLiU" pitchFamily="18" charset="-120"/>
              </a:rPr>
              <a:t>These analyzers:</a:t>
            </a:r>
          </a:p>
          <a:p>
            <a:pPr eaLnBrk="1" hangingPunct="1">
              <a:buFontTx/>
              <a:buNone/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</a:rPr>
              <a:t>Linked to the software under test.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</a:rPr>
              <a:t>Run transparently in the background.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</a:rPr>
              <a:t>Record the information during testing.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</a:rPr>
              <a:t>Provide statistics that identify which portions were executed and which weren’t.</a:t>
            </a:r>
          </a:p>
          <a:p>
            <a:pPr lvl="1" eaLnBrk="1" hangingPunct="1">
              <a:buFont typeface="Tahoma" panose="020B0604030504040204" pitchFamily="34" charset="0"/>
              <a:buNone/>
              <a:defRPr/>
            </a:pP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99545-28F9-364A-A1ED-4B199EB3FD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68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6E8EC05-4292-9B42-B84F-44FA2E93B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TW" sz="4000" b="1" dirty="0">
                <a:effectLst/>
                <a:latin typeface="Garamond" panose="02020404030301010803" pitchFamily="18" charset="0"/>
                <a:ea typeface="PMingLiU" panose="02020500000000000000" pitchFamily="18" charset="-120"/>
              </a:rPr>
              <a:t>Code Coverage (cont.)</a:t>
            </a:r>
            <a:endParaRPr lang="zh-TW" altLang="en-US" sz="4000" b="1" dirty="0">
              <a:effectLst/>
              <a:latin typeface="Garamond" panose="02020404030301010803" pitchFamily="18" charset="0"/>
              <a:ea typeface="PMingLiU" panose="02020500000000000000" pitchFamily="18" charset="-120"/>
            </a:endParaRP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3A288C1-0324-5A4F-9080-39C170E6F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35200"/>
            <a:ext cx="8229600" cy="377952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With the analyzer’s information, test engineers can know the following: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4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What parts of the software the test cases did not cover.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altLang="zh-TW" sz="24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Which test cases are redundant.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altLang="zh-TW" sz="24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What new test cases need to be created for better coverage.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6E051-58BE-DF42-B764-1C37010689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9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AC1C33D-FD6E-1B44-B1BA-A4FFB4160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0035"/>
            <a:ext cx="8229600" cy="749005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4000" b="1" dirty="0">
                <a:latin typeface="Garamond" panose="02020404030301010803" pitchFamily="18" charset="0"/>
              </a:rPr>
              <a:t>Coverage Goal for Release</a:t>
            </a:r>
            <a:br>
              <a:rPr lang="en-US" sz="4000" b="1" dirty="0">
                <a:latin typeface="Garamond" panose="02020404030301010803" pitchFamily="18" charset="0"/>
              </a:rPr>
            </a:b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683B2327-4ABC-C848-AAD0-C819A410A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64080"/>
            <a:ext cx="8229600" cy="36924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Each project must choose a minimum percent coverage for release criteria based on available testing resources and the importance of preventing post-release 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failures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2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Safety-critical software should have a higher goal. 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2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Test engineers might set a higher coverage goal for unit testing than for system testing since a 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failure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 in lower-level code may affect multiple high-level callers.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AE1FE-944C-C444-B18B-FACB55E2E9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0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3D15FF46-4E98-7C46-8644-BB60451E2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Test Coverage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BF45E386-78C4-E542-B9E4-BB25BED1E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03120"/>
            <a:ext cx="8229600" cy="375339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Using 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 coverage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, 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coverage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, or 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 coverage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 Test engineers  generally want to attain 80%-90% coverage or more before releasing. 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2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Some testers feel that setting any goal less than 100% coverage does not assure quality. 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2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Avoid setting a goal lower than 80%.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414CC-0E66-D847-B419-C53152FD63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3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B8939922-E565-A64A-BB54-1E069E62B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5758"/>
            <a:ext cx="8229600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Advantages &amp; Disadvantages of White Box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CB04570-2A1B-B844-ABD5-B01133ACE3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760" y="1706881"/>
            <a:ext cx="8392160" cy="4368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10000"/>
              </a:lnSpc>
            </a:pPr>
            <a:endParaRPr lang="en-US" altLang="en-US" sz="3600" dirty="0">
              <a:effectLst/>
              <a:latin typeface="Garamond" panose="02020404030301010803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B3D29"/>
              </a:buClr>
              <a:buFont typeface="Arial" panose="020B0604020202020204" pitchFamily="34" charset="0"/>
              <a:buChar char="•"/>
            </a:pPr>
            <a:r>
              <a:rPr lang="en-US" altLang="en-US" sz="4200" dirty="0">
                <a:effectLst/>
                <a:latin typeface="Garamond" panose="02020404030301010803" pitchFamily="18" charset="0"/>
              </a:rPr>
              <a:t>As the knowledge of internal coding structure is prerequisite, it becomes very easy to find out which type of input/data can help in testing the application effectively. </a:t>
            </a:r>
            <a:br>
              <a:rPr lang="en-US" altLang="en-US" sz="4200" dirty="0">
                <a:effectLst/>
                <a:latin typeface="Garamond" panose="02020404030301010803" pitchFamily="18" charset="0"/>
              </a:rPr>
            </a:br>
            <a:endParaRPr lang="en-US" altLang="en-US" sz="4200" dirty="0">
              <a:effectLst/>
              <a:latin typeface="Garamond" panose="02020404030301010803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B3D29"/>
              </a:buClr>
              <a:buFont typeface="Arial" panose="020B0604020202020204" pitchFamily="34" charset="0"/>
              <a:buChar char="•"/>
            </a:pPr>
            <a:r>
              <a:rPr lang="en-US" altLang="en-US" sz="4200" dirty="0">
                <a:effectLst/>
                <a:latin typeface="Garamond" panose="02020404030301010803" pitchFamily="18" charset="0"/>
              </a:rPr>
              <a:t>It helps in optimizing the code. </a:t>
            </a:r>
          </a:p>
          <a:p>
            <a:pPr eaLnBrk="1" hangingPunct="1">
              <a:lnSpc>
                <a:spcPct val="110000"/>
              </a:lnSpc>
              <a:buClr>
                <a:srgbClr val="0B3D29"/>
              </a:buClr>
              <a:buFont typeface="Arial" panose="020B0604020202020204" pitchFamily="34" charset="0"/>
              <a:buChar char="•"/>
            </a:pPr>
            <a:endParaRPr lang="en-US" altLang="en-US" sz="4200" dirty="0">
              <a:effectLst/>
              <a:latin typeface="Garamond" panose="02020404030301010803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B3D29"/>
              </a:buClr>
              <a:buFont typeface="Arial" panose="020B0604020202020204" pitchFamily="34" charset="0"/>
              <a:buChar char="•"/>
            </a:pPr>
            <a:r>
              <a:rPr lang="en-US" altLang="en-US" sz="4200" dirty="0">
                <a:effectLst/>
                <a:latin typeface="Garamond" panose="02020404030301010803" pitchFamily="18" charset="0"/>
              </a:rPr>
              <a:t>It helps in removing the extra lines of code, which can bring in hidden defects. </a:t>
            </a:r>
          </a:p>
          <a:p>
            <a:pPr eaLnBrk="1" hangingPunct="1">
              <a:lnSpc>
                <a:spcPct val="110000"/>
              </a:lnSpc>
              <a:buClr>
                <a:srgbClr val="0B3D29"/>
              </a:buClr>
              <a:buFont typeface="Arial" panose="020B0604020202020204" pitchFamily="34" charset="0"/>
              <a:buChar char="•"/>
            </a:pPr>
            <a:endParaRPr lang="en-US" altLang="en-US" sz="4200" dirty="0">
              <a:effectLst/>
              <a:latin typeface="Garamond" panose="02020404030301010803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B3D29"/>
              </a:buClr>
              <a:buFont typeface="Arial" panose="020B0604020202020204" pitchFamily="34" charset="0"/>
              <a:buChar char="•"/>
            </a:pPr>
            <a:r>
              <a:rPr lang="en-US" altLang="en-US" sz="4200" dirty="0">
                <a:effectLst/>
                <a:latin typeface="Garamond" panose="02020404030301010803" pitchFamily="18" charset="0"/>
              </a:rPr>
              <a:t>As knowledge of code and internal structure is a prerequisite, a skilled tester is needed to carry out this type of testing, which increases the cost. </a:t>
            </a:r>
            <a:br>
              <a:rPr lang="en-US" altLang="en-US" sz="4200" dirty="0">
                <a:effectLst/>
                <a:latin typeface="Garamond" panose="02020404030301010803" pitchFamily="18" charset="0"/>
              </a:rPr>
            </a:br>
            <a:endParaRPr lang="en-US" altLang="en-US" sz="4200" dirty="0">
              <a:effectLst/>
              <a:latin typeface="Garamond" panose="02020404030301010803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B3D29"/>
              </a:buClr>
              <a:buFont typeface="Arial" panose="020B0604020202020204" pitchFamily="34" charset="0"/>
              <a:buChar char="•"/>
            </a:pPr>
            <a:r>
              <a:rPr lang="en-US" altLang="en-US" sz="4200" dirty="0">
                <a:effectLst/>
                <a:latin typeface="Garamond" panose="02020404030301010803" pitchFamily="18" charset="0"/>
              </a:rPr>
              <a:t>It is nearly impossible to look into every bit of code to find out hidden errors…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endParaRPr lang="en-US" altLang="en-US" sz="2000" i="1" dirty="0">
              <a:effectLst/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110000"/>
              </a:lnSpc>
              <a:buFontTx/>
              <a:buNone/>
            </a:pPr>
            <a:endParaRPr lang="en-US" altLang="en-US" sz="200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49F62-DBD0-EF49-9AEB-ABE03002C5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82D218C-292C-3546-AA48-1808E32DD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b="1" dirty="0">
                <a:effectLst/>
                <a:latin typeface="Garamond" panose="02020404030301010803" pitchFamily="18" charset="0"/>
              </a:rPr>
              <a:t>White Box Testing - How to Apply It?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A50522F-1FE7-2E46-98A0-57971E600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99920"/>
            <a:ext cx="8229600" cy="410464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400" dirty="0">
                <a:effectLst/>
                <a:latin typeface="Garamond" panose="02020404030301010803" pitchFamily="18" charset="0"/>
              </a:rPr>
              <a:t>Start with black-box test cases</a:t>
            </a:r>
            <a:br>
              <a:rPr lang="en-US" altLang="en-US" sz="2400" dirty="0">
                <a:effectLst/>
                <a:latin typeface="Garamond" panose="02020404030301010803" pitchFamily="18" charset="0"/>
              </a:rPr>
            </a:br>
            <a:r>
              <a:rPr lang="en-US" altLang="en-US" sz="2400" dirty="0">
                <a:effectLst/>
                <a:latin typeface="Garamond" panose="02020404030301010803" pitchFamily="18" charset="0"/>
              </a:rPr>
              <a:t>(equivalence partitioning,  boundary value analysis, Cause Effect Graphing, Decision Tables, etc.)</a:t>
            </a:r>
          </a:p>
          <a:p>
            <a:pPr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400" dirty="0">
                <a:effectLst/>
                <a:latin typeface="Garamond" panose="02020404030301010803" pitchFamily="18" charset="0"/>
              </a:rPr>
              <a:t>Check white-box coverage</a:t>
            </a:r>
            <a:br>
              <a:rPr lang="en-US" altLang="en-US" sz="2400" dirty="0">
                <a:effectLst/>
                <a:latin typeface="Garamond" panose="02020404030301010803" pitchFamily="18" charset="0"/>
              </a:rPr>
            </a:br>
            <a:r>
              <a:rPr lang="en-US" altLang="en-US" sz="2400" dirty="0">
                <a:effectLst/>
                <a:latin typeface="Garamond" panose="02020404030301010803" pitchFamily="18" charset="0"/>
              </a:rPr>
              <a:t>( statement-, branch-, condition , path)</a:t>
            </a:r>
          </a:p>
          <a:p>
            <a:pPr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400" dirty="0">
                <a:effectLst/>
                <a:latin typeface="Garamond" panose="02020404030301010803" pitchFamily="18" charset="0"/>
              </a:rPr>
              <a:t>Use a </a:t>
            </a:r>
            <a:r>
              <a:rPr lang="en-US" altLang="en-US" sz="2400" dirty="0">
                <a:solidFill>
                  <a:schemeClr val="tx2"/>
                </a:solidFill>
                <a:effectLst/>
                <a:latin typeface="Garamond" panose="02020404030301010803" pitchFamily="18" charset="0"/>
              </a:rPr>
              <a:t>coverage tool </a:t>
            </a:r>
          </a:p>
          <a:p>
            <a:pPr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400" dirty="0">
                <a:effectLst/>
                <a:latin typeface="Garamond" panose="02020404030301010803" pitchFamily="18" charset="0"/>
              </a:rPr>
              <a:t>Design additional white-box test cases for not covered code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55B48-C376-584A-BA1C-8FDB6E1B27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5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AF8C6E3-7592-9E4D-95FA-354262C2F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Static Testing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31C708-E626-C549-8934-6767442CD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0880" y="2346960"/>
            <a:ext cx="7782560" cy="3403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>
                <a:latin typeface="Garamond" panose="02020404030301010803" pitchFamily="18" charset="0"/>
              </a:rPr>
              <a:t>Verification</a:t>
            </a:r>
            <a:r>
              <a:rPr lang="en-US" sz="2400" dirty="0">
                <a:latin typeface="Garamond" panose="02020404030301010803" pitchFamily="18" charset="0"/>
              </a:rPr>
              <a:t> – is a “human” examination or review of the work product</a:t>
            </a:r>
          </a:p>
          <a:p>
            <a:pPr lvl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</a:rPr>
              <a:t>Inspections</a:t>
            </a:r>
          </a:p>
          <a:p>
            <a:pPr lvl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</a:rPr>
              <a:t>Walkthroughs</a:t>
            </a:r>
          </a:p>
          <a:p>
            <a:pPr lvl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</a:rPr>
              <a:t>Buddy checks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0D7ED-CD5B-BA46-B9F9-24F152A84C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>
            <a:extLst>
              <a:ext uri="{FF2B5EF4-FFF2-40B4-BE49-F238E27FC236}">
                <a16:creationId xmlns:a16="http://schemas.microsoft.com/office/drawing/2014/main" id="{3E398CD0-DE21-CC4C-98AC-D9E1AE64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2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zh-TW" alt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1565FF41-CF34-FC41-A047-ED71C00E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915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altLang="zh-TW" sz="27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D7D91-E94D-C544-B2CC-4A5CAD38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02751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altLang="zh-TW" dirty="0">
                <a:latin typeface="Garamond" panose="02020404030301010803" pitchFamily="18" charset="0"/>
                <a:ea typeface="PMingLiU" pitchFamily="18" charset="-120"/>
              </a:rPr>
            </a:b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Test Design Strategy</a:t>
            </a:r>
            <a:br>
              <a:rPr lang="zh-TW" altLang="en-US" b="1" dirty="0">
                <a:latin typeface="Garamond" panose="02020404030301010803" pitchFamily="18" charset="0"/>
                <a:cs typeface="Times New Roman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F6B8-24AA-DC46-8598-294CD8D2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9151"/>
            <a:ext cx="8229600" cy="3869199"/>
          </a:xfrm>
        </p:spPr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18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274320" indent="-274320">
              <a:buClr>
                <a:srgbClr val="0B3D29"/>
              </a:buClr>
              <a:buFont typeface="Wingdings 2"/>
              <a:buChar char=""/>
              <a:defRPr/>
            </a:pP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Knowing the internal workings of the product, test that the internal operations are performed according to specifications and that all internal components have been adequately tested and exercised.</a:t>
            </a:r>
          </a:p>
          <a:p>
            <a:pPr marL="274320" indent="-274320">
              <a:buClr>
                <a:srgbClr val="0B3D29"/>
              </a:buClr>
              <a:buFont typeface="Wingdings 2"/>
              <a:buChar char=""/>
              <a:defRPr/>
            </a:pPr>
            <a:endParaRPr lang="en-US" sz="22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274320" indent="-274320">
              <a:buClr>
                <a:srgbClr val="0B3D29"/>
              </a:buClr>
              <a:buFont typeface="Wingdings 2"/>
              <a:buChar char=""/>
              <a:defRPr/>
            </a:pPr>
            <a:r>
              <a:rPr lang="en-US" sz="2200" b="1" dirty="0">
                <a:latin typeface="Garamond" panose="02020404030301010803" pitchFamily="18" charset="0"/>
                <a:cs typeface="Times New Roman" pitchFamily="18" charset="0"/>
              </a:rPr>
              <a:t>Major focus: </a:t>
            </a: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internal structures, logic paths, control flows, data flows, internal data structures, conditions, loops, etc.</a:t>
            </a:r>
          </a:p>
          <a:p>
            <a:pPr marL="274320" indent="-274320">
              <a:buClr>
                <a:srgbClr val="0B3D29"/>
              </a:buClr>
              <a:buFont typeface="Wingdings 2"/>
              <a:buChar char=""/>
              <a:defRPr/>
            </a:pPr>
            <a:endParaRPr lang="en-US" sz="22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274320" indent="-274320">
              <a:buClr>
                <a:srgbClr val="0B3D29"/>
              </a:buClr>
              <a:buFont typeface="Wingdings 2"/>
              <a:buChar char=""/>
              <a:defRPr/>
            </a:pP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“White Box Testing”</a:t>
            </a:r>
          </a:p>
          <a:p>
            <a:pPr marL="274320" indent="-274320" algn="ctr">
              <a:buClr>
                <a:schemeClr val="accent3"/>
              </a:buClr>
              <a:defRPr/>
            </a:pPr>
            <a:endParaRPr lang="en-US" altLang="zh-TW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120000"/>
              <a:buFontTx/>
              <a:buChar char="•"/>
              <a:defRPr/>
            </a:pPr>
            <a:endParaRPr lang="en-US" altLang="zh-TW" sz="1800" dirty="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  <a:ea typeface="PMingLiU" pitchFamily="18" charset="-12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D1BDA-4F98-C140-8290-E063AC50B3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523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2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7169734-B69B-1642-B413-6481CEE9E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Formal Structured Types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EE891EF-3B08-274C-AD4E-1C5FF2F99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75840"/>
            <a:ext cx="8229600" cy="3580674"/>
          </a:xfrm>
        </p:spPr>
        <p:txBody>
          <a:bodyPr>
            <a:normAutofit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</a:rPr>
              <a:t>Inspections</a:t>
            </a:r>
            <a:r>
              <a:rPr lang="en-US" sz="2400" dirty="0">
                <a:latin typeface="Garamond" panose="02020404030301010803" pitchFamily="18" charset="0"/>
              </a:rPr>
              <a:t> are the most structured form of verification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</a:rPr>
              <a:t>Key elements: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000" dirty="0">
                <a:latin typeface="Garamond" panose="02020404030301010803" pitchFamily="18" charset="0"/>
              </a:rPr>
              <a:t>Everyone within review group participates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000" dirty="0">
                <a:latin typeface="Garamond" panose="02020404030301010803" pitchFamily="18" charset="0"/>
              </a:rPr>
              <a:t>A written report is produced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000" dirty="0">
                <a:latin typeface="Garamond" panose="02020404030301010803" pitchFamily="18" charset="0"/>
              </a:rPr>
              <a:t>Review group is responsible for quality of report</a:t>
            </a:r>
          </a:p>
          <a:p>
            <a:pPr eaLnBrk="1" hangingPunct="1">
              <a:defRPr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648C7-77F1-674D-93FA-E7028440DB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5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5C275AE-3FDC-3745-8437-935E8ADE3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b="1" dirty="0">
                <a:latin typeface="Garamond" panose="02020404030301010803" pitchFamily="18" charset="0"/>
              </a:rPr>
              <a:t>Inspection: Key Elements and Phases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3FD455-721D-5B43-8E78-EA47C8930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</a:rPr>
              <a:t>Objectives: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To obtain defects and collect data; 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To communicate important work product information</a:t>
            </a:r>
          </a:p>
          <a:p>
            <a:pPr lvl="1" eaLnBrk="1" hangingPunct="1">
              <a:buFont typeface="Tahoma" panose="020B0604030504040204" pitchFamily="34" charset="0"/>
              <a:buNone/>
              <a:defRPr/>
            </a:pPr>
            <a:endParaRPr lang="en-US" sz="2400" dirty="0"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</a:rPr>
              <a:t>Elements: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A planned, structured meeting with preparation by all individual participants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A team of 3-6 people, led by impartial moderator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Presenter is “reader” other than the producer</a:t>
            </a:r>
          </a:p>
          <a:p>
            <a:pPr lvl="1" eaLnBrk="1" hangingPunct="1">
              <a:defRPr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CEAB-0837-9945-87FF-E99B6565FB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9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C0A7-D16F-4E44-B324-756E642B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Inspection</a:t>
            </a:r>
            <a:endParaRPr lang="en-US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5815DD2-A150-1944-A618-26A1E0C2B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7098" y="2098246"/>
            <a:ext cx="7529804" cy="38691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</a:rPr>
              <a:t>Input:</a:t>
            </a:r>
          </a:p>
          <a:p>
            <a:pPr lvl="1" eaLnBrk="1" hangingPunct="1">
              <a:lnSpc>
                <a:spcPct val="11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Document to be inspected</a:t>
            </a:r>
          </a:p>
          <a:p>
            <a:pPr lvl="1" eaLnBrk="1" hangingPunct="1">
              <a:lnSpc>
                <a:spcPct val="11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Related source documents</a:t>
            </a:r>
          </a:p>
          <a:p>
            <a:pPr lvl="1" eaLnBrk="1" hangingPunct="1">
              <a:lnSpc>
                <a:spcPct val="11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General and “tailored” checklists.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</a:rPr>
              <a:t>Output:</a:t>
            </a:r>
          </a:p>
          <a:p>
            <a:pPr lvl="1" eaLnBrk="1" hangingPunct="1">
              <a:lnSpc>
                <a:spcPct val="11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Inspection summary/report</a:t>
            </a:r>
          </a:p>
          <a:p>
            <a:pPr lvl="1" eaLnBrk="1" hangingPunct="1">
              <a:lnSpc>
                <a:spcPct val="11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Data on error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FEEAD-3C28-994E-AA48-42B31573BF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91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47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850CCBD-2121-354C-94EF-D631B6D1C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dirty="0">
                <a:latin typeface="Garamond" panose="02020404030301010803" pitchFamily="18" charset="0"/>
              </a:rPr>
              <a:t>Walkthroughs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A39450E-8029-AF4E-B8CD-B4D7176A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5846" y="2220995"/>
            <a:ext cx="7063273" cy="3869199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Less formal than inspection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Lack of preparation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Prepared only by the presenter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No participation prior to meeting by participants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Cover more material than inspections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27C6F-D7C3-B547-80F3-499FF66F87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7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4DE4DA8-515C-124D-A81A-F62AAED4D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Walkthroughs: Key Elements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22AE19E-9E02-3A4B-99F8-05C8AB0C0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281955"/>
            <a:ext cx="8229600" cy="3869199"/>
          </a:xfrm>
        </p:spPr>
        <p:txBody>
          <a:bodyPr>
            <a:normAutofit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Objective: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To detect defects and to become familiar with the material</a:t>
            </a:r>
          </a:p>
          <a:p>
            <a:pPr lvl="1" eaLnBrk="1" hangingPunct="1">
              <a:buFont typeface="Tahoma" panose="020B0604030504040204" pitchFamily="34" charset="0"/>
              <a:buNone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Elements: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A planned meeting where only the presenter must prepare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A team of 2-7 people, led by the producer/author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6E05C-353C-694D-921A-BF8429324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91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7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F341-5DA5-994B-ACB6-5DBA62FF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Walkthroughs: Key Elements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b="1" dirty="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870E208-0267-E844-8369-EA62E64EA0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8001"/>
            <a:ext cx="8229600" cy="4378960"/>
          </a:xfrm>
        </p:spPr>
        <p:txBody>
          <a:bodyPr>
            <a:noAutofit/>
          </a:bodyPr>
          <a:lstStyle/>
          <a:p>
            <a:pPr lvl="1" eaLnBrk="1" hangingPunct="1"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The presenter is usually the producer</a:t>
            </a:r>
          </a:p>
          <a:p>
            <a:pPr lvl="1" eaLnBrk="1" hangingPunct="1">
              <a:buFont typeface="Tahoma" panose="020B0604030504040204" pitchFamily="34" charset="0"/>
              <a:buNone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Input: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Element under examination, objectives for the walkthrough, applicable standards</a:t>
            </a:r>
          </a:p>
          <a:p>
            <a:pPr eaLnBrk="1" hangingPunct="1"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Output: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  <a:cs typeface="Times New Roman" pitchFamily="18" charset="0"/>
              </a:rPr>
              <a:t>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F1BBD-C2DC-094F-A56F-5673EA1908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2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A990A53-B539-E84C-B087-314A03A54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Buddy Checks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A37BD80-83CD-F742-93B8-D87245015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8800" y="2214881"/>
            <a:ext cx="8128000" cy="3641634"/>
          </a:xfrm>
        </p:spPr>
        <p:txBody>
          <a:bodyPr>
            <a:noAutofit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For material that cannot be formally inspected or reviewed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Have someone else take a close look to find defects that yourself did not see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Can be efficient and used for training and finding errors in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CA14-9858-5C48-8182-C0ABD1AC87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39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49D68C2-C826-544C-B06D-A301D685E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404" y="1987315"/>
            <a:ext cx="7343192" cy="3869199"/>
          </a:xfrm>
        </p:spPr>
        <p:txBody>
          <a:bodyPr>
            <a:normAutofit fontScale="92500" lnSpcReduction="10000"/>
          </a:bodyPr>
          <a:lstStyle/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sz="2000" dirty="0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Requirements Verification Checklist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Functional Design Verification Checklist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Internal Design Verification Checklist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Generic Code Verification Checklist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Code Verification Checklist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Generic Document Verification Checklist</a:t>
            </a:r>
          </a:p>
          <a:p>
            <a:pPr lvl="1" eaLnBrk="1" hangingPunct="1">
              <a:lnSpc>
                <a:spcPct val="150000"/>
              </a:lnSpc>
              <a:buFont typeface="Tahoma" panose="020B0604030504040204" pitchFamily="34" charset="0"/>
              <a:buNone/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4B1F7-0D27-E341-9522-3F97A3AD3A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3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A77954-0C93-0241-A86F-01F3CA56E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752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Checklists: The Verification Tool</a:t>
            </a:r>
            <a:br>
              <a:rPr lang="en-US" sz="4000" b="1" dirty="0">
                <a:latin typeface="Garamond" panose="02020404030301010803" pitchFamily="18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017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480AE7-361C-BC46-80EC-E5DB81A87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879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latin typeface="Garamond" panose="02020404030301010803" pitchFamily="18" charset="0"/>
              </a:rPr>
              <a:t>Development and Testing Checklists</a:t>
            </a:r>
            <a:r>
              <a:rPr lang="en-US" sz="3800" b="1" dirty="0">
                <a:solidFill>
                  <a:schemeClr val="bg2"/>
                </a:solidFill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249A51-4A9D-8F47-8755-7AFCF9AC5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52321"/>
            <a:ext cx="8229600" cy="40480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Testing checklists tend to be oriented toward reliability and usability of the product.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Developments checklists are usually more focused on maintainability and guidelines for coding standards.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Develop your checklists within your organization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These checklists reflects the present level of maturity in verification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1EB38-2208-FD4E-9432-CF075F45CB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4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967D91F-C60C-DA49-868B-5577BAED7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b="1" dirty="0">
                <a:latin typeface="Garamond" panose="02020404030301010803" pitchFamily="18" charset="0"/>
              </a:rPr>
              <a:t>Verifying Documents at Different Phases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1D33438-DE71-C247-9E83-9BA0433533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400" b="1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Verifying Requirements: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000" dirty="0">
              <a:effectLst/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Make sure user needs are properly understood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Avoid making changes to requirements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Explicit and implicit requirements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</a:pPr>
            <a:r>
              <a:rPr lang="en-US" altLang="en-US" sz="2200" dirty="0">
                <a:effectLst/>
                <a:latin typeface="Garamond" panose="02020404030301010803" pitchFamily="18" charset="0"/>
                <a:cs typeface="Times New Roman" panose="02020603050405020304" pitchFamily="18" charset="0"/>
              </a:rPr>
              <a:t>Compose a formal document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000" dirty="0">
              <a:effectLst/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E98C-ED99-6944-A7A9-C69A520A11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91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1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8AB-A9F5-C745-BC2C-76BF7A3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b="1" dirty="0">
                <a:latin typeface="Garamond" panose="02020404030301010803" pitchFamily="18" charset="0"/>
                <a:cs typeface="Times New Roman" pitchFamily="18" charset="0"/>
              </a:rPr>
              <a:t>White Box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BE5A-FA1C-584E-B17D-46809583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1798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Clr>
                <a:srgbClr val="0B3D29"/>
              </a:buClr>
              <a:buNone/>
              <a:defRPr/>
            </a:pPr>
            <a:r>
              <a:rPr lang="en-US" altLang="zh-TW" sz="2200" b="1" u="sng" dirty="0">
                <a:latin typeface="Garamond" panose="02020404030301010803" pitchFamily="18" charset="0"/>
                <a:ea typeface="PMingLiU" pitchFamily="18" charset="-120"/>
              </a:rPr>
              <a:t>Encompasses four areas:</a:t>
            </a:r>
          </a:p>
          <a:p>
            <a:pPr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altLang="zh-TW" sz="2200" b="1" dirty="0">
              <a:latin typeface="Garamond" panose="02020404030301010803" pitchFamily="18" charset="0"/>
              <a:ea typeface="PMingLiU" pitchFamily="18" charset="-120"/>
            </a:endParaRPr>
          </a:p>
          <a:p>
            <a:pPr lvl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</a:rPr>
              <a:t>Directly testing low-level functions, procedures, subroutines, or libraries.</a:t>
            </a:r>
          </a:p>
          <a:p>
            <a:pPr lvl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</a:endParaRPr>
          </a:p>
          <a:p>
            <a:pPr lvl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</a:rPr>
              <a:t>Testing the software at the top level, as a completed program.</a:t>
            </a:r>
          </a:p>
          <a:p>
            <a:pPr lvl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</a:endParaRPr>
          </a:p>
          <a:p>
            <a:pPr lvl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</a:rPr>
              <a:t>Gaining access to read variables and state information and being able to force the software to do things that would be difficult if you tested it normally.</a:t>
            </a:r>
          </a:p>
          <a:p>
            <a:pPr lvl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</a:endParaRPr>
          </a:p>
          <a:p>
            <a:pPr lvl="1">
              <a:lnSpc>
                <a:spcPct val="90000"/>
              </a:lnSpc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</a:rPr>
              <a:t>Measuring how much of the code and what code you “hit” and then adjusting your testing.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1D82-0DDD-424C-BCEF-265DC10EA1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3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57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B082-764F-574B-BDAB-5CD8AF02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Verifying the Functional Design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4FA3A3-CA53-3142-B252-D519A4154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71039"/>
            <a:ext cx="8229600" cy="3885475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Process of translating user requirements into external (human) interfaces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Matches user requirements to functional design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One of the most common failings of functional design specification </a:t>
            </a:r>
            <a:r>
              <a:rPr lang="en-US" sz="2400" b="1" i="1" dirty="0">
                <a:latin typeface="Garamond" panose="02020404030301010803" pitchFamily="18" charset="0"/>
                <a:cs typeface="Times New Roman" pitchFamily="18" charset="0"/>
              </a:rPr>
              <a:t>is incompleteness.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400" b="1" i="1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The question that need to be asked frequently is </a:t>
            </a:r>
            <a:r>
              <a:rPr lang="en-US" sz="2400" b="1" i="1" dirty="0">
                <a:latin typeface="Garamond" panose="02020404030301010803" pitchFamily="18" charset="0"/>
                <a:cs typeface="Times New Roman" pitchFamily="18" charset="0"/>
              </a:rPr>
              <a:t>“What is Missing?”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68F7B-A507-324E-BF31-7B132EBD23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9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081B8F2-BA32-A74B-8D96-E787EC90F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Verifying the Internal Design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2887261-03EA-2C4B-9044-BD0DC9E166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n-US" sz="1800" dirty="0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Process of translating functional design into data structures, data flows, and algorithms</a:t>
            </a:r>
          </a:p>
          <a:p>
            <a:pPr lvl="1"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Determines how product will be built</a:t>
            </a:r>
          </a:p>
          <a:p>
            <a:pPr lvl="1"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Require internal-based tests</a:t>
            </a:r>
          </a:p>
          <a:p>
            <a:pPr lvl="1"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400" b="1" i="1" dirty="0">
                <a:latin typeface="Garamond" panose="02020404030301010803" pitchFamily="18" charset="0"/>
                <a:cs typeface="Times New Roman" pitchFamily="18" charset="0"/>
              </a:rPr>
              <a:t>Tracing the path back to functional design and back to requirements is essential</a:t>
            </a:r>
          </a:p>
          <a:p>
            <a:pPr eaLnBrk="1" hangingPunct="1">
              <a:defRPr/>
            </a:pPr>
            <a:endParaRPr lang="en-US" sz="2400" b="1" i="1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EF3E0-3B62-2847-82B6-8D117FC757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2184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0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B4B8-7928-4D40-894E-ADBDD66C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Verifying the Code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D0D1978-E240-BC46-8AF7-E6DEEA4B5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solidFill>
                <a:schemeClr val="bg2"/>
              </a:solidFill>
              <a:latin typeface="Garamond" panose="02020404030301010803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Process of translating detailed design into sets of code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Comparing the code with internal design specifications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Use static analysis tool to check for compliance with syntactic/content requirements</a:t>
            </a: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Searching for new limitations that can form a basis for validation test.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87B7-04E7-6749-B570-893E417CA7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91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32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050C5E-D485-EE4B-B115-A44A9515E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Obtaining Standards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B56F453-B2BB-B644-9301-C9C572561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0081"/>
            <a:ext cx="8229600" cy="418591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American National Institute (ANSI), </a:t>
            </a: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www.ansi.org</a:t>
            </a:r>
            <a:endParaRPr lang="en-US" altLang="zh-TW" sz="2000" dirty="0">
              <a:solidFill>
                <a:schemeClr val="tx2"/>
              </a:solidFill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International Engineering Consortium (IEC), </a:t>
            </a: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www.iec.org</a:t>
            </a:r>
            <a:endParaRPr lang="en-US" altLang="zh-TW" sz="2000" dirty="0">
              <a:solidFill>
                <a:schemeClr val="tx2"/>
              </a:solidFill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International Organization for Standardization (ISO), </a:t>
            </a: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www.iso.ch</a:t>
            </a:r>
            <a:endParaRPr lang="en-US" altLang="zh-TW" sz="2000" dirty="0">
              <a:solidFill>
                <a:schemeClr val="tx2"/>
              </a:solidFill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National Committee for Information Technology Standards (NCITS), </a:t>
            </a: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www.ncits.org</a:t>
            </a:r>
            <a:endParaRPr lang="en-US" altLang="zh-TW" sz="2000" dirty="0">
              <a:solidFill>
                <a:schemeClr val="tx2"/>
              </a:solidFill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Association for Computing Machinery (ACM), </a:t>
            </a: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www.acm.org</a:t>
            </a:r>
            <a:endParaRPr lang="en-US" altLang="zh-TW" sz="2000" dirty="0">
              <a:solidFill>
                <a:schemeClr val="tx2"/>
              </a:solidFill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Institute of Electrical and Electronics Engineers, Inc (IEEE), </a:t>
            </a:r>
            <a:r>
              <a:rPr lang="en-US" altLang="zh-TW" sz="2000" dirty="0">
                <a:solidFill>
                  <a:schemeClr val="tx2"/>
                </a:solidFill>
                <a:latin typeface="Garamond" panose="02020404030301010803" pitchFamily="18" charset="0"/>
                <a:ea typeface="PMingLiU" pitchFamily="18" charset="-120"/>
                <a:cs typeface="Times New Roman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www.ieee.org</a:t>
            </a:r>
            <a:endParaRPr lang="en-US" altLang="zh-TW" sz="2000" dirty="0">
              <a:solidFill>
                <a:schemeClr val="tx2"/>
              </a:solidFill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F4BD-65E0-7A48-95FE-A4D35FB5AF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27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1537BDA-6DD2-BE4C-A967-28A5F8142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Generic Code Review Checklist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088F453-257E-164F-BD9B-5A2BF197F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zh-TW" sz="20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zh-TW" sz="20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Comparing the code against a standard or a guideline.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altLang="zh-TW" sz="24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Making sure that the code meets the project’s design requirements</a:t>
            </a: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7CEDC-52ED-0E4A-8636-97023BBE8E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49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BCC6CA7-316E-E244-B7A6-DB2DD88CE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Data Reference Errors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BF3ABCD-0032-3647-BF19-84F7CFB7F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02275"/>
            <a:ext cx="8229600" cy="3869199"/>
          </a:xfrm>
        </p:spPr>
        <p:txBody>
          <a:bodyPr>
            <a:normAutofit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Bugs caused by using a variable, constant, array, string, or record that hasn’t been properly initialized.</a:t>
            </a:r>
          </a:p>
          <a:p>
            <a:pPr eaLnBrk="1" hangingPunct="1"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Is an uninitialized variable referenced?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Are array and string subscripts integer values and are they always within the bounds of the array’s or string’s dimension?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Is a variable used where a constant would actually work better?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8F755-ECCD-2B40-9780-6A52C8F500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2184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34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AD0D9F2-682D-9449-838F-8264C391C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Computation Errors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F56811C-778B-FE42-BEE7-5262DB223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91360"/>
            <a:ext cx="8229600" cy="4145279"/>
          </a:xfrm>
        </p:spPr>
        <p:txBody>
          <a:bodyPr>
            <a:normAutofit lnSpcReduction="10000"/>
          </a:bodyPr>
          <a:lstStyle/>
          <a:p>
            <a:pPr algn="just" eaLnBrk="1" hangingPunct="1"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The calculation don’t result in the expected result.</a:t>
            </a:r>
          </a:p>
          <a:p>
            <a:pPr algn="just" eaLnBrk="1" hangingPunct="1">
              <a:buClr>
                <a:srgbClr val="0B3D29"/>
              </a:buClr>
              <a:defRPr/>
            </a:pPr>
            <a:endParaRPr lang="en-US" altLang="zh-TW" sz="24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algn="just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Do any calculations that use variables have different data type, such as adding an integer to a floating-point number?</a:t>
            </a:r>
          </a:p>
          <a:p>
            <a:pPr lvl="1" algn="just" eaLnBrk="1" hangingPunct="1">
              <a:buClr>
                <a:srgbClr val="0B3D29"/>
              </a:buClr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algn="just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Do any calculations that use variables have the same data type but are different lengths?</a:t>
            </a:r>
          </a:p>
          <a:p>
            <a:pPr lvl="1" algn="just" eaLnBrk="1" hangingPunct="1">
              <a:buClr>
                <a:srgbClr val="0B3D29"/>
              </a:buClr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algn="just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Are the compiler’s conversion rules for variables of inconsistent type or length understood and considered in any calculations?</a:t>
            </a:r>
          </a:p>
          <a:p>
            <a:pPr lvl="1" algn="just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646B-8066-C446-9A19-5F3BB2DD3E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91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7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328397C-76B6-7E40-9813-EDD824494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Comparison Errors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06AE3C9-92F9-634D-9693-30D896C3B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29555"/>
            <a:ext cx="8229600" cy="3869199"/>
          </a:xfrm>
        </p:spPr>
        <p:txBody>
          <a:bodyPr>
            <a:normAutofit/>
          </a:bodyPr>
          <a:lstStyle/>
          <a:p>
            <a:pPr algn="just" eaLnBrk="1" hangingPunct="1"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Less than, greater than, equal, not equal, true, false. </a:t>
            </a:r>
          </a:p>
          <a:p>
            <a:pPr algn="just" eaLnBrk="1" hangingPunct="1"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Comparison and decision errors are very susceptible to boundary condition problems.</a:t>
            </a:r>
          </a:p>
          <a:p>
            <a:pPr lvl="1" algn="just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Are the comparison correct?</a:t>
            </a:r>
          </a:p>
          <a:p>
            <a:pPr lvl="1" algn="just" eaLnBrk="1" hangingPunct="1">
              <a:buClr>
                <a:srgbClr val="0B3D29"/>
              </a:buClr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algn="just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Does each Boolean expression state what it should state?</a:t>
            </a:r>
          </a:p>
          <a:p>
            <a:pPr lvl="1" algn="just" eaLnBrk="1" hangingPunct="1">
              <a:buClr>
                <a:srgbClr val="0B3D29"/>
              </a:buClr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algn="just" eaLnBrk="1" hangingPunct="1"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Dose the Boolean calculation work as expected.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D9A1-BAFE-E94B-B5C2-B757E81BF5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68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52CAE4B-6889-0F49-9E6C-08D0D5BFF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Control Flow Errors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6DC0ACC5-DB61-8549-8D37-2E5829FE7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49120"/>
            <a:ext cx="8229600" cy="4396105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Loops and other control constructs not behaving as expected.</a:t>
            </a:r>
          </a:p>
          <a:p>
            <a:pPr lvl="1"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If the language contains statement groups such as begin…end and do…while, are the ends explicit and do they match their appropriate group.</a:t>
            </a:r>
          </a:p>
          <a:p>
            <a:pPr lvl="1"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Will the program, module, subroutine, or loop eventually terminate?</a:t>
            </a:r>
          </a:p>
          <a:p>
            <a:pPr lvl="1"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endParaRPr lang="en-US" altLang="zh-TW" sz="22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Is there possibility of premature loop exit.</a:t>
            </a:r>
          </a:p>
          <a:p>
            <a:pPr lvl="1" algn="just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ED686-65BB-644C-946C-0356EF7323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74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85F1D0D2-9A79-7440-A493-524A7C36D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Subroutine Parameter Errors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25E95656-C37F-EC4F-8FAA-4A861EB4A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7315"/>
            <a:ext cx="8229600" cy="425791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8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Incorrect passing of data to and from software subroutine.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6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Do the types and sizes of parameters received by a subroutine match those sent by the calling code?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endParaRPr lang="en-US" altLang="zh-TW" sz="26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6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If a subroutine has multiple entry points , is a parameter ever referenced that isn’t associated with the current point of entry?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endParaRPr lang="en-US" altLang="zh-TW" sz="26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6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If constants are ever passed as arguments, are they accidentally changed in the subroutine?</a:t>
            </a:r>
          </a:p>
          <a:p>
            <a:pPr lvl="1" eaLnBrk="1" hangingPunct="1">
              <a:lnSpc>
                <a:spcPct val="150000"/>
              </a:lnSpc>
              <a:buFont typeface="Tahoma" panose="020B0604030504040204" pitchFamily="34" charset="0"/>
              <a:buNone/>
              <a:defRPr/>
            </a:pPr>
            <a:endParaRPr lang="en-US" altLang="zh-TW" sz="2000" dirty="0">
              <a:latin typeface="Garamond" panose="02020404030301010803" pitchFamily="18" charset="0"/>
              <a:ea typeface="PMingLiU" pitchFamily="18" charset="-12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D1F19-4EAE-BB4D-A0B2-56357B966C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91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1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75150BEE-E6DC-604C-AAAF-25BA194D5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6665"/>
            <a:ext cx="82296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GB" sz="4000" b="1" dirty="0">
                <a:latin typeface="Garamond" panose="02020404030301010803" pitchFamily="18" charset="0"/>
              </a:rPr>
              <a:t>White Box Testing</a:t>
            </a: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83A75A2-B148-8D4A-8FC8-D5F4009FD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84400"/>
            <a:ext cx="8229600" cy="367211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GB" sz="2200" dirty="0">
                <a:latin typeface="Garamond" panose="02020404030301010803" pitchFamily="18" charset="0"/>
              </a:rPr>
              <a:t>Here we examine the code and ensure that our test cases exercise all the program code. 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GB" sz="22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GB" sz="2200" dirty="0">
                <a:latin typeface="Garamond" panose="02020404030301010803" pitchFamily="18" charset="0"/>
              </a:rPr>
              <a:t>Obviously, untested code may contain the most severe errors.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GB" sz="22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GB" sz="2200" dirty="0">
                <a:latin typeface="Garamond" panose="02020404030301010803" pitchFamily="18" charset="0"/>
              </a:rPr>
              <a:t>There may be unusual conditions that can arise in the program, but do not occur with any of the black-box test cases. Test cases should be built to cause these conditions to arise as well.</a:t>
            </a: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GB" sz="22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GB" sz="2200" dirty="0">
                <a:latin typeface="Garamond" panose="02020404030301010803" pitchFamily="18" charset="0"/>
              </a:rPr>
              <a:t>We should also ensure that our test cases cause all possible execution paths to be exercised as well.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20C3A-5765-C643-9949-E4C3AA3123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3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0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69810D3-5039-C346-A7C0-D53717E83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Input/Output Errors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B5BAB67-E177-1140-85FB-1397854E2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7315"/>
            <a:ext cx="8229600" cy="425791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2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Reading from a file, accepting input from a keyboard or mouse, writing to a printer or screen…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Does the software strictly adhere to the specified format of the data being read or written by the external device?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If the file or peripheral isn’t present or ready, is that error condition handled?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Are all conceivable errors handled by the software in an expected way?</a:t>
            </a:r>
          </a:p>
          <a:p>
            <a:pPr lvl="1" eaLnBrk="1" hangingPunct="1">
              <a:lnSpc>
                <a:spcPct val="150000"/>
              </a:lnSpc>
              <a:buClr>
                <a:srgbClr val="0B3D29"/>
              </a:buClr>
              <a:defRPr/>
            </a:pPr>
            <a:r>
              <a:rPr lang="en-US" altLang="zh-TW" sz="2000" dirty="0">
                <a:latin typeface="Garamond" panose="02020404030301010803" pitchFamily="18" charset="0"/>
                <a:ea typeface="PMingLiU" pitchFamily="18" charset="-120"/>
                <a:cs typeface="Times New Roman" pitchFamily="18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C354E-A40C-6845-A3E1-E4DC503CBC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199136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27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CEE6B74-70E1-1640-A70D-9F68C75C5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defRPr/>
            </a:pPr>
            <a:r>
              <a:rPr lang="en-US" altLang="zh-TW" sz="4000" b="1" dirty="0">
                <a:latin typeface="Garamond" panose="02020404030301010803" pitchFamily="18" charset="0"/>
              </a:rPr>
              <a:t>Three Critical Success Factors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C6882D4-F487-AC41-A046-0F5BED779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Success Factor 1: Process Ownership</a:t>
            </a:r>
          </a:p>
          <a:p>
            <a:pPr eaLnBrk="1" hangingPunct="1"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000" dirty="0">
                <a:latin typeface="Garamond" panose="02020404030301010803" pitchFamily="18" charset="0"/>
                <a:cs typeface="Times New Roman" pitchFamily="18" charset="0"/>
              </a:rPr>
              <a:t>A champion to take full responsibility of a process</a:t>
            </a: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000" dirty="0">
                <a:latin typeface="Garamond" panose="02020404030301010803" pitchFamily="18" charset="0"/>
                <a:cs typeface="Times New Roman" pitchFamily="18" charset="0"/>
              </a:rPr>
              <a:t>Work long term on process to gain support for it</a:t>
            </a:r>
          </a:p>
          <a:p>
            <a:pPr lvl="1" eaLnBrk="1" hangingPunct="1">
              <a:buFont typeface="Tahoma" panose="020B0604030504040204" pitchFamily="34" charset="0"/>
              <a:buNone/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Success Factor 2: Management Support</a:t>
            </a:r>
          </a:p>
          <a:p>
            <a:pPr lvl="1" eaLnBrk="1" hangingPunct="1"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>
              <a:buClr>
                <a:srgbClr val="0B3D29"/>
              </a:buClr>
              <a:defRPr/>
            </a:pPr>
            <a:r>
              <a:rPr lang="en-US" sz="2000" dirty="0">
                <a:latin typeface="Garamond" panose="02020404030301010803" pitchFamily="18" charset="0"/>
                <a:cs typeface="Times New Roman" pitchFamily="18" charset="0"/>
              </a:rPr>
              <a:t>Initiate the adoption of inspection</a:t>
            </a:r>
          </a:p>
          <a:p>
            <a:pPr lvl="1">
              <a:buClr>
                <a:srgbClr val="0B3D29"/>
              </a:buClr>
              <a:defRPr/>
            </a:pPr>
            <a:r>
              <a:rPr lang="en-US" sz="2000" dirty="0">
                <a:latin typeface="Garamond" panose="02020404030301010803" pitchFamily="18" charset="0"/>
                <a:cs typeface="Times New Roman" pitchFamily="18" charset="0"/>
              </a:rPr>
              <a:t>Managers should be well briefed on inspections and its benefits</a:t>
            </a:r>
          </a:p>
          <a:p>
            <a:pPr lvl="1" eaLnBrk="1" hangingPunct="1"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21BC-D7CA-DC47-B7B6-70C5FDB8D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2184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9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CB4B794-B8A7-3C47-8A9D-DEE64B982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endParaRPr lang="en-US" sz="20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Specific training for practitioners on how to perform reviews and inspections</a:t>
            </a:r>
          </a:p>
          <a:p>
            <a:pPr lvl="1"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The use of real work products from the local environment for training</a:t>
            </a:r>
          </a:p>
          <a:p>
            <a:pPr lvl="1" eaLnBrk="1" hangingPunct="1"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lvl="1" eaLnBrk="1" hangingPunct="1"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All inspectors should be trained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8EB82-6319-F247-BD70-3154552274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D38DE1-7DED-AB4A-9122-62C9C7361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5604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>
                <a:latin typeface="Garamond" panose="02020404030301010803" pitchFamily="18" charset="0"/>
                <a:cs typeface="Times New Roman" pitchFamily="18" charset="0"/>
              </a:rPr>
              <a:t>Success Factor 3: Training</a:t>
            </a:r>
          </a:p>
        </p:txBody>
      </p:sp>
    </p:spTree>
    <p:extLst>
      <p:ext uri="{BB962C8B-B14F-4D97-AF65-F5344CB8AC3E}">
        <p14:creationId xmlns:p14="http://schemas.microsoft.com/office/powerpoint/2010/main" val="1447602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0ECC6F-DF7D-7C4C-AC99-D66D9FF9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36018"/>
            <a:ext cx="7772400" cy="2340782"/>
          </a:xfrm>
        </p:spPr>
        <p:txBody>
          <a:bodyPr>
            <a:normAutofit/>
          </a:bodyPr>
          <a:lstStyle/>
          <a:p>
            <a:br>
              <a:rPr lang="en-US" sz="6000" dirty="0">
                <a:latin typeface="Garamond" panose="02020404030301010803" pitchFamily="18" charset="0"/>
              </a:rPr>
            </a:br>
            <a:r>
              <a:rPr lang="en-US" sz="6000" dirty="0">
                <a:latin typeface="Garamond" panose="02020404030301010803" pitchFamily="18" charset="0"/>
              </a:rPr>
              <a:t>Questions?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4A6E3928-6FF9-9A4D-BA0B-FE383FBBA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49960"/>
            <a:ext cx="8229600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White Box Methods</a:t>
            </a:r>
            <a:br>
              <a:rPr lang="en-US" sz="4000" b="1" dirty="0">
                <a:latin typeface="Garamond" panose="02020404030301010803" pitchFamily="18" charset="0"/>
              </a:rPr>
            </a:br>
            <a:endParaRPr lang="en-US" sz="4000" b="1" dirty="0">
              <a:latin typeface="Garamond" panose="02020404030301010803" pitchFamily="18" charset="0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CF9BE69-761F-9F41-ADB1-E5DDDBFA1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Clr>
                <a:srgbClr val="0B3D29"/>
              </a:buClr>
              <a:buNone/>
              <a:defRPr/>
            </a:pPr>
            <a:r>
              <a:rPr lang="en-US" sz="2200" b="1" u="sng" dirty="0">
                <a:latin typeface="Garamond" panose="02020404030301010803" pitchFamily="18" charset="0"/>
              </a:rPr>
              <a:t>Statement Coverage:</a:t>
            </a:r>
          </a:p>
          <a:p>
            <a:pPr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Garamond" panose="02020404030301010803" pitchFamily="18" charset="0"/>
              </a:rPr>
              <a:t>This measure reports whether each executable statement is encountered. </a:t>
            </a:r>
          </a:p>
          <a:p>
            <a:pPr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Garamond" panose="02020404030301010803" pitchFamily="18" charset="0"/>
              </a:rPr>
              <a:t>The main disadvantage of statement coverage is that it is insensitive to some control structures. </a:t>
            </a:r>
          </a:p>
          <a:p>
            <a:pPr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sz="2200" dirty="0"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Garamond" panose="02020404030301010803" pitchFamily="18" charset="0"/>
              </a:rPr>
              <a:t>Without a test case that causes condition to evaluate false, statement coverage might rate  code to be fully covered. </a:t>
            </a:r>
          </a:p>
          <a:p>
            <a:pPr eaLnBrk="1" hangingPunct="1">
              <a:defRPr/>
            </a:pPr>
            <a:endParaRPr lang="en-US" sz="2000" dirty="0">
              <a:latin typeface="Garamond" panose="02020404030301010803" pitchFamily="18" charset="0"/>
            </a:endParaRPr>
          </a:p>
          <a:p>
            <a:pPr eaLnBrk="1" hangingPunct="1">
              <a:defRPr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2448B-0FC8-1F4C-A8C5-208731173A4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3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1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73EF51-23A0-F748-BF48-1F5BB9D49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>
                <a:effectLst/>
                <a:latin typeface="Garamond" panose="02020404030301010803" pitchFamily="18" charset="0"/>
              </a:rPr>
              <a:t>Statement Coverage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36BFB1F-9774-904D-90CE-9C26EDA462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7315"/>
            <a:ext cx="8229600" cy="400708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Statement coverage does not report whether loops reach their termination condition - only whether the loop body was executed. </a:t>
            </a:r>
          </a:p>
          <a:p>
            <a:pPr algn="just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2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With C, C++, and Java, this limitation affects loops that contain break statements. </a:t>
            </a:r>
          </a:p>
          <a:p>
            <a:pPr algn="just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2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Statement coverage is completely insensitive to the logical operators (|| and &amp;&amp;). </a:t>
            </a:r>
          </a:p>
          <a:p>
            <a:pPr algn="just" eaLnBrk="1" hangingPunct="1">
              <a:lnSpc>
                <a:spcPct val="90000"/>
              </a:lnSpc>
              <a:buClr>
                <a:srgbClr val="0B3D29"/>
              </a:buClr>
              <a:defRPr/>
            </a:pPr>
            <a:endParaRPr lang="en-US" sz="22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0B3D29"/>
              </a:buClr>
              <a:defRPr/>
            </a:pPr>
            <a:r>
              <a:rPr lang="en-US" sz="2200" dirty="0">
                <a:latin typeface="Garamond" panose="02020404030301010803" pitchFamily="18" charset="0"/>
              </a:rPr>
              <a:t>Statement coverage cannot distinguish consecutive switch labels</a:t>
            </a:r>
            <a:r>
              <a:rPr lang="en-US" sz="2200" b="1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28BC-0363-1B4E-B3FB-2D68F47952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2184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8B837199-7994-9A43-ABD7-5105C8F05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br>
              <a:rPr lang="en-US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Decision Coverage </a:t>
            </a:r>
            <a:br>
              <a:rPr lang="en-US" b="1" dirty="0">
                <a:latin typeface="Garamond" panose="02020404030301010803" pitchFamily="18" charset="0"/>
                <a:cs typeface="Times New Roman" pitchFamily="18" charset="0"/>
              </a:rPr>
            </a:br>
            <a:endParaRPr lang="en-US" b="1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A2968EE-8EDE-1B47-91F4-AEA66B7A5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79600"/>
            <a:ext cx="8229600" cy="423671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  <a:buClr>
                <a:srgbClr val="0B3D29"/>
              </a:buClr>
              <a:defRPr/>
            </a:pPr>
            <a:endParaRPr lang="en-US" sz="2200" b="1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</a:rPr>
              <a:t>This measure reports whether boolean expressions tested in control structures </a:t>
            </a:r>
          </a:p>
          <a:p>
            <a:pPr algn="just" eaLnBrk="1" hangingPunct="1">
              <a:lnSpc>
                <a:spcPct val="80000"/>
              </a:lnSpc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</a:rPr>
              <a:t>such as the if-statement and while-statement evaluated to both true and false. </a:t>
            </a:r>
          </a:p>
          <a:p>
            <a:pPr algn="just" eaLnBrk="1" hangingPunct="1">
              <a:lnSpc>
                <a:spcPct val="80000"/>
              </a:lnSpc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</a:rPr>
              <a:t>This measure has the advantage of simplicity without the problems of </a:t>
            </a:r>
            <a:r>
              <a:rPr lang="en-US" sz="2400" dirty="0">
                <a:solidFill>
                  <a:schemeClr val="tx2"/>
                </a:solidFill>
                <a:latin typeface="Garamond" panose="02020404030301010803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 coverage</a:t>
            </a:r>
            <a:r>
              <a:rPr lang="en-US" sz="2400" dirty="0">
                <a:solidFill>
                  <a:schemeClr val="tx2"/>
                </a:solidFill>
                <a:latin typeface="Garamond" panose="02020404030301010803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buClr>
                <a:srgbClr val="0B3D29"/>
              </a:buClr>
              <a:defRPr/>
            </a:pPr>
            <a:endParaRPr lang="en-US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Clr>
                <a:srgbClr val="0B3D29"/>
              </a:buClr>
              <a:defRPr/>
            </a:pPr>
            <a:r>
              <a:rPr lang="en-US" sz="2400" dirty="0">
                <a:latin typeface="Garamond" panose="02020404030301010803" pitchFamily="18" charset="0"/>
              </a:rPr>
              <a:t>A disadvantage is that this measure ignores branches within boolean expressions which occur due to short-circuit operators.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5E40-D912-5746-81BC-0DE2CB2A56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8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78D08DA-568B-F847-929A-412111918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b="1" dirty="0">
                <a:latin typeface="Garamond" panose="02020404030301010803" pitchFamily="18" charset="0"/>
              </a:rPr>
              <a:t>Decision Coverage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F428C6C-A053-234E-A68B-B6C1FB898F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18639"/>
            <a:ext cx="8229600" cy="4338321"/>
          </a:xfrm>
        </p:spPr>
        <p:txBody>
          <a:bodyPr>
            <a:noAutofit/>
          </a:bodyPr>
          <a:lstStyle/>
          <a:p>
            <a:pPr algn="just"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Garamond" panose="02020404030301010803" pitchFamily="18" charset="0"/>
              </a:rPr>
              <a:t>For example, C/C++/Java code fragment: 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 algn="just">
              <a:buClr>
                <a:srgbClr val="0B3D29"/>
              </a:buClr>
              <a:buNone/>
              <a:defRPr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(condition1 &amp;&amp; (condition2 || function1())) </a:t>
            </a:r>
          </a:p>
          <a:p>
            <a:pPr marL="857250" lvl="2" indent="0" algn="just">
              <a:buClr>
                <a:srgbClr val="0B3D29"/>
              </a:buClr>
              <a:buNone/>
              <a:defRPr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statement1; </a:t>
            </a:r>
          </a:p>
          <a:p>
            <a:pPr marL="857250" lvl="2" indent="0" algn="just">
              <a:buClr>
                <a:srgbClr val="0B3D29"/>
              </a:buClr>
              <a:buNone/>
              <a:defRPr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857250" lvl="2" indent="0" algn="just">
              <a:buClr>
                <a:srgbClr val="0B3D29"/>
              </a:buClr>
              <a:buNone/>
              <a:defRPr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statement2; </a:t>
            </a:r>
          </a:p>
          <a:p>
            <a:pPr marL="857250" lvl="2" indent="0" algn="just">
              <a:buClr>
                <a:srgbClr val="0B3D29"/>
              </a:buClr>
              <a:buNone/>
              <a:defRPr/>
            </a:pPr>
            <a:endParaRPr lang="en-US" sz="1700" dirty="0">
              <a:latin typeface="Garamond" panose="02020404030301010803" pitchFamily="18" charset="0"/>
            </a:endParaRPr>
          </a:p>
          <a:p>
            <a:pPr algn="just"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Garamond" panose="02020404030301010803" pitchFamily="18" charset="0"/>
              </a:rPr>
              <a:t>This measure could consider the control structure completely exercised without a call to function1. </a:t>
            </a:r>
          </a:p>
          <a:p>
            <a:pPr algn="just"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sz="2100" dirty="0">
              <a:latin typeface="Garamond" panose="02020404030301010803" pitchFamily="18" charset="0"/>
            </a:endParaRPr>
          </a:p>
          <a:p>
            <a:pPr algn="just"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Garamond" panose="02020404030301010803" pitchFamily="18" charset="0"/>
              </a:rPr>
              <a:t>The test expression is true when condition1 is true and condition2 is true, and the test expression is false when condition1 is false. </a:t>
            </a:r>
          </a:p>
          <a:p>
            <a:pPr algn="just"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endParaRPr lang="en-US" sz="2100" dirty="0">
              <a:latin typeface="Garamond" panose="02020404030301010803" pitchFamily="18" charset="0"/>
            </a:endParaRPr>
          </a:p>
          <a:p>
            <a:pPr algn="just" eaLnBrk="1" hangingPunct="1">
              <a:buClr>
                <a:srgbClr val="0B3D29"/>
              </a:buClr>
              <a:buFont typeface="Arial" panose="020B0604020202020204" pitchFamily="34" charset="0"/>
              <a:buChar char="•"/>
              <a:defRPr/>
            </a:pPr>
            <a:r>
              <a:rPr lang="en-US" sz="2100" dirty="0">
                <a:latin typeface="Garamond" panose="02020404030301010803" pitchFamily="18" charset="0"/>
              </a:rPr>
              <a:t>In this instance, the short-circuit operators preclude a call to function1.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30C60-8D85-5B4B-A5B5-BB581DABE0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1168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9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018B8CE-A468-DB42-B205-6A961F96E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66078"/>
            <a:ext cx="8229600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br>
              <a:rPr lang="en-US" sz="4000" b="1" dirty="0">
                <a:latin typeface="Garamond" panose="02020404030301010803" pitchFamily="18" charset="0"/>
              </a:rPr>
            </a:br>
            <a:r>
              <a:rPr lang="en-US" sz="4000" b="1" dirty="0">
                <a:latin typeface="Garamond" panose="02020404030301010803" pitchFamily="18" charset="0"/>
                <a:cs typeface="Times New Roman" pitchFamily="18" charset="0"/>
              </a:rPr>
              <a:t>Condition Coverage </a:t>
            </a:r>
            <a:br>
              <a:rPr lang="en-US" sz="4000" b="1" dirty="0">
                <a:latin typeface="Garamond" panose="02020404030301010803" pitchFamily="18" charset="0"/>
                <a:cs typeface="Times New Roman" pitchFamily="18" charset="0"/>
              </a:rPr>
            </a:br>
            <a:endParaRPr lang="en-US" sz="4000" b="1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A2183A3-98D8-794E-B87B-93FA523B5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7315"/>
            <a:ext cx="8229600" cy="4118845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Condition coverage reports the true or false outcome of each Boolean sub-expression, separated by logical-and and logical-or if they occur. 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2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Condition coverage measures the sub-expressions independently of each other. 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2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This measure is like 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coverage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 but has better sensitivity to the control flow. </a:t>
            </a:r>
          </a:p>
          <a:p>
            <a:pPr eaLnBrk="1" hangingPunct="1">
              <a:buClr>
                <a:srgbClr val="0B3D29"/>
              </a:buClr>
              <a:defRPr/>
            </a:pPr>
            <a:endParaRPr lang="en-US" sz="22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eaLnBrk="1" hangingPunct="1">
              <a:buClr>
                <a:srgbClr val="0B3D29"/>
              </a:buClr>
              <a:defRPr/>
            </a:pP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However, full condition coverage does not guarantee full 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coverage</a:t>
            </a:r>
            <a:r>
              <a:rPr lang="en-US" sz="2200" dirty="0">
                <a:solidFill>
                  <a:schemeClr val="tx2"/>
                </a:solidFill>
                <a:latin typeface="Garamond" panose="02020404030301010803" pitchFamily="18" charset="0"/>
              </a:rPr>
              <a:t>. </a:t>
            </a:r>
          </a:p>
          <a:p>
            <a:pPr eaLnBrk="1" hangingPunct="1">
              <a:defRPr/>
            </a:pPr>
            <a:endParaRPr lang="en-US" sz="20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19ED-AFAA-A24C-8440-5C17594AA3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245225"/>
            <a:ext cx="200152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F5A0-2DA7-C345-9B33-B529470CC0CA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3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mal Template">
      <a:dk1>
        <a:srgbClr val="0B3D29"/>
      </a:dk1>
      <a:lt1>
        <a:sysClr val="window" lastClr="FFFFFF"/>
      </a:lt1>
      <a:dk2>
        <a:srgbClr val="05231A"/>
      </a:dk2>
      <a:lt2>
        <a:srgbClr val="E3E0B8"/>
      </a:lt2>
      <a:accent1>
        <a:srgbClr val="B6A771"/>
      </a:accent1>
      <a:accent2>
        <a:srgbClr val="D0CB81"/>
      </a:accent2>
      <a:accent3>
        <a:srgbClr val="147242"/>
      </a:accent3>
      <a:accent4>
        <a:srgbClr val="1C9B40"/>
      </a:accent4>
      <a:accent5>
        <a:srgbClr val="4DAE3D"/>
      </a:accent5>
      <a:accent6>
        <a:srgbClr val="E3E0B8"/>
      </a:accent6>
      <a:hlink>
        <a:srgbClr val="D0CB81"/>
      </a:hlink>
      <a:folHlink>
        <a:srgbClr val="B6A7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2293</Words>
  <Application>Microsoft Office PowerPoint</Application>
  <PresentationFormat>On-screen Show (4:3)</PresentationFormat>
  <Paragraphs>384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新細明體</vt:lpstr>
      <vt:lpstr>新細明體</vt:lpstr>
      <vt:lpstr>Arial</vt:lpstr>
      <vt:lpstr>Calibri</vt:lpstr>
      <vt:lpstr>Courier New</vt:lpstr>
      <vt:lpstr>Garamond</vt:lpstr>
      <vt:lpstr>Tahoma</vt:lpstr>
      <vt:lpstr>Times New Roman</vt:lpstr>
      <vt:lpstr>Wingdings 2</vt:lpstr>
      <vt:lpstr>Office Theme</vt:lpstr>
      <vt:lpstr>PowerPoint Presentation</vt:lpstr>
      <vt:lpstr> Test Design Strategy </vt:lpstr>
      <vt:lpstr>White Box Purpose</vt:lpstr>
      <vt:lpstr>White Box Testing</vt:lpstr>
      <vt:lpstr>White Box Methods </vt:lpstr>
      <vt:lpstr>Statement Coverage</vt:lpstr>
      <vt:lpstr> Decision Coverage  </vt:lpstr>
      <vt:lpstr>Decision Coverage</vt:lpstr>
      <vt:lpstr> Condition Coverage  </vt:lpstr>
      <vt:lpstr> Condition Coverage  </vt:lpstr>
      <vt:lpstr>Path Testing</vt:lpstr>
      <vt:lpstr>Code Coverage</vt:lpstr>
      <vt:lpstr>Code Coverage (cont.)</vt:lpstr>
      <vt:lpstr>Code Coverage (cont.)</vt:lpstr>
      <vt:lpstr> Coverage Goal for Release </vt:lpstr>
      <vt:lpstr>Test Coverage</vt:lpstr>
      <vt:lpstr>Advantages &amp; Disadvantages of White Box </vt:lpstr>
      <vt:lpstr>White Box Testing - How to Apply It?</vt:lpstr>
      <vt:lpstr>Static Testing</vt:lpstr>
      <vt:lpstr>Formal Structured Types</vt:lpstr>
      <vt:lpstr>Inspection: Key Elements and Phases</vt:lpstr>
      <vt:lpstr>Inspection</vt:lpstr>
      <vt:lpstr>Walkthroughs</vt:lpstr>
      <vt:lpstr>Walkthroughs: Key Elements</vt:lpstr>
      <vt:lpstr> Walkthroughs: Key Elements </vt:lpstr>
      <vt:lpstr>Buddy Checks</vt:lpstr>
      <vt:lpstr>Checklists: The Verification Tool </vt:lpstr>
      <vt:lpstr>Development and Testing Checklists </vt:lpstr>
      <vt:lpstr>Verifying Documents at Different Phases</vt:lpstr>
      <vt:lpstr> Verifying the Functional Design </vt:lpstr>
      <vt:lpstr> Verifying the Internal Design </vt:lpstr>
      <vt:lpstr> Verifying the Code </vt:lpstr>
      <vt:lpstr>Obtaining Standards</vt:lpstr>
      <vt:lpstr>Generic Code Review Checklist</vt:lpstr>
      <vt:lpstr>Data Reference Errors</vt:lpstr>
      <vt:lpstr>Computation Errors</vt:lpstr>
      <vt:lpstr>Comparison Errors</vt:lpstr>
      <vt:lpstr>Control Flow Errors</vt:lpstr>
      <vt:lpstr>Subroutine Parameter Errors</vt:lpstr>
      <vt:lpstr>Input/Output Errors</vt:lpstr>
      <vt:lpstr>Three Critical Success Factors</vt:lpstr>
      <vt:lpstr>Success Factor 3: Training</vt:lpstr>
      <vt:lpstr> Questions?</vt:lpstr>
    </vt:vector>
  </TitlesOfParts>
  <Company>Page Design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Bankar, Priti Gunwantrao</cp:lastModifiedBy>
  <cp:revision>41</cp:revision>
  <dcterms:created xsi:type="dcterms:W3CDTF">2015-02-11T18:15:53Z</dcterms:created>
  <dcterms:modified xsi:type="dcterms:W3CDTF">2022-06-24T21:17:51Z</dcterms:modified>
</cp:coreProperties>
</file>