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508" r:id="rId2"/>
    <p:sldId id="616" r:id="rId3"/>
    <p:sldId id="618" r:id="rId4"/>
    <p:sldId id="651" r:id="rId5"/>
    <p:sldId id="648" r:id="rId6"/>
    <p:sldId id="649" r:id="rId7"/>
    <p:sldId id="650" r:id="rId8"/>
    <p:sldId id="652" r:id="rId9"/>
    <p:sldId id="653" r:id="rId10"/>
    <p:sldId id="628" r:id="rId11"/>
    <p:sldId id="514" r:id="rId12"/>
    <p:sldId id="528" r:id="rId13"/>
    <p:sldId id="527" r:id="rId14"/>
    <p:sldId id="515" r:id="rId15"/>
    <p:sldId id="517" r:id="rId16"/>
    <p:sldId id="536" r:id="rId17"/>
    <p:sldId id="537" r:id="rId18"/>
    <p:sldId id="357" r:id="rId19"/>
    <p:sldId id="369" r:id="rId20"/>
    <p:sldId id="534" r:id="rId21"/>
    <p:sldId id="522" r:id="rId22"/>
    <p:sldId id="360" r:id="rId23"/>
    <p:sldId id="370" r:id="rId24"/>
    <p:sldId id="361" r:id="rId25"/>
    <p:sldId id="510" r:id="rId26"/>
    <p:sldId id="362" r:id="rId27"/>
    <p:sldId id="512" r:id="rId28"/>
    <p:sldId id="364" r:id="rId29"/>
    <p:sldId id="336" r:id="rId30"/>
    <p:sldId id="337" r:id="rId31"/>
    <p:sldId id="338" r:id="rId32"/>
    <p:sldId id="339" r:id="rId33"/>
    <p:sldId id="340" r:id="rId34"/>
    <p:sldId id="341" r:id="rId35"/>
    <p:sldId id="332" r:id="rId36"/>
    <p:sldId id="333" r:id="rId37"/>
    <p:sldId id="644" r:id="rId38"/>
    <p:sldId id="645" r:id="rId39"/>
    <p:sldId id="646" r:id="rId40"/>
    <p:sldId id="647" r:id="rId41"/>
    <p:sldId id="518" r:id="rId42"/>
    <p:sldId id="520" r:id="rId43"/>
    <p:sldId id="530" r:id="rId44"/>
    <p:sldId id="523" r:id="rId45"/>
    <p:sldId id="525" r:id="rId46"/>
    <p:sldId id="524" r:id="rId47"/>
    <p:sldId id="529" r:id="rId48"/>
    <p:sldId id="531" r:id="rId49"/>
    <p:sldId id="353" r:id="rId50"/>
    <p:sldId id="532" r:id="rId51"/>
    <p:sldId id="53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305"/>
    <a:srgbClr val="0B3D29"/>
    <a:srgbClr val="E4E2B7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C88C-B05C-014B-86D7-62F216533A6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59288-86E3-AF40-81D9-6069CE245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0EC56-BB62-5845-A950-5A7BEBC6A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59288-86E3-AF40-81D9-6069CE245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59288-86E3-AF40-81D9-6069CE245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E3D2CED-72CD-5A4E-AA7A-61A43A318B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CD11008-B28B-6349-AA4D-E0BEEEF1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36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59288-86E3-AF40-81D9-6069CE245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0BA44D5-C332-EA4C-A7DB-679A354289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B8DAA9B-222E-8144-8966-112A4E49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49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A13CFEA-94BD-4B16-B877-F1637CCF6CA8}"/>
              </a:ext>
            </a:extLst>
          </p:cNvPr>
          <p:cNvSpPr txBox="1">
            <a:spLocks/>
          </p:cNvSpPr>
          <p:nvPr userDrawn="1"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srgbClr val="D4D2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14FF7DFE-6CC1-4DC0-BAE6-578C82A6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5415" y="6520295"/>
            <a:ext cx="4913169" cy="26150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9F50F-A7DE-41CA-8009-94832B52C8A2}"/>
              </a:ext>
            </a:extLst>
          </p:cNvPr>
          <p:cNvCxnSpPr/>
          <p:nvPr userDrawn="1"/>
        </p:nvCxnSpPr>
        <p:spPr>
          <a:xfrm>
            <a:off x="1066800" y="1143000"/>
            <a:ext cx="7848600" cy="0"/>
          </a:xfrm>
          <a:prstGeom prst="line">
            <a:avLst/>
          </a:prstGeom>
          <a:ln w="38100"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E02A7E1-11C2-42C3-9D56-4BE6C4CA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latin typeface="Calibri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8083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hite-box-testing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cyclomatic-complexity.html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x42/gmetrics" TargetMode="External"/><Relationship Id="rId2" Type="http://schemas.openxmlformats.org/officeDocument/2006/relationships/hyperlink" Target="https://github.com/oclint/ocli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uru99.com/java-tutorial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A8E1DB7-ED68-3247-83CB-A6F6BBF93BA0}"/>
              </a:ext>
            </a:extLst>
          </p:cNvPr>
          <p:cNvSpPr txBox="1">
            <a:spLocks/>
          </p:cNvSpPr>
          <p:nvPr/>
        </p:nvSpPr>
        <p:spPr>
          <a:xfrm>
            <a:off x="2604185" y="608521"/>
            <a:ext cx="5688497" cy="1336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B3D2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Garamond"/>
              </a:rPr>
              <a:t>California State University, Sacramento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/>
              </a:rPr>
              <a:t>Computer Science Department</a:t>
            </a:r>
            <a:br>
              <a:rPr lang="en-US" sz="2000" b="1" dirty="0">
                <a:latin typeface="Garamond" panose="02020404030301010803" pitchFamily="18" charset="0"/>
              </a:rPr>
            </a:b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4DE2FF2-2824-D44C-9154-B18C18883927}"/>
              </a:ext>
            </a:extLst>
          </p:cNvPr>
          <p:cNvSpPr txBox="1">
            <a:spLocks/>
          </p:cNvSpPr>
          <p:nvPr/>
        </p:nvSpPr>
        <p:spPr>
          <a:xfrm>
            <a:off x="2604185" y="2040986"/>
            <a:ext cx="5688497" cy="431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Garamond" panose="02020404030301010803" pitchFamily="18" charset="0"/>
                <a:cs typeface="Times New Roman" panose="02020603050405020304" pitchFamily="18" charset="0"/>
              </a:rPr>
              <a:t>CSC 179 : Software Testing and Quality Assurance</a:t>
            </a:r>
          </a:p>
          <a:p>
            <a:endParaRPr lang="en-US" sz="20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3B530D-E3AF-474E-AA71-3BDE5AA9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91" y="2906828"/>
            <a:ext cx="258159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latin typeface="Garamond"/>
                <a:cs typeface="Times New Roman"/>
              </a:rPr>
              <a:t>Summer 2022</a:t>
            </a:r>
            <a:endParaRPr lang="en-US" sz="2000" dirty="0">
              <a:latin typeface="Garamond"/>
              <a:ea typeface="+mn-lt"/>
              <a:cs typeface="Times New Roman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US" sz="2000" b="1" dirty="0">
                <a:latin typeface="Garamond"/>
                <a:cs typeface="Times New Roman"/>
              </a:rPr>
              <a:t>Lecture # 7</a:t>
            </a:r>
            <a:endParaRPr lang="en-US" sz="2000" dirty="0">
              <a:latin typeface="Garamond"/>
              <a:ea typeface="+mn-lt"/>
              <a:cs typeface="Times New Roman"/>
            </a:endParaRPr>
          </a:p>
          <a:p>
            <a:pPr algn="ctr"/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9B699B72-134D-344E-8BCB-A3623A1A58DA}"/>
              </a:ext>
            </a:extLst>
          </p:cNvPr>
          <p:cNvSpPr txBox="1">
            <a:spLocks/>
          </p:cNvSpPr>
          <p:nvPr/>
        </p:nvSpPr>
        <p:spPr>
          <a:xfrm>
            <a:off x="2604185" y="4212417"/>
            <a:ext cx="5688497" cy="1161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White Box Testing</a:t>
            </a:r>
          </a:p>
          <a:p>
            <a:pPr algn="ctr"/>
            <a:r>
              <a:rPr lang="en-US" sz="3200" b="1" dirty="0">
                <a:latin typeface="Garamond"/>
                <a:cs typeface="Times New Roman"/>
              </a:rPr>
              <a:t>Path </a:t>
            </a:r>
            <a:r>
              <a:rPr lang="en-US" sz="3600" b="1" dirty="0">
                <a:latin typeface="Garamond"/>
                <a:cs typeface="Times New Roman"/>
              </a:rPr>
              <a:t>Testing</a:t>
            </a:r>
            <a:endParaRPr lang="en-US" sz="3600" dirty="0">
              <a:latin typeface="Garamond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7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7C79A381-766C-414B-9718-F509E6076B1A}"/>
              </a:ext>
            </a:extLst>
          </p:cNvPr>
          <p:cNvSpPr/>
          <p:nvPr/>
        </p:nvSpPr>
        <p:spPr>
          <a:xfrm flipH="1">
            <a:off x="903170" y="1775001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Requirements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F281F23-979F-4D3A-AAF9-55818277705B}"/>
              </a:ext>
            </a:extLst>
          </p:cNvPr>
          <p:cNvSpPr/>
          <p:nvPr/>
        </p:nvSpPr>
        <p:spPr>
          <a:xfrm flipH="1">
            <a:off x="1308489" y="2715949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Architectural Design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CAEC494-A75D-42D1-992E-2716541A0E8A}"/>
              </a:ext>
            </a:extLst>
          </p:cNvPr>
          <p:cNvSpPr/>
          <p:nvPr/>
        </p:nvSpPr>
        <p:spPr>
          <a:xfrm flipH="1">
            <a:off x="1712080" y="3632372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Subsystem Design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3C7FCFA-DC4B-4EC1-B323-C6D75ECFAE40}"/>
              </a:ext>
            </a:extLst>
          </p:cNvPr>
          <p:cNvSpPr/>
          <p:nvPr/>
        </p:nvSpPr>
        <p:spPr>
          <a:xfrm flipH="1">
            <a:off x="2115415" y="4556254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Detailed Design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C19FF93-1E41-4A65-A2DE-52BA4FAEAD02}"/>
              </a:ext>
            </a:extLst>
          </p:cNvPr>
          <p:cNvSpPr/>
          <p:nvPr/>
        </p:nvSpPr>
        <p:spPr>
          <a:xfrm flipH="1">
            <a:off x="2511885" y="5469862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/>
              <a:t>Implementation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1DD4A84-26D4-4634-871A-98C36C033244}"/>
              </a:ext>
            </a:extLst>
          </p:cNvPr>
          <p:cNvSpPr/>
          <p:nvPr/>
        </p:nvSpPr>
        <p:spPr>
          <a:xfrm>
            <a:off x="6130814" y="1767971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Acceptance Test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DD0C6A6-9676-4014-8FBF-A5840DCB205E}"/>
              </a:ext>
            </a:extLst>
          </p:cNvPr>
          <p:cNvSpPr/>
          <p:nvPr/>
        </p:nvSpPr>
        <p:spPr>
          <a:xfrm>
            <a:off x="5771130" y="2689402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System Test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311092B-591A-4165-B381-C38C8E78794A}"/>
              </a:ext>
            </a:extLst>
          </p:cNvPr>
          <p:cNvSpPr/>
          <p:nvPr/>
        </p:nvSpPr>
        <p:spPr>
          <a:xfrm>
            <a:off x="5413896" y="3614457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Integration Test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F5992F8-A33E-40DB-B19D-941DE1A351DC}"/>
              </a:ext>
            </a:extLst>
          </p:cNvPr>
          <p:cNvSpPr/>
          <p:nvPr/>
        </p:nvSpPr>
        <p:spPr>
          <a:xfrm>
            <a:off x="5056660" y="4537815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Module Test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9946C66-A556-4BDB-AF49-A0E24A87C254}"/>
              </a:ext>
            </a:extLst>
          </p:cNvPr>
          <p:cNvSpPr/>
          <p:nvPr/>
        </p:nvSpPr>
        <p:spPr>
          <a:xfrm>
            <a:off x="4686871" y="5469862"/>
            <a:ext cx="2148307" cy="822960"/>
          </a:xfrm>
          <a:prstGeom prst="parallelogram">
            <a:avLst>
              <a:gd name="adj" fmla="val 42325"/>
            </a:avLst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Unit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AC9E4-C1D7-4CA2-9ADD-4E58F48C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 Model of System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F788E-D0C1-42BF-839C-1A5EF7DAF4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E52DB-3FE4-4AE9-97F8-E35C3AAADB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0688" y="6523038"/>
            <a:ext cx="4913312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3E6E4-DBC8-4198-A0A1-252C9881BBDB}"/>
              </a:ext>
            </a:extLst>
          </p:cNvPr>
          <p:cNvSpPr/>
          <p:nvPr/>
        </p:nvSpPr>
        <p:spPr>
          <a:xfrm rot="3997543">
            <a:off x="26457" y="4058240"/>
            <a:ext cx="3133098" cy="564795"/>
          </a:xfrm>
          <a:prstGeom prst="rightArrow">
            <a:avLst/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/>
              <a:t>System Development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30AACF3-E604-4AF1-80AE-C9D6F00884D2}"/>
              </a:ext>
            </a:extLst>
          </p:cNvPr>
          <p:cNvSpPr/>
          <p:nvPr/>
        </p:nvSpPr>
        <p:spPr>
          <a:xfrm rot="17584477">
            <a:off x="5992880" y="4105678"/>
            <a:ext cx="3309893" cy="564795"/>
          </a:xfrm>
          <a:prstGeom prst="rightArrow">
            <a:avLst/>
          </a:prstGeom>
          <a:solidFill>
            <a:srgbClr val="00694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/>
              <a:t>System Verification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F00DA1-AE19-4173-9B28-22E5AF9A5ED5}"/>
              </a:ext>
            </a:extLst>
          </p:cNvPr>
          <p:cNvCxnSpPr>
            <a:stCxn id="8" idx="5"/>
            <a:endCxn id="13" idx="5"/>
          </p:cNvCxnSpPr>
          <p:nvPr/>
        </p:nvCxnSpPr>
        <p:spPr>
          <a:xfrm flipV="1">
            <a:off x="2877318" y="2179451"/>
            <a:ext cx="3427655" cy="70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C089B4-F303-452C-AFFF-0FF034620893}"/>
              </a:ext>
            </a:extLst>
          </p:cNvPr>
          <p:cNvCxnSpPr>
            <a:cxnSpLocks/>
            <a:stCxn id="9" idx="5"/>
            <a:endCxn id="14" idx="5"/>
          </p:cNvCxnSpPr>
          <p:nvPr/>
        </p:nvCxnSpPr>
        <p:spPr>
          <a:xfrm flipV="1">
            <a:off x="3282637" y="3100882"/>
            <a:ext cx="2662652" cy="2654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9A7ECC-1096-45E2-8429-9899324C8E45}"/>
              </a:ext>
            </a:extLst>
          </p:cNvPr>
          <p:cNvCxnSpPr>
            <a:cxnSpLocks/>
            <a:stCxn id="10" idx="5"/>
            <a:endCxn id="15" idx="5"/>
          </p:cNvCxnSpPr>
          <p:nvPr/>
        </p:nvCxnSpPr>
        <p:spPr>
          <a:xfrm flipV="1">
            <a:off x="3686228" y="4025937"/>
            <a:ext cx="1901827" cy="1791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071E3C-FE4B-4C0D-988B-DC0771DFCCFF}"/>
              </a:ext>
            </a:extLst>
          </p:cNvPr>
          <p:cNvCxnSpPr>
            <a:cxnSpLocks/>
            <a:stCxn id="11" idx="5"/>
            <a:endCxn id="16" idx="5"/>
          </p:cNvCxnSpPr>
          <p:nvPr/>
        </p:nvCxnSpPr>
        <p:spPr>
          <a:xfrm flipV="1">
            <a:off x="4089563" y="4949295"/>
            <a:ext cx="1141256" cy="184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2C863F-00C9-4157-ACE1-FB3793FFD67A}"/>
              </a:ext>
            </a:extLst>
          </p:cNvPr>
          <p:cNvCxnSpPr>
            <a:cxnSpLocks/>
            <a:stCxn id="12" idx="5"/>
            <a:endCxn id="17" idx="5"/>
          </p:cNvCxnSpPr>
          <p:nvPr/>
        </p:nvCxnSpPr>
        <p:spPr>
          <a:xfrm>
            <a:off x="4486033" y="5881342"/>
            <a:ext cx="37499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83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959D-FB5C-4108-A928-75BC3CBA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Testing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7E68-A98C-446D-B69B-7C5AA40D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2425"/>
            <a:ext cx="8229600" cy="4596047"/>
          </a:xfrm>
        </p:spPr>
        <p:txBody>
          <a:bodyPr>
            <a:normAutofit/>
          </a:bodyPr>
          <a:lstStyle/>
          <a:p>
            <a:pPr algn="l"/>
            <a:r>
              <a:rPr lang="en-US" sz="26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Path testing is a structural testing method</a:t>
            </a:r>
          </a:p>
          <a:p>
            <a:pPr algn="l"/>
            <a:endParaRPr lang="en-US" sz="26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6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It uses the source code  to find every possible executable path. </a:t>
            </a:r>
          </a:p>
          <a:p>
            <a:pPr algn="l"/>
            <a:endParaRPr lang="en-US" sz="2600" b="0" i="0" dirty="0">
              <a:solidFill>
                <a:srgbClr val="222222"/>
              </a:solidFill>
              <a:effectLst/>
              <a:latin typeface="Garamond" panose="02020404030301010803" pitchFamily="18" charset="0"/>
            </a:endParaRPr>
          </a:p>
          <a:p>
            <a:pPr algn="l"/>
            <a:r>
              <a:rPr lang="en-US" sz="26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It enable testers to find  faults within the source  code. </a:t>
            </a:r>
          </a:p>
          <a:p>
            <a:pPr algn="l"/>
            <a:endParaRPr lang="en-US" sz="26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 algn="l"/>
            <a:r>
              <a:rPr lang="en-US" sz="26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It designed to execute all or selected path with segment of code.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16055-DB5B-4219-A3A1-DF3F13CA43F4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220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2D0E-2622-44AA-92D1-33209D39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4A79-EE10-473C-9DFB-D7122EF6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9456"/>
            <a:ext cx="8266922" cy="44805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en-US" sz="10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It is the primary unit test technique </a:t>
            </a:r>
          </a:p>
          <a:p>
            <a:pPr>
              <a:lnSpc>
                <a:spcPct val="110000"/>
              </a:lnSpc>
            </a:pPr>
            <a:endParaRPr lang="en-GB" altLang="en-US" sz="10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Preferred by software development and test engineers</a:t>
            </a:r>
          </a:p>
          <a:p>
            <a:pPr>
              <a:lnSpc>
                <a:spcPct val="110000"/>
              </a:lnSpc>
            </a:pPr>
            <a:endParaRPr lang="en-GB" altLang="en-US" sz="10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Proven to be highly effective in identifying the independent paths and the hidden coding defects and issues in a source code. </a:t>
            </a:r>
          </a:p>
          <a:p>
            <a:pPr>
              <a:lnSpc>
                <a:spcPct val="110000"/>
              </a:lnSpc>
            </a:pPr>
            <a:endParaRPr lang="en-US" sz="10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Its objectives to eliminate testing redundancy and accuracy in finding hidden coding defects make it so simple yet </a:t>
            </a:r>
            <a:r>
              <a:rPr lang="en-US" sz="10400" b="0" i="0" dirty="0">
                <a:solidFill>
                  <a:srgbClr val="202124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sz="10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inventive.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0000" dirty="0">
                <a:solidFill>
                  <a:srgbClr val="222222"/>
                </a:solidFill>
                <a:latin typeface="Arial Narrow" panose="020B0606020202030204" pitchFamily="34" charset="0"/>
                <a:ea typeface="Segoe UI Black" panose="020B0A02040204020203" pitchFamily="34" charset="0"/>
              </a:rPr>
            </a:br>
            <a:endParaRPr lang="en-US" sz="10000" dirty="0">
              <a:solidFill>
                <a:srgbClr val="222222"/>
              </a:solidFill>
              <a:latin typeface="Arial Narrow" panose="020B0606020202030204" pitchFamily="34" charset="0"/>
              <a:ea typeface="Segoe UI Black" panose="020B0A0204020402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2F65B-432A-43E4-BDC6-39F925A3DB79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1493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316-C63D-49A9-99A8-A28B9FBF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  <a:r>
              <a:rPr lang="en-US" sz="4400" b="1" i="1" dirty="0">
                <a:effectLst/>
                <a:ea typeface="Segoe UI Black" panose="020B0A02040204020203" pitchFamily="34" charset="0"/>
              </a:rPr>
              <a:t> </a:t>
            </a:r>
            <a:r>
              <a:rPr lang="en-US" dirty="0"/>
              <a:t>Path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D407-FA4C-4E0B-A631-872A32C2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6635"/>
            <a:ext cx="8229600" cy="425874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However, the software under test includes many entry and exit points. </a:t>
            </a:r>
          </a:p>
          <a:p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Testing each of these points is very challenging and time-consuming. </a:t>
            </a:r>
          </a:p>
          <a:p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To reduce redundancy (reduce the redundant test cases) and achieve maximum test coverage, basis path testing is used.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FB8941-090A-4CE1-AA85-77ACEEDCAB54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3630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C05-EEAD-4CDC-A462-883F63B7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Basis Path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99D2-0152-4B92-BBE8-E19C0B9D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174334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It is a </a:t>
            </a:r>
            <a:r>
              <a:rPr 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 Box Testing</a:t>
            </a:r>
            <a:r>
              <a:rPr 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 method in which test cases are defined based on flows or logical paths that can be taken through the program.</a:t>
            </a:r>
          </a:p>
          <a:p>
            <a:endParaRPr lang="en-US" sz="37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r>
              <a:rPr 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Objectives:</a:t>
            </a:r>
          </a:p>
          <a:p>
            <a:endParaRPr lang="en-US" sz="37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r>
              <a:rPr lang="en-US" alt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Enables the test case designer to derive a logical complexity measure of the design</a:t>
            </a:r>
          </a:p>
          <a:p>
            <a:endParaRPr lang="en-US" sz="37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r>
              <a:rPr lang="en-US" sz="37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To define the number of independent paths  and to maximize test coverage.</a:t>
            </a:r>
          </a:p>
          <a:p>
            <a:endParaRPr lang="en-US" sz="19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689134-71B2-4509-96B3-6C7D58DB0663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7852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8DA-A492-4D52-A8E8-0A9AB634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Path Testing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6C6E-27F4-4C50-8763-7A237A9D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404"/>
            <a:ext cx="8229600" cy="459604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1. Create /draw a control flow graph (to determine different program paths)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2. Calculate </a:t>
            </a:r>
            <a:r>
              <a:rPr lang="en-US" sz="2600" b="1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Cyclomatic complexity</a:t>
            </a:r>
            <a:r>
              <a:rPr lang="en-US" sz="2600" b="1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 </a:t>
            </a: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(metrics to determine the number of independent paths)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3. Find a basis set of paths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4. Generate test cases to exercise each path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676B641-8A72-4F85-94CF-74AB1E48F252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5728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6362BE95-41BC-B24F-81EE-12F76D5C9A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9E3F596C-6A44-CB4A-AD9B-E7510994D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" y="730250"/>
            <a:ext cx="3983038" cy="548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1  int functionY(void)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2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3     int x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4     int y = 19;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5  A: x++;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6     if (x &gt; 999)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7        goto 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8     if (x % 11 == 0)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9        goto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10     else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11  B: if (x % y == 0)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12        goto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13     else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14  C: printf("%d\n", 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15    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16  D: printf("End of list\n");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17 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18  }</a:t>
            </a: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7C5C882B-3501-2E49-9A85-7B79604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762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D295C6E3-FBF9-A841-8CC6-179DAA8E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FE36D70E-94D7-7E4C-9095-12823986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57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CE7144A3-72F1-5843-8968-122F33D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BC7384CD-4117-5546-971C-8C3F555E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70" name="Oval 9">
            <a:extLst>
              <a:ext uri="{FF2B5EF4-FFF2-40B4-BE49-F238E27FC236}">
                <a16:creationId xmlns:a16="http://schemas.microsoft.com/office/drawing/2014/main" id="{B1205DE1-5383-7E4E-9663-A864AFB8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5371" name="Oval 10">
            <a:extLst>
              <a:ext uri="{FF2B5EF4-FFF2-40B4-BE49-F238E27FC236}">
                <a16:creationId xmlns:a16="http://schemas.microsoft.com/office/drawing/2014/main" id="{1BE7E185-71F6-794A-8EAA-D8971ECF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19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5372" name="Oval 11">
            <a:extLst>
              <a:ext uri="{FF2B5EF4-FFF2-40B4-BE49-F238E27FC236}">
                <a16:creationId xmlns:a16="http://schemas.microsoft.com/office/drawing/2014/main" id="{4BC14F66-5B5E-2046-86CB-DBC08203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73" name="Oval 12">
            <a:extLst>
              <a:ext uri="{FF2B5EF4-FFF2-40B4-BE49-F238E27FC236}">
                <a16:creationId xmlns:a16="http://schemas.microsoft.com/office/drawing/2014/main" id="{57A71F11-6C61-EC4F-AE0E-00CB1A7D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374" name="Oval 13">
            <a:extLst>
              <a:ext uri="{FF2B5EF4-FFF2-40B4-BE49-F238E27FC236}">
                <a16:creationId xmlns:a16="http://schemas.microsoft.com/office/drawing/2014/main" id="{E8EB0588-3644-E94E-885E-32FDD6D3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196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5375" name="Oval 14">
            <a:extLst>
              <a:ext uri="{FF2B5EF4-FFF2-40B4-BE49-F238E27FC236}">
                <a16:creationId xmlns:a16="http://schemas.microsoft.com/office/drawing/2014/main" id="{77592336-75A8-044F-A5DD-6305403E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376" name="Oval 15">
            <a:extLst>
              <a:ext uri="{FF2B5EF4-FFF2-40B4-BE49-F238E27FC236}">
                <a16:creationId xmlns:a16="http://schemas.microsoft.com/office/drawing/2014/main" id="{43F9A2B6-2E3C-7A4D-92B5-F3C45D3E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15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5377" name="Oval 16">
            <a:extLst>
              <a:ext uri="{FF2B5EF4-FFF2-40B4-BE49-F238E27FC236}">
                <a16:creationId xmlns:a16="http://schemas.microsoft.com/office/drawing/2014/main" id="{B0098DB5-C72E-DE4A-85C7-346CF9B3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324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378" name="Oval 17">
            <a:extLst>
              <a:ext uri="{FF2B5EF4-FFF2-40B4-BE49-F238E27FC236}">
                <a16:creationId xmlns:a16="http://schemas.microsoft.com/office/drawing/2014/main" id="{45BFA486-2A1A-0A47-A724-26FAA96F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5379" name="Oval 18">
            <a:extLst>
              <a:ext uri="{FF2B5EF4-FFF2-40B4-BE49-F238E27FC236}">
                <a16:creationId xmlns:a16="http://schemas.microsoft.com/office/drawing/2014/main" id="{D21C9497-3B9E-674B-83D0-61FACBD4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5380" name="AutoShape 19">
            <a:extLst>
              <a:ext uri="{FF2B5EF4-FFF2-40B4-BE49-F238E27FC236}">
                <a16:creationId xmlns:a16="http://schemas.microsoft.com/office/drawing/2014/main" id="{F9244D21-8A5D-5E49-AA8F-56D88C186BAF}"/>
              </a:ext>
            </a:extLst>
          </p:cNvPr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7200900" y="1143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>
            <a:extLst>
              <a:ext uri="{FF2B5EF4-FFF2-40B4-BE49-F238E27FC236}">
                <a16:creationId xmlns:a16="http://schemas.microsoft.com/office/drawing/2014/main" id="{0D67C6EA-7F22-B740-9150-06A7E7E21CC0}"/>
              </a:ext>
            </a:extLst>
          </p:cNvPr>
          <p:cNvCxnSpPr>
            <a:cxnSpLocks noChangeShapeType="1"/>
            <a:stCxn id="15366" idx="4"/>
            <a:endCxn id="15367" idx="0"/>
          </p:cNvCxnSpPr>
          <p:nvPr/>
        </p:nvCxnSpPr>
        <p:spPr bwMode="auto">
          <a:xfrm>
            <a:off x="7200900" y="17526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>
            <a:extLst>
              <a:ext uri="{FF2B5EF4-FFF2-40B4-BE49-F238E27FC236}">
                <a16:creationId xmlns:a16="http://schemas.microsoft.com/office/drawing/2014/main" id="{05746127-BB0D-B64D-AA83-4B8AF699A42A}"/>
              </a:ext>
            </a:extLst>
          </p:cNvPr>
          <p:cNvCxnSpPr>
            <a:cxnSpLocks noChangeShapeType="1"/>
            <a:stCxn id="15367" idx="4"/>
            <a:endCxn id="15368" idx="0"/>
          </p:cNvCxnSpPr>
          <p:nvPr/>
        </p:nvCxnSpPr>
        <p:spPr bwMode="auto">
          <a:xfrm>
            <a:off x="7200900" y="2438400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>
            <a:extLst>
              <a:ext uri="{FF2B5EF4-FFF2-40B4-BE49-F238E27FC236}">
                <a16:creationId xmlns:a16="http://schemas.microsoft.com/office/drawing/2014/main" id="{82ADBB8A-E7FE-264E-9485-F25CE2B67DDE}"/>
              </a:ext>
            </a:extLst>
          </p:cNvPr>
          <p:cNvCxnSpPr>
            <a:cxnSpLocks noChangeShapeType="1"/>
            <a:stCxn id="15368" idx="3"/>
            <a:endCxn id="15372" idx="7"/>
          </p:cNvCxnSpPr>
          <p:nvPr/>
        </p:nvCxnSpPr>
        <p:spPr bwMode="auto">
          <a:xfrm flipH="1">
            <a:off x="6627813" y="3087688"/>
            <a:ext cx="38417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3">
            <a:extLst>
              <a:ext uri="{FF2B5EF4-FFF2-40B4-BE49-F238E27FC236}">
                <a16:creationId xmlns:a16="http://schemas.microsoft.com/office/drawing/2014/main" id="{560FD6B4-F449-244E-9199-4F1B3BF7D6B0}"/>
              </a:ext>
            </a:extLst>
          </p:cNvPr>
          <p:cNvCxnSpPr>
            <a:cxnSpLocks noChangeShapeType="1"/>
            <a:stCxn id="15368" idx="5"/>
            <a:endCxn id="15369" idx="1"/>
          </p:cNvCxnSpPr>
          <p:nvPr/>
        </p:nvCxnSpPr>
        <p:spPr bwMode="auto">
          <a:xfrm>
            <a:off x="7389813" y="3087688"/>
            <a:ext cx="4603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4">
            <a:extLst>
              <a:ext uri="{FF2B5EF4-FFF2-40B4-BE49-F238E27FC236}">
                <a16:creationId xmlns:a16="http://schemas.microsoft.com/office/drawing/2014/main" id="{4AB8D0D6-DAD9-8B4B-B5CB-392A1AA41A0A}"/>
              </a:ext>
            </a:extLst>
          </p:cNvPr>
          <p:cNvCxnSpPr>
            <a:cxnSpLocks noChangeShapeType="1"/>
            <a:stCxn id="15372" idx="4"/>
            <a:endCxn id="15373" idx="0"/>
          </p:cNvCxnSpPr>
          <p:nvPr/>
        </p:nvCxnSpPr>
        <p:spPr bwMode="auto">
          <a:xfrm>
            <a:off x="6438900" y="36004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>
            <a:extLst>
              <a:ext uri="{FF2B5EF4-FFF2-40B4-BE49-F238E27FC236}">
                <a16:creationId xmlns:a16="http://schemas.microsoft.com/office/drawing/2014/main" id="{856FCBBA-8827-9D4D-917F-3F97357B08B0}"/>
              </a:ext>
            </a:extLst>
          </p:cNvPr>
          <p:cNvCxnSpPr>
            <a:cxnSpLocks noChangeShapeType="1"/>
            <a:stCxn id="15369" idx="4"/>
            <a:endCxn id="15370" idx="0"/>
          </p:cNvCxnSpPr>
          <p:nvPr/>
        </p:nvCxnSpPr>
        <p:spPr bwMode="auto">
          <a:xfrm>
            <a:off x="8039100" y="35814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>
            <a:extLst>
              <a:ext uri="{FF2B5EF4-FFF2-40B4-BE49-F238E27FC236}">
                <a16:creationId xmlns:a16="http://schemas.microsoft.com/office/drawing/2014/main" id="{B36F5157-8AFF-1E4C-A327-43E33F4686DD}"/>
              </a:ext>
            </a:extLst>
          </p:cNvPr>
          <p:cNvCxnSpPr>
            <a:cxnSpLocks noChangeShapeType="1"/>
            <a:stCxn id="15370" idx="4"/>
            <a:endCxn id="15371" idx="0"/>
          </p:cNvCxnSpPr>
          <p:nvPr/>
        </p:nvCxnSpPr>
        <p:spPr bwMode="auto">
          <a:xfrm>
            <a:off x="8039100" y="4191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>
            <a:extLst>
              <a:ext uri="{FF2B5EF4-FFF2-40B4-BE49-F238E27FC236}">
                <a16:creationId xmlns:a16="http://schemas.microsoft.com/office/drawing/2014/main" id="{785539B0-2F61-4045-9AF5-A015BA415838}"/>
              </a:ext>
            </a:extLst>
          </p:cNvPr>
          <p:cNvCxnSpPr>
            <a:cxnSpLocks noChangeShapeType="1"/>
            <a:stCxn id="15373" idx="4"/>
            <a:endCxn id="15374" idx="0"/>
          </p:cNvCxnSpPr>
          <p:nvPr/>
        </p:nvCxnSpPr>
        <p:spPr bwMode="auto">
          <a:xfrm>
            <a:off x="6438900" y="419100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>
            <a:extLst>
              <a:ext uri="{FF2B5EF4-FFF2-40B4-BE49-F238E27FC236}">
                <a16:creationId xmlns:a16="http://schemas.microsoft.com/office/drawing/2014/main" id="{BF84CE68-12F8-8A44-958B-C1A314FD617C}"/>
              </a:ext>
            </a:extLst>
          </p:cNvPr>
          <p:cNvCxnSpPr>
            <a:cxnSpLocks noChangeShapeType="1"/>
            <a:stCxn id="15374" idx="4"/>
            <a:endCxn id="15375" idx="0"/>
          </p:cNvCxnSpPr>
          <p:nvPr/>
        </p:nvCxnSpPr>
        <p:spPr bwMode="auto">
          <a:xfrm>
            <a:off x="6438900" y="48196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29">
            <a:extLst>
              <a:ext uri="{FF2B5EF4-FFF2-40B4-BE49-F238E27FC236}">
                <a16:creationId xmlns:a16="http://schemas.microsoft.com/office/drawing/2014/main" id="{F31C7DDB-5926-9149-BAD9-5C777B6A855F}"/>
              </a:ext>
            </a:extLst>
          </p:cNvPr>
          <p:cNvCxnSpPr>
            <a:cxnSpLocks noChangeShapeType="1"/>
            <a:stCxn id="15375" idx="4"/>
            <a:endCxn id="15376" idx="0"/>
          </p:cNvCxnSpPr>
          <p:nvPr/>
        </p:nvCxnSpPr>
        <p:spPr bwMode="auto">
          <a:xfrm>
            <a:off x="6438900" y="54102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0">
            <a:extLst>
              <a:ext uri="{FF2B5EF4-FFF2-40B4-BE49-F238E27FC236}">
                <a16:creationId xmlns:a16="http://schemas.microsoft.com/office/drawing/2014/main" id="{A8C0DB71-7FA8-174B-A1B7-9800E586EFCA}"/>
              </a:ext>
            </a:extLst>
          </p:cNvPr>
          <p:cNvCxnSpPr>
            <a:cxnSpLocks noChangeShapeType="1"/>
            <a:stCxn id="15376" idx="4"/>
            <a:endCxn id="15377" idx="0"/>
          </p:cNvCxnSpPr>
          <p:nvPr/>
        </p:nvCxnSpPr>
        <p:spPr bwMode="auto">
          <a:xfrm>
            <a:off x="6438900" y="6096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1">
            <a:extLst>
              <a:ext uri="{FF2B5EF4-FFF2-40B4-BE49-F238E27FC236}">
                <a16:creationId xmlns:a16="http://schemas.microsoft.com/office/drawing/2014/main" id="{615DF795-12CD-6C42-84A3-9DB95E92C862}"/>
              </a:ext>
            </a:extLst>
          </p:cNvPr>
          <p:cNvCxnSpPr>
            <a:cxnSpLocks noChangeShapeType="1"/>
            <a:stCxn id="15372" idx="3"/>
            <a:endCxn id="15379" idx="7"/>
          </p:cNvCxnSpPr>
          <p:nvPr/>
        </p:nvCxnSpPr>
        <p:spPr bwMode="auto">
          <a:xfrm flipH="1">
            <a:off x="5561013" y="35448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2">
            <a:extLst>
              <a:ext uri="{FF2B5EF4-FFF2-40B4-BE49-F238E27FC236}">
                <a16:creationId xmlns:a16="http://schemas.microsoft.com/office/drawing/2014/main" id="{0ACE9D61-3628-EC42-9612-87D9CAF20FAC}"/>
              </a:ext>
            </a:extLst>
          </p:cNvPr>
          <p:cNvCxnSpPr>
            <a:cxnSpLocks noChangeShapeType="1"/>
            <a:stCxn id="15379" idx="0"/>
            <a:endCxn id="15367" idx="3"/>
          </p:cNvCxnSpPr>
          <p:nvPr/>
        </p:nvCxnSpPr>
        <p:spPr bwMode="auto">
          <a:xfrm rot="-5400000">
            <a:off x="5478463" y="2276475"/>
            <a:ext cx="1427162" cy="1639888"/>
          </a:xfrm>
          <a:prstGeom prst="curvedConnector3">
            <a:avLst>
              <a:gd name="adj1" fmla="val 7419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3">
            <a:extLst>
              <a:ext uri="{FF2B5EF4-FFF2-40B4-BE49-F238E27FC236}">
                <a16:creationId xmlns:a16="http://schemas.microsoft.com/office/drawing/2014/main" id="{3F75FA6B-3A2B-7241-827E-39C574227891}"/>
              </a:ext>
            </a:extLst>
          </p:cNvPr>
          <p:cNvCxnSpPr>
            <a:cxnSpLocks noChangeShapeType="1"/>
            <a:stCxn id="15378" idx="2"/>
            <a:endCxn id="15367" idx="2"/>
          </p:cNvCxnSpPr>
          <p:nvPr/>
        </p:nvCxnSpPr>
        <p:spPr bwMode="auto">
          <a:xfrm rot="10800000" flipH="1">
            <a:off x="5105400" y="2247900"/>
            <a:ext cx="1828800" cy="29718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34">
            <a:extLst>
              <a:ext uri="{FF2B5EF4-FFF2-40B4-BE49-F238E27FC236}">
                <a16:creationId xmlns:a16="http://schemas.microsoft.com/office/drawing/2014/main" id="{B8A37450-DC09-534D-889C-809D4214BE5C}"/>
              </a:ext>
            </a:extLst>
          </p:cNvPr>
          <p:cNvCxnSpPr>
            <a:cxnSpLocks noChangeShapeType="1"/>
            <a:stCxn id="15377" idx="2"/>
            <a:endCxn id="15367" idx="1"/>
          </p:cNvCxnSpPr>
          <p:nvPr/>
        </p:nvCxnSpPr>
        <p:spPr bwMode="auto">
          <a:xfrm rot="10800000" flipH="1">
            <a:off x="6172200" y="2112963"/>
            <a:ext cx="839788" cy="4402137"/>
          </a:xfrm>
          <a:prstGeom prst="curvedConnector4">
            <a:avLst>
              <a:gd name="adj1" fmla="val -210588"/>
              <a:gd name="adj2" fmla="val 1064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AutoShape 35">
            <a:extLst>
              <a:ext uri="{FF2B5EF4-FFF2-40B4-BE49-F238E27FC236}">
                <a16:creationId xmlns:a16="http://schemas.microsoft.com/office/drawing/2014/main" id="{7AA2C419-6470-064D-AA48-EA4C7F931C72}"/>
              </a:ext>
            </a:extLst>
          </p:cNvPr>
          <p:cNvCxnSpPr>
            <a:cxnSpLocks noChangeShapeType="1"/>
            <a:stCxn id="15374" idx="3"/>
            <a:endCxn id="15378" idx="7"/>
          </p:cNvCxnSpPr>
          <p:nvPr/>
        </p:nvCxnSpPr>
        <p:spPr bwMode="auto">
          <a:xfrm flipH="1">
            <a:off x="5561013" y="47640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7F0537-9D48-469E-B206-E9428DEC45DF}"/>
              </a:ext>
            </a:extLst>
          </p:cNvPr>
          <p:cNvSpPr txBox="1"/>
          <p:nvPr/>
        </p:nvSpPr>
        <p:spPr>
          <a:xfrm>
            <a:off x="858128" y="155035"/>
            <a:ext cx="744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Create Control Flow Graph </a:t>
            </a:r>
            <a:r>
              <a:rPr lang="en-US" altLang="en-US" sz="2800" b="1" dirty="0">
                <a:latin typeface="+mj-lt"/>
              </a:rPr>
              <a:t>Flow Graph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27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439F-9CC7-4AB5-9652-C3220B36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br>
              <a:rPr lang="en-US" b="1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</a:br>
            <a:r>
              <a:rPr lang="en-US" sz="4900" dirty="0"/>
              <a:t>Create Control Flow Graph</a:t>
            </a:r>
            <a:br>
              <a:rPr lang="en-US" sz="4400" dirty="0">
                <a:solidFill>
                  <a:srgbClr val="222222"/>
                </a:solidFill>
                <a:latin typeface="Arial Narrow" panose="020B0606020202030204" pitchFamily="34" charset="0"/>
                <a:ea typeface="Segoe UI Black" panose="020B0A02040204020203" pitchFamily="34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6545-191C-4398-AFD5-ADF6EDD9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4416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Arrows called edges indicates flow of control.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Circles called nodes indicates one or more actions.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Areas bounded by edges and nodes are called regions.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 predicate node is a node containing a condition.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1D58535-FBA4-4D1B-8BC3-A1ECFA9057D8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301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86B778E-A5FD-544A-B485-FF228C1A6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Flow Graph Notations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9A8751A-847E-D44C-9B87-181D4B2B7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861" y="1930400"/>
            <a:ext cx="8649325" cy="43180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9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 circle in a graph represents a node, which stands for a sequence of one or more procedural statements</a:t>
            </a:r>
          </a:p>
          <a:p>
            <a:pPr>
              <a:defRPr/>
            </a:pPr>
            <a:endParaRPr lang="en-US" altLang="en-US" sz="9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defRPr/>
            </a:pPr>
            <a:r>
              <a:rPr lang="en-US" altLang="en-US" sz="9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 node containing a simple conditional expression is referred to as a predicate node</a:t>
            </a:r>
          </a:p>
          <a:p>
            <a:pPr marL="342900" lvl="1" indent="-342900">
              <a:buFont typeface="Arial"/>
              <a:buChar char="•"/>
              <a:defRPr/>
            </a:pPr>
            <a:endParaRPr lang="en-US" altLang="en-US" sz="9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342900" lvl="1" indent="-342900">
              <a:buFont typeface="Arial"/>
              <a:buChar char="•"/>
              <a:defRPr/>
            </a:pPr>
            <a:r>
              <a:rPr lang="en-US" altLang="en-US" sz="9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Each compound condition in a conditional expression containing one or more Boolean operators (e.g., and, or) is represented by a separate predicate node</a:t>
            </a:r>
          </a:p>
          <a:p>
            <a:pPr marL="342900" lvl="1" indent="-342900">
              <a:buFont typeface="Arial"/>
              <a:buChar char="•"/>
              <a:defRPr/>
            </a:pPr>
            <a:endParaRPr lang="en-US" altLang="en-US" sz="96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342900" lvl="1" indent="-342900">
              <a:buFont typeface="Arial"/>
              <a:buChar char="•"/>
              <a:defRPr/>
            </a:pPr>
            <a:r>
              <a:rPr lang="en-US" altLang="en-US" sz="96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 predicate node has two edges leading out from it (True and False)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28BF98C-9D74-3540-B4EC-BE49D71251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6951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7782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B44A-2AB0-3640-8FA5-E05B513F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Flow Graph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5FB0-DEEA-024C-BF23-E376194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0665"/>
            <a:ext cx="8229600" cy="4107766"/>
          </a:xfrm>
        </p:spPr>
        <p:txBody>
          <a:bodyPr>
            <a:normAutofit fontScale="47500" lnSpcReduction="2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51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An edge, or a link, is an arrow representing flow of control in a specific direction</a:t>
            </a:r>
          </a:p>
          <a:p>
            <a:pPr marL="342900" lvl="1" indent="-342900">
              <a:buFont typeface="Arial"/>
              <a:buChar char="•"/>
              <a:defRPr/>
            </a:pPr>
            <a:endParaRPr lang="en-US" altLang="en-US" sz="51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342900" lvl="1" indent="-342900">
              <a:buFont typeface="Arial"/>
              <a:buChar char="•"/>
              <a:defRPr/>
            </a:pPr>
            <a:r>
              <a:rPr lang="en-US" altLang="en-US" sz="51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An edge must start and terminate at a node</a:t>
            </a:r>
          </a:p>
          <a:p>
            <a:pPr marL="342900" lvl="1" indent="-342900">
              <a:buFont typeface="Arial"/>
              <a:buChar char="•"/>
              <a:defRPr/>
            </a:pPr>
            <a:endParaRPr lang="en-US" altLang="en-US" sz="51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 marL="342900" lvl="1" indent="-342900">
              <a:buFont typeface="Arial"/>
              <a:buChar char="•"/>
              <a:defRPr/>
            </a:pPr>
            <a:r>
              <a:rPr lang="en-US" altLang="en-US" sz="51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An edge does not intersect or cross over another edge</a:t>
            </a:r>
          </a:p>
          <a:p>
            <a:pPr>
              <a:defRPr/>
            </a:pPr>
            <a:r>
              <a:rPr lang="en-US" altLang="en-US" sz="51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Areas bounded by a set of edges and nodes are called regions</a:t>
            </a:r>
          </a:p>
          <a:p>
            <a:pPr>
              <a:defRPr/>
            </a:pPr>
            <a:endParaRPr lang="en-US" altLang="en-US" sz="51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defRPr/>
            </a:pPr>
            <a:r>
              <a:rPr lang="en-US" altLang="en-US" sz="51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When counting regions, include the area outside the graph as a region, too</a:t>
            </a:r>
          </a:p>
          <a:p>
            <a:pPr>
              <a:lnSpc>
                <a:spcPct val="150000"/>
              </a:lnSpc>
              <a:defRPr/>
            </a:pPr>
            <a:endParaRPr lang="en-US" altLang="en-US" sz="51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3350C3C-2814-48EE-8ED7-32A0084ACAFE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9837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1C50F7-A032-490D-B04E-18E6525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Testing – The Challenge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733A-7C37-493A-8542-5DABCA79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4688" y="6519863"/>
            <a:ext cx="4911725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54C70-7652-4BF0-AEAA-F97047D9C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D323F4A-B38C-43CF-91B0-D4AE1E09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91" y="2402874"/>
            <a:ext cx="7264279" cy="2677656"/>
          </a:xfrm>
          <a:prstGeom prst="rect">
            <a:avLst/>
          </a:prstGeom>
          <a:solidFill>
            <a:srgbClr val="00694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sz="4000" i="1" dirty="0">
                <a:solidFill>
                  <a:schemeClr val="bg1"/>
                </a:solidFill>
                <a:cs typeface="Calibri" panose="020F0502020204030204" pitchFamily="34" charset="0"/>
              </a:rPr>
              <a:t>Testing can only show the presence of failures…</a:t>
            </a:r>
          </a:p>
          <a:p>
            <a:pPr algn="ctr">
              <a:spcBef>
                <a:spcPct val="10000"/>
              </a:spcBef>
              <a:defRPr/>
            </a:pPr>
            <a:endParaRPr lang="en-US" sz="4000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sz="4000" i="1" dirty="0">
                <a:solidFill>
                  <a:schemeClr val="bg1"/>
                </a:solidFill>
                <a:cs typeface="Calibri" panose="020F0502020204030204" pitchFamily="34" charset="0"/>
              </a:rPr>
              <a:t>…not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305052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9BF-FF0B-4587-BAC3-EEC1C379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Cyclomatic</a:t>
            </a:r>
            <a:r>
              <a:rPr lang="en-US" altLang="en-US" dirty="0"/>
              <a:t> </a:t>
            </a:r>
            <a:r>
              <a:rPr lang="en-US" altLang="en-US" sz="4400" dirty="0"/>
              <a:t>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602-48DE-4742-969B-ED324580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776300"/>
            <a:ext cx="8724124" cy="43704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Software engineers and test engineers always aim for code that is easy to test, easy to understand and modify. (testable code)</a:t>
            </a:r>
          </a:p>
          <a:p>
            <a:pPr>
              <a:defRPr/>
            </a:pPr>
            <a:endParaRPr lang="en-US" sz="2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The question always “ How do we know that the code is testable</a:t>
            </a:r>
          </a:p>
          <a:p>
            <a:pPr>
              <a:defRPr/>
            </a:pPr>
            <a:endParaRPr lang="en-US" sz="2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One answer is that make it short as short code is always good. </a:t>
            </a:r>
          </a:p>
          <a:p>
            <a:pPr>
              <a:defRPr/>
            </a:pPr>
            <a:endParaRPr lang="en-US" sz="2400" dirty="0">
              <a:solidFill>
                <a:srgbClr val="222222"/>
              </a:solidFill>
              <a:latin typeface="Garamond" panose="02020404030301010803" pitchFamily="18" charset="0"/>
              <a:ea typeface="Segoe UI Black" panose="020B0A02040204020203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But that might not be sufficient – we need a better metric </a:t>
            </a:r>
          </a:p>
          <a:p>
            <a:pPr>
              <a:defRPr/>
            </a:pPr>
            <a:r>
              <a:rPr lang="en-US" sz="2400" dirty="0">
                <a:solidFill>
                  <a:srgbClr val="222222"/>
                </a:solidFill>
                <a:latin typeface="Garamond" panose="02020404030301010803" pitchFamily="18" charset="0"/>
                <a:ea typeface="Segoe UI Black" panose="020B0A02040204020203" pitchFamily="34" charset="0"/>
              </a:rPr>
              <a:t>Cyclomatic complexity is a valuable metric to measure the complexity of code. It is computed using the control flow graph of the code.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960E6F8-1E31-4BE9-BEA0-5C246E754B75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5105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F3A1-32B8-4EE5-B6BB-ACD2BDF4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Cyclomatic</a:t>
            </a:r>
            <a:r>
              <a:rPr lang="en-US" altLang="en-US" dirty="0"/>
              <a:t> </a:t>
            </a:r>
            <a:r>
              <a:rPr lang="en-US" altLang="en-US" sz="4400" dirty="0"/>
              <a:t>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B2CF-3DDD-45D7-9BD4-18A816DC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8159"/>
            <a:ext cx="8229600" cy="4441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Quantitative software metric to determine the number of independent paths as well as the complexity of the program. </a:t>
            </a:r>
          </a:p>
          <a:p>
            <a:pPr>
              <a:lnSpc>
                <a:spcPct val="150000"/>
              </a:lnSpc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It is also a source code complexity unit that is corresponded to diverse coding errors. </a:t>
            </a:r>
          </a:p>
          <a:p>
            <a:pPr>
              <a:lnSpc>
                <a:spcPct val="150000"/>
              </a:lnSpc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It is computed by generating a control-flow graph of the codes measuring the linearly independent paths.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64A425C-A501-49C8-AEEC-239720FF9B3F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7298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7FCA3B8-9FCD-E341-9B37-7F7129F0A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Cyclomatic Complexity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7023EE3-2720-C147-A21D-CCD9021F3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987315"/>
            <a:ext cx="8447649" cy="4261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Provides a quantitative measure of the logical complexity of a program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Defines the number of independent paths in the basis set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Provides an upper bound for the number of tests that must be conducted to ensure all statements have been executed at least once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9CB5D13-46A9-8C4E-A344-B293391180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229600" y="6390640"/>
            <a:ext cx="675248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17D80C9-6641-8A42-9C83-42ADAB40E746}" type="slidenum">
              <a:rPr lang="en-US" altLang="en-US"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9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21FC-D637-3B4B-94FD-FB0F6DD3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Cyclomatic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5AAF-5123-6743-BE0E-3C6E9065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1847461"/>
            <a:ext cx="8790411" cy="41063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  <a:defRPr/>
            </a:pPr>
            <a:r>
              <a:rPr lang="en-US" altLang="en-US" sz="10400" dirty="0">
                <a:solidFill>
                  <a:srgbClr val="222222"/>
                </a:solidFill>
                <a:latin typeface="Garamond" panose="02020404030301010803" pitchFamily="18" charset="0"/>
              </a:rPr>
              <a:t>Can be computed three ways</a:t>
            </a:r>
          </a:p>
          <a:p>
            <a:pPr marL="342900" lvl="1" indent="-342900">
              <a:lnSpc>
                <a:spcPct val="170000"/>
              </a:lnSpc>
              <a:buFont typeface="Arial"/>
              <a:buChar char="•"/>
              <a:defRPr/>
            </a:pPr>
            <a:r>
              <a:rPr lang="en-US" altLang="en-US" sz="10400" dirty="0">
                <a:solidFill>
                  <a:srgbClr val="222222"/>
                </a:solidFill>
                <a:latin typeface="Garamond" panose="02020404030301010803" pitchFamily="18" charset="0"/>
              </a:rPr>
              <a:t>The number of regions</a:t>
            </a:r>
          </a:p>
          <a:p>
            <a:pPr marL="342900" lvl="2" indent="-342900">
              <a:lnSpc>
                <a:spcPct val="170000"/>
              </a:lnSpc>
              <a:defRPr/>
            </a:pPr>
            <a:r>
              <a:rPr lang="en-US" altLang="en-US" sz="10400" dirty="0">
                <a:solidFill>
                  <a:srgbClr val="222222"/>
                </a:solidFill>
                <a:latin typeface="Garamond" panose="02020404030301010803" pitchFamily="18" charset="0"/>
              </a:rPr>
              <a:t>= E – N + 2, where E is the number of edges and N is the number of nodes in graph G</a:t>
            </a:r>
          </a:p>
          <a:p>
            <a:pPr marL="342900" lvl="2" indent="-342900">
              <a:lnSpc>
                <a:spcPct val="170000"/>
              </a:lnSpc>
              <a:defRPr/>
            </a:pPr>
            <a:r>
              <a:rPr lang="en-US" altLang="en-US" sz="10400" dirty="0">
                <a:solidFill>
                  <a:srgbClr val="222222"/>
                </a:solidFill>
                <a:latin typeface="Garamond" panose="02020404030301010803" pitchFamily="18" charset="0"/>
              </a:rPr>
              <a:t>= P + 1, where P is the number of predicate nodes in the flow graph G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B52284B-B7F5-4C70-B0FB-B7A507C4BD50}"/>
              </a:ext>
            </a:extLst>
          </p:cNvPr>
          <p:cNvSpPr txBox="1">
            <a:spLocks/>
          </p:cNvSpPr>
          <p:nvPr/>
        </p:nvSpPr>
        <p:spPr bwMode="auto">
          <a:xfrm>
            <a:off x="8473440" y="6395720"/>
            <a:ext cx="45545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4669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0CBAEEA-36A3-604A-AB07-D40E6D1F7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Deriving the Paths and Test Cases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E1EACD6-5DCA-974E-A007-410B3AD8B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289" y="1894114"/>
            <a:ext cx="8668139" cy="435428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500" dirty="0">
                <a:solidFill>
                  <a:srgbClr val="222222"/>
                </a:solidFill>
                <a:latin typeface="Garamond" panose="02020404030301010803" pitchFamily="18" charset="0"/>
              </a:rPr>
              <a:t>Using the design or code as a foundation, draw a corresponding flow graph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500" dirty="0">
                <a:solidFill>
                  <a:srgbClr val="222222"/>
                </a:solidFill>
                <a:latin typeface="Garamond" panose="02020404030301010803" pitchFamily="18" charset="0"/>
              </a:rPr>
              <a:t>Determine the cyclomatic complexity of the resultant flow graph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500" dirty="0">
                <a:solidFill>
                  <a:srgbClr val="222222"/>
                </a:solidFill>
                <a:latin typeface="Garamond" panose="02020404030301010803" pitchFamily="18" charset="0"/>
              </a:rPr>
              <a:t>Determine the independent paths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500" dirty="0">
                <a:solidFill>
                  <a:srgbClr val="222222"/>
                </a:solidFill>
                <a:latin typeface="Garamond" panose="02020404030301010803" pitchFamily="18" charset="0"/>
              </a:rPr>
              <a:t>Prepare test cases that will force execution of each path in the basis set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C6C9C899-5376-D045-8033-FA32404889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02320" y="6380480"/>
            <a:ext cx="415108" cy="3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722989-BDE1-6142-AEAD-AA629253A22F}" type="slidenum">
              <a:rPr lang="en-US" altLang="en-US"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9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9C3BB-1FBD-534F-B0B5-FAB42F13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76880"/>
            <a:ext cx="7772400" cy="1351280"/>
          </a:xfrm>
        </p:spPr>
        <p:txBody>
          <a:bodyPr>
            <a:normAutofit/>
          </a:bodyPr>
          <a:lstStyle/>
          <a:p>
            <a:r>
              <a:rPr lang="en-US" sz="4400" b="0" dirty="0"/>
              <a:t>FLOW GRAPH EXAMPLE</a:t>
            </a:r>
          </a:p>
        </p:txBody>
      </p:sp>
    </p:spTree>
    <p:extLst>
      <p:ext uri="{BB962C8B-B14F-4D97-AF65-F5344CB8AC3E}">
        <p14:creationId xmlns:p14="http://schemas.microsoft.com/office/powerpoint/2010/main" val="4084607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6362BE95-41BC-B24F-81EE-12F76D5C9A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441440"/>
            <a:ext cx="533400" cy="2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F71238-5C3B-A444-B81B-0BA888A991E7}" type="slidenum">
              <a:rPr lang="en-US" altLang="en-US"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9E3F596C-6A44-CB4A-AD9B-E7510994D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5" y="467360"/>
            <a:ext cx="3984779" cy="5669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1  int functionY(void)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2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3     int x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4     int y = 19;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5  A: x++;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6     if (x &gt; 999)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7        goto 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8     if (x % 11 == 0)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9        goto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10     else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11  B: if (x % y == 0)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12        goto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13     else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14  C: printf("%d\n", 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15     goto A;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16  D: printf("End of list\n");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17 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18  }</a:t>
            </a: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7C5C882B-3501-2E49-9A85-7B79604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762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66" name="Oval 5">
            <a:extLst>
              <a:ext uri="{FF2B5EF4-FFF2-40B4-BE49-F238E27FC236}">
                <a16:creationId xmlns:a16="http://schemas.microsoft.com/office/drawing/2014/main" id="{D295C6E3-FBF9-A841-8CC6-179DAA8E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FE36D70E-94D7-7E4C-9095-12823986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57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CE7144A3-72F1-5843-8968-122F33D4E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BC7384CD-4117-5546-971C-8C3F555E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70" name="Oval 9">
            <a:extLst>
              <a:ext uri="{FF2B5EF4-FFF2-40B4-BE49-F238E27FC236}">
                <a16:creationId xmlns:a16="http://schemas.microsoft.com/office/drawing/2014/main" id="{B1205DE1-5383-7E4E-9663-A864AFB8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5371" name="Oval 10">
            <a:extLst>
              <a:ext uri="{FF2B5EF4-FFF2-40B4-BE49-F238E27FC236}">
                <a16:creationId xmlns:a16="http://schemas.microsoft.com/office/drawing/2014/main" id="{1BE7E185-71F6-794A-8EAA-D8971ECF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19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5372" name="Oval 11">
            <a:extLst>
              <a:ext uri="{FF2B5EF4-FFF2-40B4-BE49-F238E27FC236}">
                <a16:creationId xmlns:a16="http://schemas.microsoft.com/office/drawing/2014/main" id="{4BC14F66-5B5E-2046-86CB-DBC08203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73" name="Oval 12">
            <a:extLst>
              <a:ext uri="{FF2B5EF4-FFF2-40B4-BE49-F238E27FC236}">
                <a16:creationId xmlns:a16="http://schemas.microsoft.com/office/drawing/2014/main" id="{57A71F11-6C61-EC4F-AE0E-00CB1A7D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374" name="Oval 13">
            <a:extLst>
              <a:ext uri="{FF2B5EF4-FFF2-40B4-BE49-F238E27FC236}">
                <a16:creationId xmlns:a16="http://schemas.microsoft.com/office/drawing/2014/main" id="{E8EB0588-3644-E94E-885E-32FDD6D32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196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5375" name="Oval 14">
            <a:extLst>
              <a:ext uri="{FF2B5EF4-FFF2-40B4-BE49-F238E27FC236}">
                <a16:creationId xmlns:a16="http://schemas.microsoft.com/office/drawing/2014/main" id="{77592336-75A8-044F-A5DD-6305403E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376" name="Oval 15">
            <a:extLst>
              <a:ext uri="{FF2B5EF4-FFF2-40B4-BE49-F238E27FC236}">
                <a16:creationId xmlns:a16="http://schemas.microsoft.com/office/drawing/2014/main" id="{43F9A2B6-2E3C-7A4D-92B5-F3C45D3E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15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5377" name="Oval 16">
            <a:extLst>
              <a:ext uri="{FF2B5EF4-FFF2-40B4-BE49-F238E27FC236}">
                <a16:creationId xmlns:a16="http://schemas.microsoft.com/office/drawing/2014/main" id="{B0098DB5-C72E-DE4A-85C7-346CF9B3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324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378" name="Oval 17">
            <a:extLst>
              <a:ext uri="{FF2B5EF4-FFF2-40B4-BE49-F238E27FC236}">
                <a16:creationId xmlns:a16="http://schemas.microsoft.com/office/drawing/2014/main" id="{45BFA486-2A1A-0A47-A724-26FAA96F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5379" name="Oval 18">
            <a:extLst>
              <a:ext uri="{FF2B5EF4-FFF2-40B4-BE49-F238E27FC236}">
                <a16:creationId xmlns:a16="http://schemas.microsoft.com/office/drawing/2014/main" id="{D21C9497-3B9E-674B-83D0-61FACBD4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5380" name="AutoShape 19">
            <a:extLst>
              <a:ext uri="{FF2B5EF4-FFF2-40B4-BE49-F238E27FC236}">
                <a16:creationId xmlns:a16="http://schemas.microsoft.com/office/drawing/2014/main" id="{F9244D21-8A5D-5E49-AA8F-56D88C186BAF}"/>
              </a:ext>
            </a:extLst>
          </p:cNvPr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7200900" y="1143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0">
            <a:extLst>
              <a:ext uri="{FF2B5EF4-FFF2-40B4-BE49-F238E27FC236}">
                <a16:creationId xmlns:a16="http://schemas.microsoft.com/office/drawing/2014/main" id="{0D67C6EA-7F22-B740-9150-06A7E7E21CC0}"/>
              </a:ext>
            </a:extLst>
          </p:cNvPr>
          <p:cNvCxnSpPr>
            <a:cxnSpLocks noChangeShapeType="1"/>
            <a:stCxn id="15366" idx="4"/>
            <a:endCxn id="15367" idx="0"/>
          </p:cNvCxnSpPr>
          <p:nvPr/>
        </p:nvCxnSpPr>
        <p:spPr bwMode="auto">
          <a:xfrm>
            <a:off x="7200900" y="17526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>
            <a:extLst>
              <a:ext uri="{FF2B5EF4-FFF2-40B4-BE49-F238E27FC236}">
                <a16:creationId xmlns:a16="http://schemas.microsoft.com/office/drawing/2014/main" id="{05746127-BB0D-B64D-AA83-4B8AF699A42A}"/>
              </a:ext>
            </a:extLst>
          </p:cNvPr>
          <p:cNvCxnSpPr>
            <a:cxnSpLocks noChangeShapeType="1"/>
            <a:stCxn id="15367" idx="4"/>
            <a:endCxn id="15368" idx="0"/>
          </p:cNvCxnSpPr>
          <p:nvPr/>
        </p:nvCxnSpPr>
        <p:spPr bwMode="auto">
          <a:xfrm>
            <a:off x="7200900" y="2438400"/>
            <a:ext cx="0" cy="285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2">
            <a:extLst>
              <a:ext uri="{FF2B5EF4-FFF2-40B4-BE49-F238E27FC236}">
                <a16:creationId xmlns:a16="http://schemas.microsoft.com/office/drawing/2014/main" id="{82ADBB8A-E7FE-264E-9485-F25CE2B67DDE}"/>
              </a:ext>
            </a:extLst>
          </p:cNvPr>
          <p:cNvCxnSpPr>
            <a:cxnSpLocks noChangeShapeType="1"/>
            <a:stCxn id="15368" idx="3"/>
            <a:endCxn id="15372" idx="7"/>
          </p:cNvCxnSpPr>
          <p:nvPr/>
        </p:nvCxnSpPr>
        <p:spPr bwMode="auto">
          <a:xfrm flipH="1">
            <a:off x="6627813" y="3087688"/>
            <a:ext cx="38417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3">
            <a:extLst>
              <a:ext uri="{FF2B5EF4-FFF2-40B4-BE49-F238E27FC236}">
                <a16:creationId xmlns:a16="http://schemas.microsoft.com/office/drawing/2014/main" id="{560FD6B4-F449-244E-9199-4F1B3BF7D6B0}"/>
              </a:ext>
            </a:extLst>
          </p:cNvPr>
          <p:cNvCxnSpPr>
            <a:cxnSpLocks noChangeShapeType="1"/>
            <a:stCxn id="15368" idx="5"/>
            <a:endCxn id="15369" idx="1"/>
          </p:cNvCxnSpPr>
          <p:nvPr/>
        </p:nvCxnSpPr>
        <p:spPr bwMode="auto">
          <a:xfrm>
            <a:off x="7389813" y="3087688"/>
            <a:ext cx="4603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4">
            <a:extLst>
              <a:ext uri="{FF2B5EF4-FFF2-40B4-BE49-F238E27FC236}">
                <a16:creationId xmlns:a16="http://schemas.microsoft.com/office/drawing/2014/main" id="{4AB8D0D6-DAD9-8B4B-B5CB-392A1AA41A0A}"/>
              </a:ext>
            </a:extLst>
          </p:cNvPr>
          <p:cNvCxnSpPr>
            <a:cxnSpLocks noChangeShapeType="1"/>
            <a:stCxn id="15372" idx="4"/>
            <a:endCxn id="15373" idx="0"/>
          </p:cNvCxnSpPr>
          <p:nvPr/>
        </p:nvCxnSpPr>
        <p:spPr bwMode="auto">
          <a:xfrm>
            <a:off x="6438900" y="36004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5">
            <a:extLst>
              <a:ext uri="{FF2B5EF4-FFF2-40B4-BE49-F238E27FC236}">
                <a16:creationId xmlns:a16="http://schemas.microsoft.com/office/drawing/2014/main" id="{856FCBBA-8827-9D4D-917F-3F97357B08B0}"/>
              </a:ext>
            </a:extLst>
          </p:cNvPr>
          <p:cNvCxnSpPr>
            <a:cxnSpLocks noChangeShapeType="1"/>
            <a:stCxn id="15369" idx="4"/>
            <a:endCxn id="15370" idx="0"/>
          </p:cNvCxnSpPr>
          <p:nvPr/>
        </p:nvCxnSpPr>
        <p:spPr bwMode="auto">
          <a:xfrm>
            <a:off x="8039100" y="35814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6">
            <a:extLst>
              <a:ext uri="{FF2B5EF4-FFF2-40B4-BE49-F238E27FC236}">
                <a16:creationId xmlns:a16="http://schemas.microsoft.com/office/drawing/2014/main" id="{B36F5157-8AFF-1E4C-A327-43E33F4686DD}"/>
              </a:ext>
            </a:extLst>
          </p:cNvPr>
          <p:cNvCxnSpPr>
            <a:cxnSpLocks noChangeShapeType="1"/>
            <a:stCxn id="15370" idx="4"/>
            <a:endCxn id="15371" idx="0"/>
          </p:cNvCxnSpPr>
          <p:nvPr/>
        </p:nvCxnSpPr>
        <p:spPr bwMode="auto">
          <a:xfrm>
            <a:off x="8039100" y="4191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>
            <a:extLst>
              <a:ext uri="{FF2B5EF4-FFF2-40B4-BE49-F238E27FC236}">
                <a16:creationId xmlns:a16="http://schemas.microsoft.com/office/drawing/2014/main" id="{785539B0-2F61-4045-9AF5-A015BA415838}"/>
              </a:ext>
            </a:extLst>
          </p:cNvPr>
          <p:cNvCxnSpPr>
            <a:cxnSpLocks noChangeShapeType="1"/>
            <a:stCxn id="15373" idx="4"/>
            <a:endCxn id="15374" idx="0"/>
          </p:cNvCxnSpPr>
          <p:nvPr/>
        </p:nvCxnSpPr>
        <p:spPr bwMode="auto">
          <a:xfrm>
            <a:off x="6438900" y="419100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>
            <a:extLst>
              <a:ext uri="{FF2B5EF4-FFF2-40B4-BE49-F238E27FC236}">
                <a16:creationId xmlns:a16="http://schemas.microsoft.com/office/drawing/2014/main" id="{BF84CE68-12F8-8A44-958B-C1A314FD617C}"/>
              </a:ext>
            </a:extLst>
          </p:cNvPr>
          <p:cNvCxnSpPr>
            <a:cxnSpLocks noChangeShapeType="1"/>
            <a:stCxn id="15374" idx="4"/>
            <a:endCxn id="15375" idx="0"/>
          </p:cNvCxnSpPr>
          <p:nvPr/>
        </p:nvCxnSpPr>
        <p:spPr bwMode="auto">
          <a:xfrm>
            <a:off x="6438900" y="4819650"/>
            <a:ext cx="0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29">
            <a:extLst>
              <a:ext uri="{FF2B5EF4-FFF2-40B4-BE49-F238E27FC236}">
                <a16:creationId xmlns:a16="http://schemas.microsoft.com/office/drawing/2014/main" id="{F31C7DDB-5926-9149-BAD9-5C777B6A855F}"/>
              </a:ext>
            </a:extLst>
          </p:cNvPr>
          <p:cNvCxnSpPr>
            <a:cxnSpLocks noChangeShapeType="1"/>
            <a:stCxn id="15375" idx="4"/>
            <a:endCxn id="15376" idx="0"/>
          </p:cNvCxnSpPr>
          <p:nvPr/>
        </p:nvCxnSpPr>
        <p:spPr bwMode="auto">
          <a:xfrm>
            <a:off x="6438900" y="5410200"/>
            <a:ext cx="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0">
            <a:extLst>
              <a:ext uri="{FF2B5EF4-FFF2-40B4-BE49-F238E27FC236}">
                <a16:creationId xmlns:a16="http://schemas.microsoft.com/office/drawing/2014/main" id="{A8C0DB71-7FA8-174B-A1B7-9800E586EFCA}"/>
              </a:ext>
            </a:extLst>
          </p:cNvPr>
          <p:cNvCxnSpPr>
            <a:cxnSpLocks noChangeShapeType="1"/>
            <a:stCxn id="15376" idx="4"/>
            <a:endCxn id="15377" idx="0"/>
          </p:cNvCxnSpPr>
          <p:nvPr/>
        </p:nvCxnSpPr>
        <p:spPr bwMode="auto">
          <a:xfrm>
            <a:off x="6438900" y="609600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1">
            <a:extLst>
              <a:ext uri="{FF2B5EF4-FFF2-40B4-BE49-F238E27FC236}">
                <a16:creationId xmlns:a16="http://schemas.microsoft.com/office/drawing/2014/main" id="{615DF795-12CD-6C42-84A3-9DB95E92C862}"/>
              </a:ext>
            </a:extLst>
          </p:cNvPr>
          <p:cNvCxnSpPr>
            <a:cxnSpLocks noChangeShapeType="1"/>
            <a:stCxn id="15372" idx="3"/>
            <a:endCxn id="15379" idx="7"/>
          </p:cNvCxnSpPr>
          <p:nvPr/>
        </p:nvCxnSpPr>
        <p:spPr bwMode="auto">
          <a:xfrm flipH="1">
            <a:off x="5561013" y="35448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2">
            <a:extLst>
              <a:ext uri="{FF2B5EF4-FFF2-40B4-BE49-F238E27FC236}">
                <a16:creationId xmlns:a16="http://schemas.microsoft.com/office/drawing/2014/main" id="{0ACE9D61-3628-EC42-9612-87D9CAF20FAC}"/>
              </a:ext>
            </a:extLst>
          </p:cNvPr>
          <p:cNvCxnSpPr>
            <a:cxnSpLocks noChangeShapeType="1"/>
            <a:stCxn id="15379" idx="0"/>
            <a:endCxn id="15367" idx="3"/>
          </p:cNvCxnSpPr>
          <p:nvPr/>
        </p:nvCxnSpPr>
        <p:spPr bwMode="auto">
          <a:xfrm rot="-5400000">
            <a:off x="5478463" y="2276475"/>
            <a:ext cx="1427162" cy="1639888"/>
          </a:xfrm>
          <a:prstGeom prst="curvedConnector3">
            <a:avLst>
              <a:gd name="adj1" fmla="val 7419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3">
            <a:extLst>
              <a:ext uri="{FF2B5EF4-FFF2-40B4-BE49-F238E27FC236}">
                <a16:creationId xmlns:a16="http://schemas.microsoft.com/office/drawing/2014/main" id="{3F75FA6B-3A2B-7241-827E-39C574227891}"/>
              </a:ext>
            </a:extLst>
          </p:cNvPr>
          <p:cNvCxnSpPr>
            <a:cxnSpLocks noChangeShapeType="1"/>
            <a:stCxn id="15378" idx="2"/>
            <a:endCxn id="15367" idx="2"/>
          </p:cNvCxnSpPr>
          <p:nvPr/>
        </p:nvCxnSpPr>
        <p:spPr bwMode="auto">
          <a:xfrm rot="10800000" flipH="1">
            <a:off x="5105400" y="2247900"/>
            <a:ext cx="1828800" cy="29718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34">
            <a:extLst>
              <a:ext uri="{FF2B5EF4-FFF2-40B4-BE49-F238E27FC236}">
                <a16:creationId xmlns:a16="http://schemas.microsoft.com/office/drawing/2014/main" id="{B8A37450-DC09-534D-889C-809D4214BE5C}"/>
              </a:ext>
            </a:extLst>
          </p:cNvPr>
          <p:cNvCxnSpPr>
            <a:cxnSpLocks noChangeShapeType="1"/>
            <a:stCxn id="15377" idx="2"/>
            <a:endCxn id="15367" idx="1"/>
          </p:cNvCxnSpPr>
          <p:nvPr/>
        </p:nvCxnSpPr>
        <p:spPr bwMode="auto">
          <a:xfrm rot="10800000" flipH="1">
            <a:off x="6172200" y="2112963"/>
            <a:ext cx="839788" cy="4402137"/>
          </a:xfrm>
          <a:prstGeom prst="curvedConnector4">
            <a:avLst>
              <a:gd name="adj1" fmla="val -210588"/>
              <a:gd name="adj2" fmla="val 1064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6" name="AutoShape 35">
            <a:extLst>
              <a:ext uri="{FF2B5EF4-FFF2-40B4-BE49-F238E27FC236}">
                <a16:creationId xmlns:a16="http://schemas.microsoft.com/office/drawing/2014/main" id="{7AA2C419-6470-064D-AA48-EA4C7F931C72}"/>
              </a:ext>
            </a:extLst>
          </p:cNvPr>
          <p:cNvCxnSpPr>
            <a:cxnSpLocks noChangeShapeType="1"/>
            <a:stCxn id="15374" idx="3"/>
            <a:endCxn id="15378" idx="7"/>
          </p:cNvCxnSpPr>
          <p:nvPr/>
        </p:nvCxnSpPr>
        <p:spPr bwMode="auto">
          <a:xfrm flipH="1">
            <a:off x="5561013" y="4764088"/>
            <a:ext cx="688975" cy="320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3261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9C3BB-1FBD-534F-B0B5-FAB42F13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b="0" dirty="0"/>
              <a:t>A Sample Function to Diagram and Analyze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01515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FAA27858-D94E-AE45-B494-B9C615474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1027">
            <a:extLst>
              <a:ext uri="{FF2B5EF4-FFF2-40B4-BE49-F238E27FC236}">
                <a16:creationId xmlns:a16="http://schemas.microsoft.com/office/drawing/2014/main" id="{9F1AD4C2-DAFF-9949-8091-7397705A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" y="234950"/>
            <a:ext cx="3983038" cy="596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1 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functionZ</a:t>
            </a:r>
            <a:r>
              <a:rPr lang="en-US" altLang="en-US" sz="1600" b="1" dirty="0">
                <a:latin typeface="Courier New" panose="02070309020205020404" pitchFamily="49" charset="0"/>
              </a:rPr>
              <a:t>(int 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2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3  int x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4  while (x &lt;= (y * y))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5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6     if ((x % 11 == 0) &amp;&amp;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7         (x % y == 0))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8        {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9        printf(“%d”, 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10        x++;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11        } // End if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12     else if ((x % 7 == 0) ||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13              (x % y == 1))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14       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15        printf(“%d”, y);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16        x = x + 2;     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7"/>
            </a:pPr>
            <a:r>
              <a:rPr lang="en-US" altLang="en-US" sz="1600" b="1" dirty="0">
                <a:latin typeface="Courier New" panose="02070309020205020404" pitchFamily="49" charset="0"/>
              </a:rPr>
              <a:t>      } // End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18     printf(“\n”);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19     } // End while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20  printf("End of list\n");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21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22  } // End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functionZ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7413" name="Oval 1028">
            <a:extLst>
              <a:ext uri="{FF2B5EF4-FFF2-40B4-BE49-F238E27FC236}">
                <a16:creationId xmlns:a16="http://schemas.microsoft.com/office/drawing/2014/main" id="{2D25706B-5F6C-5446-9DA2-70F827D9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762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14" name="Oval 1029">
            <a:extLst>
              <a:ext uri="{FF2B5EF4-FFF2-40B4-BE49-F238E27FC236}">
                <a16:creationId xmlns:a16="http://schemas.microsoft.com/office/drawing/2014/main" id="{B3D3968A-3AF1-F14F-A6D0-87F79980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3716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15" name="Oval 1030">
            <a:extLst>
              <a:ext uri="{FF2B5EF4-FFF2-40B4-BE49-F238E27FC236}">
                <a16:creationId xmlns:a16="http://schemas.microsoft.com/office/drawing/2014/main" id="{E1EB87B0-6BB0-FD44-BB2C-45587A9A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16" name="Oval 1031">
            <a:extLst>
              <a:ext uri="{FF2B5EF4-FFF2-40B4-BE49-F238E27FC236}">
                <a16:creationId xmlns:a16="http://schemas.microsoft.com/office/drawing/2014/main" id="{797EA82B-0B87-FD4E-B5DB-36A24479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812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7" name="Oval 1032">
            <a:extLst>
              <a:ext uri="{FF2B5EF4-FFF2-40B4-BE49-F238E27FC236}">
                <a16:creationId xmlns:a16="http://schemas.microsoft.com/office/drawing/2014/main" id="{453102FF-4621-0F49-82D1-B1CE3C46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7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18" name="Oval 1033">
            <a:extLst>
              <a:ext uri="{FF2B5EF4-FFF2-40B4-BE49-F238E27FC236}">
                <a16:creationId xmlns:a16="http://schemas.microsoft.com/office/drawing/2014/main" id="{54253A03-293B-CC40-9EF1-5232447E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528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19" name="Oval 1034">
            <a:extLst>
              <a:ext uri="{FF2B5EF4-FFF2-40B4-BE49-F238E27FC236}">
                <a16:creationId xmlns:a16="http://schemas.microsoft.com/office/drawing/2014/main" id="{E57EF7AA-6803-B94D-9AAC-D809096D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7420" name="Oval 1035">
            <a:extLst>
              <a:ext uri="{FF2B5EF4-FFF2-40B4-BE49-F238E27FC236}">
                <a16:creationId xmlns:a16="http://schemas.microsoft.com/office/drawing/2014/main" id="{D054E730-5272-E443-8556-28158A4D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533400" cy="381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7421" name="Oval 1036">
            <a:extLst>
              <a:ext uri="{FF2B5EF4-FFF2-40B4-BE49-F238E27FC236}">
                <a16:creationId xmlns:a16="http://schemas.microsoft.com/office/drawing/2014/main" id="{393B1359-1628-DB48-9449-57FD1BF3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57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422" name="Oval 1037">
            <a:extLst>
              <a:ext uri="{FF2B5EF4-FFF2-40B4-BE49-F238E27FC236}">
                <a16:creationId xmlns:a16="http://schemas.microsoft.com/office/drawing/2014/main" id="{52D16570-932A-BA47-AA37-A93B9D00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7423" name="Oval 1038">
            <a:extLst>
              <a:ext uri="{FF2B5EF4-FFF2-40B4-BE49-F238E27FC236}">
                <a16:creationId xmlns:a16="http://schemas.microsoft.com/office/drawing/2014/main" id="{049AEA0D-EFBA-054E-88C8-AAE85B10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7424" name="Oval 1039">
            <a:extLst>
              <a:ext uri="{FF2B5EF4-FFF2-40B4-BE49-F238E27FC236}">
                <a16:creationId xmlns:a16="http://schemas.microsoft.com/office/drawing/2014/main" id="{6FD1955E-B703-FD42-82F9-51AB595E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cxnSp>
        <p:nvCxnSpPr>
          <p:cNvPr id="17425" name="AutoShape 1040">
            <a:extLst>
              <a:ext uri="{FF2B5EF4-FFF2-40B4-BE49-F238E27FC236}">
                <a16:creationId xmlns:a16="http://schemas.microsoft.com/office/drawing/2014/main" id="{38598DB3-EF61-664A-B1A4-ABD5649EEC6E}"/>
              </a:ext>
            </a:extLst>
          </p:cNvPr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6743700" y="11430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041">
            <a:extLst>
              <a:ext uri="{FF2B5EF4-FFF2-40B4-BE49-F238E27FC236}">
                <a16:creationId xmlns:a16="http://schemas.microsoft.com/office/drawing/2014/main" id="{C71A3A3B-813C-2F44-8C8C-E44F0AD8466E}"/>
              </a:ext>
            </a:extLst>
          </p:cNvPr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6743700" y="1771650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042">
            <a:extLst>
              <a:ext uri="{FF2B5EF4-FFF2-40B4-BE49-F238E27FC236}">
                <a16:creationId xmlns:a16="http://schemas.microsoft.com/office/drawing/2014/main" id="{2A96DE49-11A4-B14C-B8E4-2C1BA2614F01}"/>
              </a:ext>
            </a:extLst>
          </p:cNvPr>
          <p:cNvCxnSpPr>
            <a:cxnSpLocks noChangeShapeType="1"/>
            <a:stCxn id="17415" idx="6"/>
            <a:endCxn id="17416" idx="2"/>
          </p:cNvCxnSpPr>
          <p:nvPr/>
        </p:nvCxnSpPr>
        <p:spPr bwMode="auto">
          <a:xfrm>
            <a:off x="7029450" y="21717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43">
            <a:extLst>
              <a:ext uri="{FF2B5EF4-FFF2-40B4-BE49-F238E27FC236}">
                <a16:creationId xmlns:a16="http://schemas.microsoft.com/office/drawing/2014/main" id="{6AFF803A-87F5-7141-B7CA-4D494E729CD1}"/>
              </a:ext>
            </a:extLst>
          </p:cNvPr>
          <p:cNvCxnSpPr>
            <a:cxnSpLocks noChangeShapeType="1"/>
            <a:stCxn id="17416" idx="4"/>
            <a:endCxn id="17417" idx="0"/>
          </p:cNvCxnSpPr>
          <p:nvPr/>
        </p:nvCxnSpPr>
        <p:spPr bwMode="auto">
          <a:xfrm>
            <a:off x="7658100" y="238125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44">
            <a:extLst>
              <a:ext uri="{FF2B5EF4-FFF2-40B4-BE49-F238E27FC236}">
                <a16:creationId xmlns:a16="http://schemas.microsoft.com/office/drawing/2014/main" id="{C36B06FF-2AB0-DF45-B640-59EA154F4949}"/>
              </a:ext>
            </a:extLst>
          </p:cNvPr>
          <p:cNvCxnSpPr>
            <a:cxnSpLocks noChangeShapeType="1"/>
            <a:stCxn id="17417" idx="4"/>
            <a:endCxn id="17418" idx="0"/>
          </p:cNvCxnSpPr>
          <p:nvPr/>
        </p:nvCxnSpPr>
        <p:spPr bwMode="auto">
          <a:xfrm>
            <a:off x="7658100" y="3048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1045">
            <a:extLst>
              <a:ext uri="{FF2B5EF4-FFF2-40B4-BE49-F238E27FC236}">
                <a16:creationId xmlns:a16="http://schemas.microsoft.com/office/drawing/2014/main" id="{676D92AB-59CD-8E46-9AE0-3608CE56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74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21</a:t>
            </a:r>
          </a:p>
        </p:txBody>
      </p:sp>
      <p:cxnSp>
        <p:nvCxnSpPr>
          <p:cNvPr id="17431" name="AutoShape 1046">
            <a:extLst>
              <a:ext uri="{FF2B5EF4-FFF2-40B4-BE49-F238E27FC236}">
                <a16:creationId xmlns:a16="http://schemas.microsoft.com/office/drawing/2014/main" id="{368C8E96-41FB-BC43-BFBD-FA1E2642A6C1}"/>
              </a:ext>
            </a:extLst>
          </p:cNvPr>
          <p:cNvCxnSpPr>
            <a:cxnSpLocks noChangeShapeType="1"/>
            <a:stCxn id="17418" idx="4"/>
            <a:endCxn id="17423" idx="7"/>
          </p:cNvCxnSpPr>
          <p:nvPr/>
        </p:nvCxnSpPr>
        <p:spPr bwMode="auto">
          <a:xfrm flipH="1">
            <a:off x="6932613" y="3733800"/>
            <a:ext cx="7254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1047">
            <a:extLst>
              <a:ext uri="{FF2B5EF4-FFF2-40B4-BE49-F238E27FC236}">
                <a16:creationId xmlns:a16="http://schemas.microsoft.com/office/drawing/2014/main" id="{2105A799-8971-6C4A-8B6B-A9E885EB65C3}"/>
              </a:ext>
            </a:extLst>
          </p:cNvPr>
          <p:cNvCxnSpPr>
            <a:cxnSpLocks noChangeShapeType="1"/>
            <a:stCxn id="17415" idx="2"/>
            <a:endCxn id="17419" idx="0"/>
          </p:cNvCxnSpPr>
          <p:nvPr/>
        </p:nvCxnSpPr>
        <p:spPr bwMode="auto">
          <a:xfrm flipH="1">
            <a:off x="5676900" y="2171700"/>
            <a:ext cx="781050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1048">
            <a:extLst>
              <a:ext uri="{FF2B5EF4-FFF2-40B4-BE49-F238E27FC236}">
                <a16:creationId xmlns:a16="http://schemas.microsoft.com/office/drawing/2014/main" id="{84C9CB46-F0F4-8046-933F-4322274E63D8}"/>
              </a:ext>
            </a:extLst>
          </p:cNvPr>
          <p:cNvCxnSpPr>
            <a:cxnSpLocks noChangeShapeType="1"/>
            <a:stCxn id="17419" idx="4"/>
            <a:endCxn id="17421" idx="0"/>
          </p:cNvCxnSpPr>
          <p:nvPr/>
        </p:nvCxnSpPr>
        <p:spPr bwMode="auto">
          <a:xfrm>
            <a:off x="5676900" y="32194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1049">
            <a:extLst>
              <a:ext uri="{FF2B5EF4-FFF2-40B4-BE49-F238E27FC236}">
                <a16:creationId xmlns:a16="http://schemas.microsoft.com/office/drawing/2014/main" id="{47880395-776C-DE41-BE54-BCD9C3A88405}"/>
              </a:ext>
            </a:extLst>
          </p:cNvPr>
          <p:cNvCxnSpPr>
            <a:cxnSpLocks noChangeShapeType="1"/>
            <a:stCxn id="17419" idx="6"/>
            <a:endCxn id="17420" idx="2"/>
          </p:cNvCxnSpPr>
          <p:nvPr/>
        </p:nvCxnSpPr>
        <p:spPr bwMode="auto">
          <a:xfrm>
            <a:off x="5962650" y="30099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1050">
            <a:extLst>
              <a:ext uri="{FF2B5EF4-FFF2-40B4-BE49-F238E27FC236}">
                <a16:creationId xmlns:a16="http://schemas.microsoft.com/office/drawing/2014/main" id="{D15E9D08-0BB5-F64E-88D0-FDB48CBCFEF9}"/>
              </a:ext>
            </a:extLst>
          </p:cNvPr>
          <p:cNvCxnSpPr>
            <a:cxnSpLocks noChangeShapeType="1"/>
            <a:stCxn id="17420" idx="3"/>
            <a:endCxn id="17421" idx="6"/>
          </p:cNvCxnSpPr>
          <p:nvPr/>
        </p:nvCxnSpPr>
        <p:spPr bwMode="auto">
          <a:xfrm flipH="1">
            <a:off x="5943600" y="3163888"/>
            <a:ext cx="534988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051">
            <a:extLst>
              <a:ext uri="{FF2B5EF4-FFF2-40B4-BE49-F238E27FC236}">
                <a16:creationId xmlns:a16="http://schemas.microsoft.com/office/drawing/2014/main" id="{5C36EDC8-DFAC-4542-91E8-03B3246BAF9A}"/>
              </a:ext>
            </a:extLst>
          </p:cNvPr>
          <p:cNvCxnSpPr>
            <a:cxnSpLocks noChangeShapeType="1"/>
            <a:stCxn id="17421" idx="4"/>
            <a:endCxn id="17422" idx="0"/>
          </p:cNvCxnSpPr>
          <p:nvPr/>
        </p:nvCxnSpPr>
        <p:spPr bwMode="auto">
          <a:xfrm>
            <a:off x="5676900" y="40386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1052">
            <a:extLst>
              <a:ext uri="{FF2B5EF4-FFF2-40B4-BE49-F238E27FC236}">
                <a16:creationId xmlns:a16="http://schemas.microsoft.com/office/drawing/2014/main" id="{6808290D-A40A-DB4B-B58F-867E0DC0F208}"/>
              </a:ext>
            </a:extLst>
          </p:cNvPr>
          <p:cNvCxnSpPr>
            <a:cxnSpLocks noChangeShapeType="1"/>
            <a:stCxn id="17422" idx="5"/>
            <a:endCxn id="17423" idx="1"/>
          </p:cNvCxnSpPr>
          <p:nvPr/>
        </p:nvCxnSpPr>
        <p:spPr bwMode="auto">
          <a:xfrm>
            <a:off x="5865813" y="4592638"/>
            <a:ext cx="688975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1053">
            <a:extLst>
              <a:ext uri="{FF2B5EF4-FFF2-40B4-BE49-F238E27FC236}">
                <a16:creationId xmlns:a16="http://schemas.microsoft.com/office/drawing/2014/main" id="{0C983A51-B35E-3840-A9AD-1F2E6A6BC752}"/>
              </a:ext>
            </a:extLst>
          </p:cNvPr>
          <p:cNvCxnSpPr>
            <a:cxnSpLocks noChangeShapeType="1"/>
            <a:stCxn id="17424" idx="4"/>
            <a:endCxn id="17430" idx="0"/>
          </p:cNvCxnSpPr>
          <p:nvPr/>
        </p:nvCxnSpPr>
        <p:spPr bwMode="auto">
          <a:xfrm>
            <a:off x="6743700" y="5715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1054">
            <a:extLst>
              <a:ext uri="{FF2B5EF4-FFF2-40B4-BE49-F238E27FC236}">
                <a16:creationId xmlns:a16="http://schemas.microsoft.com/office/drawing/2014/main" id="{3E715BA6-1403-7644-92A9-DA398E486616}"/>
              </a:ext>
            </a:extLst>
          </p:cNvPr>
          <p:cNvCxnSpPr>
            <a:cxnSpLocks noChangeShapeType="1"/>
            <a:stCxn id="17416" idx="3"/>
            <a:endCxn id="17419" idx="7"/>
          </p:cNvCxnSpPr>
          <p:nvPr/>
        </p:nvCxnSpPr>
        <p:spPr bwMode="auto">
          <a:xfrm flipH="1">
            <a:off x="5865813" y="2325688"/>
            <a:ext cx="16033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0" name="Freeform 1055">
            <a:extLst>
              <a:ext uri="{FF2B5EF4-FFF2-40B4-BE49-F238E27FC236}">
                <a16:creationId xmlns:a16="http://schemas.microsoft.com/office/drawing/2014/main" id="{3F0BE007-BF0C-D64F-BEEE-8811E5479041}"/>
              </a:ext>
            </a:extLst>
          </p:cNvPr>
          <p:cNvSpPr>
            <a:spLocks/>
          </p:cNvSpPr>
          <p:nvPr/>
        </p:nvSpPr>
        <p:spPr bwMode="auto">
          <a:xfrm>
            <a:off x="7010400" y="1308100"/>
            <a:ext cx="1765300" cy="3568700"/>
          </a:xfrm>
          <a:custGeom>
            <a:avLst/>
            <a:gdLst>
              <a:gd name="T0" fmla="*/ 0 w 1112"/>
              <a:gd name="T1" fmla="*/ 2147483646 h 2248"/>
              <a:gd name="T2" fmla="*/ 2147483646 w 1112"/>
              <a:gd name="T3" fmla="*/ 2147483646 h 2248"/>
              <a:gd name="T4" fmla="*/ 2147483646 w 1112"/>
              <a:gd name="T5" fmla="*/ 2147483646 h 2248"/>
              <a:gd name="T6" fmla="*/ 0 w 1112"/>
              <a:gd name="T7" fmla="*/ 2147483646 h 2248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2248"/>
              <a:gd name="T14" fmla="*/ 1112 w 1112"/>
              <a:gd name="T15" fmla="*/ 2248 h 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2248">
                <a:moveTo>
                  <a:pt x="0" y="2248"/>
                </a:moveTo>
                <a:cubicBezTo>
                  <a:pt x="404" y="2056"/>
                  <a:pt x="808" y="1864"/>
                  <a:pt x="960" y="1528"/>
                </a:cubicBezTo>
                <a:cubicBezTo>
                  <a:pt x="1112" y="1192"/>
                  <a:pt x="1072" y="464"/>
                  <a:pt x="912" y="232"/>
                </a:cubicBezTo>
                <a:cubicBezTo>
                  <a:pt x="752" y="0"/>
                  <a:pt x="152" y="152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Freeform 1056">
            <a:extLst>
              <a:ext uri="{FF2B5EF4-FFF2-40B4-BE49-F238E27FC236}">
                <a16:creationId xmlns:a16="http://schemas.microsoft.com/office/drawing/2014/main" id="{47E6BD17-2151-4F45-8CC2-93E4BF7FA38A}"/>
              </a:ext>
            </a:extLst>
          </p:cNvPr>
          <p:cNvSpPr>
            <a:spLocks/>
          </p:cNvSpPr>
          <p:nvPr/>
        </p:nvSpPr>
        <p:spPr bwMode="auto">
          <a:xfrm>
            <a:off x="4559300" y="1600200"/>
            <a:ext cx="1917700" cy="3975100"/>
          </a:xfrm>
          <a:custGeom>
            <a:avLst/>
            <a:gdLst>
              <a:gd name="T0" fmla="*/ 2147483646 w 1208"/>
              <a:gd name="T1" fmla="*/ 0 h 2504"/>
              <a:gd name="T2" fmla="*/ 2147483646 w 1208"/>
              <a:gd name="T3" fmla="*/ 2147483646 h 2504"/>
              <a:gd name="T4" fmla="*/ 2147483646 w 1208"/>
              <a:gd name="T5" fmla="*/ 2147483646 h 2504"/>
              <a:gd name="T6" fmla="*/ 2147483646 w 1208"/>
              <a:gd name="T7" fmla="*/ 2147483646 h 2504"/>
              <a:gd name="T8" fmla="*/ 2147483646 w 1208"/>
              <a:gd name="T9" fmla="*/ 2147483646 h 2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8"/>
              <a:gd name="T16" fmla="*/ 0 h 2504"/>
              <a:gd name="T17" fmla="*/ 1208 w 1208"/>
              <a:gd name="T18" fmla="*/ 2504 h 2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8" h="2504">
                <a:moveTo>
                  <a:pt x="1208" y="0"/>
                </a:moveTo>
                <a:cubicBezTo>
                  <a:pt x="796" y="160"/>
                  <a:pt x="384" y="320"/>
                  <a:pt x="200" y="624"/>
                </a:cubicBezTo>
                <a:cubicBezTo>
                  <a:pt x="16" y="928"/>
                  <a:pt x="0" y="1528"/>
                  <a:pt x="104" y="1824"/>
                </a:cubicBezTo>
                <a:cubicBezTo>
                  <a:pt x="208" y="2120"/>
                  <a:pt x="640" y="2296"/>
                  <a:pt x="824" y="2400"/>
                </a:cubicBezTo>
                <a:cubicBezTo>
                  <a:pt x="1008" y="2504"/>
                  <a:pt x="1144" y="2440"/>
                  <a:pt x="1208" y="2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42" name="AutoShape 1057">
            <a:extLst>
              <a:ext uri="{FF2B5EF4-FFF2-40B4-BE49-F238E27FC236}">
                <a16:creationId xmlns:a16="http://schemas.microsoft.com/office/drawing/2014/main" id="{72179144-FF8E-5A46-969D-AD8D69686A82}"/>
              </a:ext>
            </a:extLst>
          </p:cNvPr>
          <p:cNvCxnSpPr>
            <a:cxnSpLocks noChangeShapeType="1"/>
            <a:stCxn id="17420" idx="4"/>
            <a:endCxn id="17423" idx="0"/>
          </p:cNvCxnSpPr>
          <p:nvPr/>
        </p:nvCxnSpPr>
        <p:spPr bwMode="auto">
          <a:xfrm>
            <a:off x="6667500" y="3219450"/>
            <a:ext cx="7620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146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169EDCF-91A8-F24E-A43C-93622310A85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/>
              <a:t>Deriving Test Cases: An Example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77CAD2E6-EAA4-B045-8ADD-769E129A1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12" y="1769499"/>
            <a:ext cx="5741431" cy="49614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E79604-D563-4347-BA0B-FAC92A5A532E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033-558E-40EA-93D2-CD206BDF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Driving Testing Behavior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F820F-5710-4E38-A595-96889552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1783" y="2666094"/>
            <a:ext cx="7499350" cy="2553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1E91-3F56-43B5-8631-0EEBACBB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4688" y="6519863"/>
            <a:ext cx="4911725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AF1CC-3063-4693-9A54-A72FDF3E3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58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5027F45-901B-CD4B-BBE5-C66B3A64F4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Deriving Test Cases: Identify Flow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95E6E507-4D8C-854D-9AC6-48A36D5A6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9" y="1754107"/>
            <a:ext cx="4409441" cy="4994367"/>
          </a:xfr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7540FE8-17DC-4CFA-97E7-9778652549FF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EE78EF9-695E-7742-9C53-B430AD553D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4000" dirty="0"/>
              <a:t>Deriving Test Cases: Draw Flow Graph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A44A161D-DC0A-344C-AA22-2D38599713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92" y="1976673"/>
            <a:ext cx="4093704" cy="4652756"/>
          </a:xfr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609637C-8170-4AFC-B86A-3EC806B28D60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49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ECAC6F2-74BE-6D40-B5EE-4CCCC04E6F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3600" dirty="0"/>
              <a:t>Deriving Test Cases: Determine Cyclomatic Complexity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527814F-0427-4546-A968-3F9CD26C001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35494" y="1987315"/>
            <a:ext cx="6951306" cy="3869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GB" sz="2500">
                <a:solidFill>
                  <a:srgbClr val="222222"/>
                </a:solidFill>
                <a:latin typeface="Garamond" panose="02020404030301010803" pitchFamily="18" charset="0"/>
              </a:rPr>
              <a:t>=&gt; V(G) = 6 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GB" sz="2500">
                <a:solidFill>
                  <a:srgbClr val="222222"/>
                </a:solidFill>
                <a:latin typeface="Garamond" panose="02020404030301010803" pitchFamily="18" charset="0"/>
              </a:rPr>
              <a:t>17 edges - 13 nodes + 2 = 6 </a:t>
            </a:r>
          </a:p>
          <a:p>
            <a:pPr marL="342900" lvl="3" indent="-342900">
              <a:lnSpc>
                <a:spcPct val="150000"/>
              </a:lnSpc>
              <a:spcAft>
                <a:spcPts val="500"/>
              </a:spcAft>
              <a:buFont typeface="Arial"/>
              <a:buChar char="•"/>
              <a:defRPr/>
            </a:pPr>
            <a:r>
              <a:rPr lang="en-GB" sz="2500">
                <a:solidFill>
                  <a:srgbClr val="222222"/>
                </a:solidFill>
                <a:latin typeface="Garamond" panose="02020404030301010803" pitchFamily="18" charset="0"/>
              </a:rPr>
              <a:t>5 predicate nodes + 1 = 6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0FB38F2-7989-40C7-B703-470B5FAFD082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08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BE15DC3-DDE1-604A-9949-B1156823C9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3600" dirty="0"/>
              <a:t>Deriving Test Cases: Determine  A set of Linearly Independent Paths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436E104-BB37-FB43-8CC1-C5123FCE1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00" y="1956795"/>
            <a:ext cx="4126398" cy="4626568"/>
          </a:xfr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E506416-6F2A-4202-8778-B3355A3C1FAC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23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AF8C347-8E43-BC48-96E6-11BF934246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3600" dirty="0"/>
              <a:t>Deriving Test Cases: Determine  A set of independent Paths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EE4BB59-B1F1-E44F-919B-43A3C41B9C0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989045" y="2267339"/>
            <a:ext cx="7697755" cy="3589175"/>
          </a:xfrm>
        </p:spPr>
        <p:txBody>
          <a:bodyPr>
            <a:normAutofit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1: 1 - 2 - 10 - 11 - 13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2: 1 - 2 - 10 - 12 - 13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3: 1 - 2 - 3 - 10 - 11 - 13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4: 1 - 2 - 3 - 4 - 5 - 8 - 9 - 2 - ...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5: 1 - 2 - 3 - 4 - 5 - 6 - 8 - 9 - 2 - ...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GB" sz="2600" dirty="0">
                <a:latin typeface="Garamond" panose="02020404030301010803" pitchFamily="18" charset="0"/>
              </a:rPr>
              <a:t>path 6: 1 - 2 - 3 - 4 - 5 - 6 - 7 - 8 - 9 - 2 - ... </a:t>
            </a:r>
          </a:p>
          <a:p>
            <a:pPr eaLnBrk="1" hangingPunct="1">
              <a:defRPr/>
            </a:pP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529555-F136-4545-AA61-4D3C678BE8D5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5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52EFDC3-5075-B445-A5EC-DBD3FF57BD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Another Example ….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4C84E07C-5732-724D-BC1D-2D0597EEB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800019"/>
            <a:ext cx="8528180" cy="42835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57F912C-7474-4233-8633-D2D1CC81D070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86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D96ADE5-809A-C346-A326-9326EC9CE3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Cyclomatic Complexity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82050BE-5830-4F42-9980-BC0E849AAD0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146041" y="1987315"/>
            <a:ext cx="6540759" cy="35177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E-N+2 = 4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Four paths to test …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1,8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1,2,3,7b,1,8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1,2,4,5,7a,7b,1,8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1,2,4,6,7a,7b,1,8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2A9A89E-32C0-49F4-A4AC-D27CC63822DF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9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654F3-BF8E-4D23-BC4A-47A128D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– Create the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EC25D-3967-4FE8-89A6-6F8D305B0CA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96931" y="1738313"/>
            <a:ext cx="4560844" cy="4449762"/>
          </a:xfrm>
        </p:spPr>
        <p:txBody>
          <a:bodyPr>
            <a:normAutofit lnSpcReduction="10000"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Garamond" panose="02020404030301010803" pitchFamily="18" charset="0"/>
                <a:cs typeface="Calibri" panose="020F0502020204030204" pitchFamily="34" charset="0"/>
              </a:rPr>
              <a:t>Software Artifact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/**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* Return index of node n at the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* first position it appears,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* -1 if it is not present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*/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public int </a:t>
            </a:r>
            <a:r>
              <a:rPr lang="en-US" sz="2000" dirty="0" err="1">
                <a:latin typeface="Garamond" panose="02020404030301010803" pitchFamily="18" charset="0"/>
              </a:rPr>
              <a:t>indexOf</a:t>
            </a:r>
            <a:r>
              <a:rPr lang="en-US" sz="2000" dirty="0">
                <a:latin typeface="Garamond" panose="02020404030301010803" pitchFamily="18" charset="0"/>
              </a:rPr>
              <a:t> (Object o)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  for (int i=0; i &lt; list.size(); i++)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      if (</a:t>
            </a:r>
            <a:r>
              <a:rPr lang="en-US" sz="2000" dirty="0" err="1">
                <a:latin typeface="Garamond" panose="02020404030301010803" pitchFamily="18" charset="0"/>
              </a:rPr>
              <a:t>list.get</a:t>
            </a:r>
            <a:r>
              <a:rPr lang="en-US" sz="2000" dirty="0">
                <a:latin typeface="Garamond" panose="02020404030301010803" pitchFamily="18" charset="0"/>
              </a:rPr>
              <a:t>(i).equals(o))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          return i;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    return -1;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dirty="0">
                <a:latin typeface="Garamond" panose="02020404030301010803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6EB78-4631-400D-9ECC-50AF9B6D86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72000" y="1738313"/>
            <a:ext cx="4572000" cy="444976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>
                <a:latin typeface="Garamond" panose="02020404030301010803" pitchFamily="18" charset="0"/>
              </a:rPr>
              <a:t>	Control Flow Graph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0B8B8-E1CA-43C1-9311-F07E666B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507163"/>
            <a:ext cx="4913312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228E1-B24F-4E7A-8C2B-B54AE73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BD29BF-F2BC-47C9-A1AF-5FAB76805958}"/>
              </a:ext>
            </a:extLst>
          </p:cNvPr>
          <p:cNvGrpSpPr/>
          <p:nvPr/>
        </p:nvGrpSpPr>
        <p:grpSpPr>
          <a:xfrm>
            <a:off x="4944573" y="2246076"/>
            <a:ext cx="3806692" cy="3465462"/>
            <a:chOff x="4944573" y="2246076"/>
            <a:chExt cx="3806692" cy="34654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E65F3E-4946-4226-B4DB-35554ABB9DF1}"/>
                </a:ext>
              </a:extLst>
            </p:cNvPr>
            <p:cNvSpPr/>
            <p:nvPr/>
          </p:nvSpPr>
          <p:spPr>
            <a:xfrm>
              <a:off x="6544177" y="2548830"/>
              <a:ext cx="548640" cy="545284"/>
            </a:xfrm>
            <a:prstGeom prst="ellipse">
              <a:avLst/>
            </a:prstGeom>
            <a:solidFill>
              <a:srgbClr val="016C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165A63-44E5-4B52-BFF6-3D9568259604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6818497" y="2246076"/>
              <a:ext cx="0" cy="3027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124117-F360-4D56-8600-4BEA3B622267}"/>
                </a:ext>
              </a:extLst>
            </p:cNvPr>
            <p:cNvCxnSpPr>
              <a:cxnSpLocks/>
              <a:stCxn id="27" idx="4"/>
              <a:endCxn id="30" idx="0"/>
            </p:cNvCxnSpPr>
            <p:nvPr/>
          </p:nvCxnSpPr>
          <p:spPr>
            <a:xfrm>
              <a:off x="6818497" y="3094114"/>
              <a:ext cx="6943" cy="320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84CDAB-5960-4C62-9CB5-0371C9FC439D}"/>
                </a:ext>
              </a:extLst>
            </p:cNvPr>
            <p:cNvSpPr/>
            <p:nvPr/>
          </p:nvSpPr>
          <p:spPr>
            <a:xfrm>
              <a:off x="6551120" y="3414926"/>
              <a:ext cx="548640" cy="545284"/>
            </a:xfrm>
            <a:prstGeom prst="ellipse">
              <a:avLst/>
            </a:prstGeom>
            <a:solidFill>
              <a:srgbClr val="016C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5826F3-7526-4651-9CCA-E5791CCFCC3F}"/>
                </a:ext>
              </a:extLst>
            </p:cNvPr>
            <p:cNvSpPr/>
            <p:nvPr/>
          </p:nvSpPr>
          <p:spPr>
            <a:xfrm>
              <a:off x="6003061" y="4291883"/>
              <a:ext cx="548640" cy="545284"/>
            </a:xfrm>
            <a:prstGeom prst="ellipse">
              <a:avLst/>
            </a:prstGeom>
            <a:solidFill>
              <a:srgbClr val="016C42"/>
            </a:solidFill>
            <a:ln w="6350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32E1E0-6A3D-4368-BE4E-5BA49E9E8CFA}"/>
                </a:ext>
              </a:extLst>
            </p:cNvPr>
            <p:cNvSpPr/>
            <p:nvPr/>
          </p:nvSpPr>
          <p:spPr>
            <a:xfrm>
              <a:off x="7105872" y="4290590"/>
              <a:ext cx="548640" cy="545284"/>
            </a:xfrm>
            <a:prstGeom prst="ellipse">
              <a:avLst/>
            </a:prstGeom>
            <a:solidFill>
              <a:srgbClr val="016C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43255F-309C-4EAE-A04B-C203108D0376}"/>
                </a:ext>
              </a:extLst>
            </p:cNvPr>
            <p:cNvSpPr/>
            <p:nvPr/>
          </p:nvSpPr>
          <p:spPr>
            <a:xfrm>
              <a:off x="6555160" y="5166254"/>
              <a:ext cx="548640" cy="545284"/>
            </a:xfrm>
            <a:prstGeom prst="ellipse">
              <a:avLst/>
            </a:prstGeom>
            <a:solidFill>
              <a:srgbClr val="016C42"/>
            </a:solidFill>
            <a:ln w="6350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68989-E72D-4C83-BF6D-2B7E6D2EF37C}"/>
                </a:ext>
              </a:extLst>
            </p:cNvPr>
            <p:cNvSpPr/>
            <p:nvPr/>
          </p:nvSpPr>
          <p:spPr>
            <a:xfrm>
              <a:off x="7654512" y="5166254"/>
              <a:ext cx="548640" cy="545284"/>
            </a:xfrm>
            <a:prstGeom prst="ellipse">
              <a:avLst/>
            </a:prstGeom>
            <a:solidFill>
              <a:srgbClr val="016C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D14262-43FE-49DB-8B42-FD6E64BE5E46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6277381" y="3880355"/>
              <a:ext cx="354085" cy="4115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D40394E-BA02-440E-B890-582010598522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>
            <a:xfrm>
              <a:off x="7019414" y="3880355"/>
              <a:ext cx="360778" cy="410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8C4698-E2DB-486A-8479-0EAD85AEA7FE}"/>
                </a:ext>
              </a:extLst>
            </p:cNvPr>
            <p:cNvCxnSpPr>
              <a:cxnSpLocks/>
              <a:stCxn id="32" idx="3"/>
              <a:endCxn id="33" idx="0"/>
            </p:cNvCxnSpPr>
            <p:nvPr/>
          </p:nvCxnSpPr>
          <p:spPr>
            <a:xfrm flipH="1">
              <a:off x="6829480" y="4756019"/>
              <a:ext cx="356738" cy="410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D874A3-BCC9-4E08-8CEC-E4C042B4E960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7574166" y="4756019"/>
              <a:ext cx="354666" cy="410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8">
              <a:extLst>
                <a:ext uri="{FF2B5EF4-FFF2-40B4-BE49-F238E27FC236}">
                  <a16:creationId xmlns:a16="http://schemas.microsoft.com/office/drawing/2014/main" id="{6A6618B7-E290-43E3-A84B-FD36F1921B45}"/>
                </a:ext>
              </a:extLst>
            </p:cNvPr>
            <p:cNvCxnSpPr>
              <a:cxnSpLocks/>
              <a:stCxn id="34" idx="4"/>
              <a:endCxn id="30" idx="7"/>
            </p:cNvCxnSpPr>
            <p:nvPr/>
          </p:nvCxnSpPr>
          <p:spPr>
            <a:xfrm rot="5400000" flipH="1">
              <a:off x="6365744" y="4148451"/>
              <a:ext cx="2216757" cy="909418"/>
            </a:xfrm>
            <a:prstGeom prst="curvedConnector5">
              <a:avLst>
                <a:gd name="adj1" fmla="val -10312"/>
                <a:gd name="adj2" fmla="val -102127"/>
                <a:gd name="adj3" fmla="val 1103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AFEDD3-BB7E-48AF-A864-FF7B3C38D027}"/>
                </a:ext>
              </a:extLst>
            </p:cNvPr>
            <p:cNvSpPr txBox="1"/>
            <p:nvPr/>
          </p:nvSpPr>
          <p:spPr>
            <a:xfrm>
              <a:off x="7066395" y="2658016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i=0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662FB9-A193-4DB7-B4BA-D801E33EE913}"/>
                </a:ext>
              </a:extLst>
            </p:cNvPr>
            <p:cNvSpPr txBox="1"/>
            <p:nvPr/>
          </p:nvSpPr>
          <p:spPr>
            <a:xfrm>
              <a:off x="7077375" y="3493752"/>
              <a:ext cx="1277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i&lt;list.size()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E5E076-53A5-454D-8B48-079FEB952182}"/>
                </a:ext>
              </a:extLst>
            </p:cNvPr>
            <p:cNvSpPr txBox="1"/>
            <p:nvPr/>
          </p:nvSpPr>
          <p:spPr>
            <a:xfrm>
              <a:off x="4944573" y="4409343"/>
              <a:ext cx="1063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return -1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0A4138-DAAC-4BF8-9C54-143AB4E6D5FA}"/>
                </a:ext>
              </a:extLst>
            </p:cNvPr>
            <p:cNvSpPr txBox="1"/>
            <p:nvPr/>
          </p:nvSpPr>
          <p:spPr>
            <a:xfrm>
              <a:off x="7627590" y="4369416"/>
              <a:ext cx="832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if (…)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1946B3-DD57-4DF3-A1EC-6664877836A9}"/>
                </a:ext>
              </a:extLst>
            </p:cNvPr>
            <p:cNvSpPr txBox="1"/>
            <p:nvPr/>
          </p:nvSpPr>
          <p:spPr>
            <a:xfrm>
              <a:off x="5571365" y="5296580"/>
              <a:ext cx="92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return i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DE4469-9989-4273-87D6-CDBE1E1DEB53}"/>
                </a:ext>
              </a:extLst>
            </p:cNvPr>
            <p:cNvSpPr txBox="1"/>
            <p:nvPr/>
          </p:nvSpPr>
          <p:spPr>
            <a:xfrm>
              <a:off x="8164245" y="5249873"/>
              <a:ext cx="587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i++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6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1822-4234-4C5F-B804-1E25B60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– Create the Model 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A0F3D8E-8C24-4B71-BAB2-778EF733C66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22027" y="1686810"/>
            <a:ext cx="3395662" cy="431881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Control Flow Graph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867F554-650D-4519-8292-4D5656721F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748338" y="1876425"/>
            <a:ext cx="3395662" cy="3970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Initial Node: 1</a:t>
            </a:r>
          </a:p>
          <a:p>
            <a:r>
              <a:rPr lang="en-US" dirty="0">
                <a:latin typeface="Garamond" panose="02020404030301010803" pitchFamily="18" charset="0"/>
              </a:rPr>
              <a:t>Final Nodes: 3, 5</a:t>
            </a:r>
          </a:p>
          <a:p>
            <a:r>
              <a:rPr lang="en-US" dirty="0">
                <a:latin typeface="Garamond" panose="02020404030301010803" pitchFamily="18" charset="0"/>
              </a:rPr>
              <a:t>Edges: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(1, 2)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(2, 3)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(2, 4)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(4, 5)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(4, 6)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(6, 2)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5D0-CB41-4455-A06B-1CA1E6883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507163"/>
            <a:ext cx="4913312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35FE8-A1B9-4153-8532-1A92452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dirty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1670CBD3-0740-46E8-BF0A-CCBCF8EA7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9" y="5787595"/>
            <a:ext cx="8575041" cy="738664"/>
          </a:xfrm>
          <a:prstGeom prst="rect">
            <a:avLst/>
          </a:prstGeom>
          <a:solidFill>
            <a:srgbClr val="00694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Support tool for graph coverage: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http://www.cs.gmu.edu/~offutt/softwaretest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43C468-DC9F-4F23-B0E1-C0A822D90E61}"/>
              </a:ext>
            </a:extLst>
          </p:cNvPr>
          <p:cNvSpPr/>
          <p:nvPr/>
        </p:nvSpPr>
        <p:spPr>
          <a:xfrm>
            <a:off x="2777817" y="235140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6C3E81-62D3-4CE0-A23B-C5F669D2476E}"/>
              </a:ext>
            </a:extLst>
          </p:cNvPr>
          <p:cNvCxnSpPr>
            <a:cxnSpLocks/>
          </p:cNvCxnSpPr>
          <p:nvPr/>
        </p:nvCxnSpPr>
        <p:spPr>
          <a:xfrm>
            <a:off x="3073377" y="1991102"/>
            <a:ext cx="0" cy="299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1C1902-18AE-42E4-879A-C3885352D7B7}"/>
              </a:ext>
            </a:extLst>
          </p:cNvPr>
          <p:cNvCxnSpPr>
            <a:cxnSpLocks/>
            <a:stCxn id="25" idx="4"/>
            <a:endCxn id="49" idx="0"/>
          </p:cNvCxnSpPr>
          <p:nvPr/>
        </p:nvCxnSpPr>
        <p:spPr>
          <a:xfrm>
            <a:off x="3052137" y="2896690"/>
            <a:ext cx="6943" cy="320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15089A6-4C97-4E5A-820D-13C06D72982D}"/>
              </a:ext>
            </a:extLst>
          </p:cNvPr>
          <p:cNvSpPr/>
          <p:nvPr/>
        </p:nvSpPr>
        <p:spPr>
          <a:xfrm>
            <a:off x="2784760" y="3217502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1B52BA-C709-4C51-8CEB-7CAFD2F6FCBB}"/>
              </a:ext>
            </a:extLst>
          </p:cNvPr>
          <p:cNvSpPr/>
          <p:nvPr/>
        </p:nvSpPr>
        <p:spPr>
          <a:xfrm>
            <a:off x="2236701" y="4094459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6C1F72-2A3A-4492-8CC2-985D41978BBE}"/>
              </a:ext>
            </a:extLst>
          </p:cNvPr>
          <p:cNvSpPr/>
          <p:nvPr/>
        </p:nvSpPr>
        <p:spPr>
          <a:xfrm>
            <a:off x="3339512" y="409316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31EAD7-E821-438E-94A2-6181DAFAB9ED}"/>
              </a:ext>
            </a:extLst>
          </p:cNvPr>
          <p:cNvSpPr/>
          <p:nvPr/>
        </p:nvSpPr>
        <p:spPr>
          <a:xfrm>
            <a:off x="2788800" y="4968830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FD9990-84AF-44FE-856E-C2BE36CE53B2}"/>
              </a:ext>
            </a:extLst>
          </p:cNvPr>
          <p:cNvSpPr/>
          <p:nvPr/>
        </p:nvSpPr>
        <p:spPr>
          <a:xfrm>
            <a:off x="3888152" y="4968830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 panose="020F0502020204030204" pitchFamily="34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C6763F-BE96-4B38-A21F-13EE3DE37333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2511021" y="3682931"/>
            <a:ext cx="354085" cy="411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8B8DBF-8A9F-45B1-A663-3208AB0B83F7}"/>
              </a:ext>
            </a:extLst>
          </p:cNvPr>
          <p:cNvCxnSpPr>
            <a:cxnSpLocks/>
            <a:stCxn id="49" idx="5"/>
            <a:endCxn id="51" idx="0"/>
          </p:cNvCxnSpPr>
          <p:nvPr/>
        </p:nvCxnSpPr>
        <p:spPr>
          <a:xfrm>
            <a:off x="3253054" y="3682931"/>
            <a:ext cx="36077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B2030-15D4-4A1A-911A-B1D7D78A2304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flipH="1">
            <a:off x="3063120" y="4558595"/>
            <a:ext cx="35673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2B8E1F-95FC-4CD9-88C8-64D164C24624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807806" y="4558595"/>
            <a:ext cx="354666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8">
            <a:extLst>
              <a:ext uri="{FF2B5EF4-FFF2-40B4-BE49-F238E27FC236}">
                <a16:creationId xmlns:a16="http://schemas.microsoft.com/office/drawing/2014/main" id="{527CB836-8D3B-4C04-91C9-535300CD36C2}"/>
              </a:ext>
            </a:extLst>
          </p:cNvPr>
          <p:cNvCxnSpPr>
            <a:cxnSpLocks/>
            <a:stCxn id="53" idx="4"/>
            <a:endCxn id="49" idx="7"/>
          </p:cNvCxnSpPr>
          <p:nvPr/>
        </p:nvCxnSpPr>
        <p:spPr>
          <a:xfrm rot="5400000" flipH="1">
            <a:off x="2599384" y="3951027"/>
            <a:ext cx="2216757" cy="909418"/>
          </a:xfrm>
          <a:prstGeom prst="curvedConnector5">
            <a:avLst>
              <a:gd name="adj1" fmla="val -10312"/>
              <a:gd name="adj2" fmla="val -102127"/>
              <a:gd name="adj3" fmla="val 11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DFAC9B3-1166-4FDA-9E8B-F1D7D05C215B}"/>
              </a:ext>
            </a:extLst>
          </p:cNvPr>
          <p:cNvSpPr txBox="1"/>
          <p:nvPr/>
        </p:nvSpPr>
        <p:spPr>
          <a:xfrm>
            <a:off x="3344218" y="2428855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15F9A4-B847-427E-92A7-887BA3F99D50}"/>
              </a:ext>
            </a:extLst>
          </p:cNvPr>
          <p:cNvSpPr txBox="1"/>
          <p:nvPr/>
        </p:nvSpPr>
        <p:spPr>
          <a:xfrm>
            <a:off x="3311015" y="329632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i&lt;list.size()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19DE92-E231-4066-B988-48283E05B011}"/>
              </a:ext>
            </a:extLst>
          </p:cNvPr>
          <p:cNvSpPr txBox="1"/>
          <p:nvPr/>
        </p:nvSpPr>
        <p:spPr>
          <a:xfrm>
            <a:off x="1178213" y="4211919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return 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C7064C-2282-4EF4-A4E5-98B08DE60B7E}"/>
              </a:ext>
            </a:extLst>
          </p:cNvPr>
          <p:cNvSpPr txBox="1"/>
          <p:nvPr/>
        </p:nvSpPr>
        <p:spPr>
          <a:xfrm>
            <a:off x="3861230" y="4171992"/>
            <a:ext cx="83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Calibri Light" panose="020F0302020204030204" pitchFamily="34" charset="0"/>
              </a:rPr>
              <a:t>if (…)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8EF3FE-7DEB-44D0-8B27-97930FE02C29}"/>
              </a:ext>
            </a:extLst>
          </p:cNvPr>
          <p:cNvSpPr txBox="1"/>
          <p:nvPr/>
        </p:nvSpPr>
        <p:spPr>
          <a:xfrm>
            <a:off x="1805005" y="5099156"/>
            <a:ext cx="92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return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D6A926-E90D-4ADA-9A19-AEF01EC19D67}"/>
              </a:ext>
            </a:extLst>
          </p:cNvPr>
          <p:cNvSpPr txBox="1"/>
          <p:nvPr/>
        </p:nvSpPr>
        <p:spPr>
          <a:xfrm>
            <a:off x="4397885" y="5052449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i++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E734A9-5CAE-4BCA-B742-32D7F728C7F8}"/>
              </a:ext>
            </a:extLst>
          </p:cNvPr>
          <p:cNvSpPr/>
          <p:nvPr/>
        </p:nvSpPr>
        <p:spPr>
          <a:xfrm>
            <a:off x="2728198" y="2290188"/>
            <a:ext cx="649483" cy="64811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8AAA77-7A1E-49A0-9019-9B561FDD5013}"/>
              </a:ext>
            </a:extLst>
          </p:cNvPr>
          <p:cNvSpPr/>
          <p:nvPr/>
        </p:nvSpPr>
        <p:spPr>
          <a:xfrm>
            <a:off x="2172546" y="4022168"/>
            <a:ext cx="655161" cy="67879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D7F78-7020-4CAA-8B1C-086A321A9A01}"/>
              </a:ext>
            </a:extLst>
          </p:cNvPr>
          <p:cNvSpPr/>
          <p:nvPr/>
        </p:nvSpPr>
        <p:spPr>
          <a:xfrm>
            <a:off x="2728199" y="4888975"/>
            <a:ext cx="656427" cy="67879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  <p:bldP spid="47" grpId="0" animBg="1"/>
      <p:bldP spid="3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1822-4234-4C5F-B804-1E25B60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Test Reqs and Specs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867F554-650D-4519-8292-4D5656721F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86400" y="1747838"/>
            <a:ext cx="3657600" cy="40782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Six requirements for edge coverage: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(1, 2)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(2, 3)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(2, 4)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(4, 5)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(4, 6)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(6, 2)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Test paths: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[1, 2, 3]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[1, 2, 4, 6, 2, 4, 5]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5D0-CB41-4455-A06B-1CA1E6883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494463"/>
            <a:ext cx="4913312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E3F2B2E5-FBE3-483E-AE39-63FC138741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00552" y="1600577"/>
            <a:ext cx="4226560" cy="64284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Control Flow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C6E3-0830-455C-9617-62DD7AD9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519863"/>
            <a:ext cx="457200" cy="261937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03107E9B-52EA-4736-B17A-843180B1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2" y="5835481"/>
            <a:ext cx="7264279" cy="369332"/>
          </a:xfrm>
          <a:prstGeom prst="rect">
            <a:avLst/>
          </a:prstGeom>
          <a:solidFill>
            <a:srgbClr val="00694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Next we need to find values to execute those test paths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1EB42D-F6E5-4C7E-85E3-43E89BC8EFB9}"/>
              </a:ext>
            </a:extLst>
          </p:cNvPr>
          <p:cNvSpPr/>
          <p:nvPr/>
        </p:nvSpPr>
        <p:spPr>
          <a:xfrm>
            <a:off x="2777817" y="235140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02044-2B0B-4F7D-A58F-9A5BF639E62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052137" y="2048652"/>
            <a:ext cx="0" cy="302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BCB5F2-73CB-43B5-9F78-9132F3C61149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3052137" y="2896690"/>
            <a:ext cx="6943" cy="320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842EC46-E09D-4BA9-8353-5A438D8A1004}"/>
              </a:ext>
            </a:extLst>
          </p:cNvPr>
          <p:cNvSpPr/>
          <p:nvPr/>
        </p:nvSpPr>
        <p:spPr>
          <a:xfrm>
            <a:off x="2784760" y="3217502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DE5B79-498F-4117-AEE2-62422B3E37DB}"/>
              </a:ext>
            </a:extLst>
          </p:cNvPr>
          <p:cNvSpPr/>
          <p:nvPr/>
        </p:nvSpPr>
        <p:spPr>
          <a:xfrm>
            <a:off x="2236701" y="4094459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A857CB-C11C-47D8-A477-8CD48C37AD59}"/>
              </a:ext>
            </a:extLst>
          </p:cNvPr>
          <p:cNvSpPr/>
          <p:nvPr/>
        </p:nvSpPr>
        <p:spPr>
          <a:xfrm>
            <a:off x="3339512" y="409316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DEB144-C607-4EF3-AF00-AFBC8FF14CD4}"/>
              </a:ext>
            </a:extLst>
          </p:cNvPr>
          <p:cNvSpPr/>
          <p:nvPr/>
        </p:nvSpPr>
        <p:spPr>
          <a:xfrm>
            <a:off x="2788800" y="4968830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20B2AD-921F-4C43-89AF-DA4B4800AF57}"/>
              </a:ext>
            </a:extLst>
          </p:cNvPr>
          <p:cNvSpPr/>
          <p:nvPr/>
        </p:nvSpPr>
        <p:spPr>
          <a:xfrm>
            <a:off x="3888152" y="4968830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CDF3C3-8AAE-4F1D-B643-CE670BADAA8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2511021" y="3682931"/>
            <a:ext cx="354085" cy="411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88F4-D158-4369-8BAC-915858361EB7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253054" y="3682931"/>
            <a:ext cx="36077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55CD6-1F69-4EE1-899B-130C32C5027C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3063120" y="4558595"/>
            <a:ext cx="35673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9D3963-DBC7-4359-A609-49383F3DE702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3807806" y="4558595"/>
            <a:ext cx="354666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8">
            <a:extLst>
              <a:ext uri="{FF2B5EF4-FFF2-40B4-BE49-F238E27FC236}">
                <a16:creationId xmlns:a16="http://schemas.microsoft.com/office/drawing/2014/main" id="{8FE9A021-F200-4B58-BDE2-9A38C7A4195A}"/>
              </a:ext>
            </a:extLst>
          </p:cNvPr>
          <p:cNvCxnSpPr>
            <a:cxnSpLocks/>
            <a:stCxn id="33" idx="4"/>
            <a:endCxn id="29" idx="7"/>
          </p:cNvCxnSpPr>
          <p:nvPr/>
        </p:nvCxnSpPr>
        <p:spPr>
          <a:xfrm rot="5400000" flipH="1">
            <a:off x="2599384" y="3951027"/>
            <a:ext cx="2216757" cy="909418"/>
          </a:xfrm>
          <a:prstGeom prst="curvedConnector5">
            <a:avLst>
              <a:gd name="adj1" fmla="val -10312"/>
              <a:gd name="adj2" fmla="val -102127"/>
              <a:gd name="adj3" fmla="val 11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92D913-FD87-47BE-9995-5F9D4FDED00E}"/>
              </a:ext>
            </a:extLst>
          </p:cNvPr>
          <p:cNvSpPr txBox="1"/>
          <p:nvPr/>
        </p:nvSpPr>
        <p:spPr>
          <a:xfrm>
            <a:off x="3300035" y="2460592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i=0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51303-A1BD-4B0B-831D-7C9BA2D012AD}"/>
              </a:ext>
            </a:extLst>
          </p:cNvPr>
          <p:cNvSpPr txBox="1"/>
          <p:nvPr/>
        </p:nvSpPr>
        <p:spPr>
          <a:xfrm>
            <a:off x="3311015" y="329632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i&lt;list.size()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3D4F7D-AC51-476A-8380-925BD40407CB}"/>
              </a:ext>
            </a:extLst>
          </p:cNvPr>
          <p:cNvSpPr txBox="1"/>
          <p:nvPr/>
        </p:nvSpPr>
        <p:spPr>
          <a:xfrm>
            <a:off x="1178213" y="4211919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return 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21841-021C-42BA-8257-F657294647BC}"/>
              </a:ext>
            </a:extLst>
          </p:cNvPr>
          <p:cNvSpPr txBox="1"/>
          <p:nvPr/>
        </p:nvSpPr>
        <p:spPr>
          <a:xfrm>
            <a:off x="3861230" y="4171992"/>
            <a:ext cx="83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if (…)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5F600-CB68-4616-A60C-9AE989A9666E}"/>
              </a:ext>
            </a:extLst>
          </p:cNvPr>
          <p:cNvSpPr txBox="1"/>
          <p:nvPr/>
        </p:nvSpPr>
        <p:spPr>
          <a:xfrm>
            <a:off x="1805005" y="5099156"/>
            <a:ext cx="92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return 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D11B6-DA56-4147-AD60-431B88417617}"/>
              </a:ext>
            </a:extLst>
          </p:cNvPr>
          <p:cNvSpPr txBox="1"/>
          <p:nvPr/>
        </p:nvSpPr>
        <p:spPr>
          <a:xfrm>
            <a:off x="4397885" y="5052449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5402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295565" y="1809867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B198FB-0C32-4706-9A8E-E19DB28C0395}"/>
              </a:ext>
            </a:extLst>
          </p:cNvPr>
          <p:cNvGrpSpPr/>
          <p:nvPr/>
        </p:nvGrpSpPr>
        <p:grpSpPr>
          <a:xfrm>
            <a:off x="774960" y="3321305"/>
            <a:ext cx="2244053" cy="2566845"/>
            <a:chOff x="1354823" y="2810497"/>
            <a:chExt cx="2244053" cy="25668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3D7143-4D1B-4FDA-816F-1F360C886813}"/>
                </a:ext>
              </a:extLst>
            </p:cNvPr>
            <p:cNvSpPr/>
            <p:nvPr/>
          </p:nvSpPr>
          <p:spPr>
            <a:xfrm>
              <a:off x="1354823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</a:rPr>
                <a:t>class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381C0E-963B-47D2-B485-0FD99DFE0884}"/>
                </a:ext>
              </a:extLst>
            </p:cNvPr>
            <p:cNvSpPr/>
            <p:nvPr/>
          </p:nvSpPr>
          <p:spPr>
            <a:xfrm>
              <a:off x="1577130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mA1()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91C74-2F77-4026-8F16-D0924139F74F}"/>
                </a:ext>
              </a:extLst>
            </p:cNvPr>
            <p:cNvSpPr/>
            <p:nvPr/>
          </p:nvSpPr>
          <p:spPr>
            <a:xfrm>
              <a:off x="1585521" y="4431019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mA2()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478310" y="3338031"/>
            <a:ext cx="2244053" cy="2566845"/>
            <a:chOff x="3829574" y="2810497"/>
            <a:chExt cx="2244053" cy="25668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8B8A8-A27B-458B-86EA-97753260438E}"/>
                </a:ext>
              </a:extLst>
            </p:cNvPr>
            <p:cNvSpPr/>
            <p:nvPr/>
          </p:nvSpPr>
          <p:spPr>
            <a:xfrm>
              <a:off x="3829574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FAB6-A3C6-439A-874C-A8EADE5239B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896987" y="2582073"/>
            <a:ext cx="1350728" cy="739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4E955-C7A6-4F9A-AB09-A4B5D903B0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7715" y="2582073"/>
            <a:ext cx="1352622" cy="7559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0D7ABE-00A0-47C0-A474-1E58ECD07FF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96986" y="4596248"/>
            <a:ext cx="8391" cy="34557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86A75-79AD-4BC1-B79C-582932AE156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796705" y="4244515"/>
            <a:ext cx="888533" cy="1672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A063C5-45EF-4797-862D-F0A24B44A110}"/>
              </a:ext>
            </a:extLst>
          </p:cNvPr>
          <p:cNvCxnSpPr>
            <a:cxnSpLocks/>
          </p:cNvCxnSpPr>
          <p:nvPr/>
        </p:nvCxnSpPr>
        <p:spPr>
          <a:xfrm>
            <a:off x="2798246" y="4244011"/>
            <a:ext cx="896926" cy="70570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6AB07C-A0A5-46E4-B166-45E6DEA4CD7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805096" y="5293560"/>
            <a:ext cx="888533" cy="2511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9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1822-4234-4C5F-B804-1E25B60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Input Values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867F554-650D-4519-8292-4D5656721F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740400" y="1843088"/>
            <a:ext cx="3403600" cy="3787775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Test path [1, 2, 3]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list = { }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 = null</a:t>
            </a:r>
          </a:p>
          <a:p>
            <a:r>
              <a:rPr lang="en-US" dirty="0">
                <a:latin typeface="Garamond" panose="02020404030301010803" pitchFamily="18" charset="0"/>
              </a:rPr>
              <a:t>Test path [1, 2, 4, 6, 2, 4, 5]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list = { 1, 2 }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 =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45D0-CB41-4455-A06B-1CA1E6883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507163"/>
            <a:ext cx="4913312" cy="2619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E3F2B2E5-FBE3-483E-AE39-63FC138741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02080" y="1619251"/>
            <a:ext cx="4145280" cy="37409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Control Flow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1CC1-42F8-440C-8501-737C2A22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US" b="0" smtClean="0">
                <a:solidFill>
                  <a:srgbClr val="D4D2D0">
                    <a:shade val="50000"/>
                    <a:satMod val="200000"/>
                  </a:srgb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  <a:satMod val="200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9CFD17-D4CB-4A88-8986-935862701680}"/>
              </a:ext>
            </a:extLst>
          </p:cNvPr>
          <p:cNvSpPr/>
          <p:nvPr/>
        </p:nvSpPr>
        <p:spPr>
          <a:xfrm>
            <a:off x="2777817" y="235140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6B06FE-4709-4BB6-9CF7-C21567411E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052137" y="2048652"/>
            <a:ext cx="0" cy="302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CDEB5E-C719-4324-9E86-617CC88F1D45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3052137" y="2896690"/>
            <a:ext cx="6943" cy="320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7866DE3-0593-42C6-A464-19FAB1188DF0}"/>
              </a:ext>
            </a:extLst>
          </p:cNvPr>
          <p:cNvSpPr/>
          <p:nvPr/>
        </p:nvSpPr>
        <p:spPr>
          <a:xfrm>
            <a:off x="2784760" y="3217502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42C1FE-0F3B-4467-927A-CD06778C4CAF}"/>
              </a:ext>
            </a:extLst>
          </p:cNvPr>
          <p:cNvSpPr/>
          <p:nvPr/>
        </p:nvSpPr>
        <p:spPr>
          <a:xfrm>
            <a:off x="2236701" y="4094459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8BF5BA-2777-4BF5-9366-777A2B1E915B}"/>
              </a:ext>
            </a:extLst>
          </p:cNvPr>
          <p:cNvSpPr/>
          <p:nvPr/>
        </p:nvSpPr>
        <p:spPr>
          <a:xfrm>
            <a:off x="3339512" y="4093166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60E7B7-5B29-4C56-9807-2D0BD1091659}"/>
              </a:ext>
            </a:extLst>
          </p:cNvPr>
          <p:cNvSpPr/>
          <p:nvPr/>
        </p:nvSpPr>
        <p:spPr>
          <a:xfrm>
            <a:off x="2788800" y="4968830"/>
            <a:ext cx="548640" cy="545284"/>
          </a:xfrm>
          <a:prstGeom prst="ellipse">
            <a:avLst/>
          </a:prstGeom>
          <a:solidFill>
            <a:srgbClr val="016C42"/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0E4E89-DFE5-44E1-A10E-E8077EEDADF9}"/>
              </a:ext>
            </a:extLst>
          </p:cNvPr>
          <p:cNvSpPr/>
          <p:nvPr/>
        </p:nvSpPr>
        <p:spPr>
          <a:xfrm>
            <a:off x="3888152" y="4968830"/>
            <a:ext cx="548640" cy="545284"/>
          </a:xfrm>
          <a:prstGeom prst="ellipse">
            <a:avLst/>
          </a:prstGeom>
          <a:solidFill>
            <a:srgbClr val="016C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04D9A9-A25D-495C-BACD-983AC4507982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2511021" y="3682931"/>
            <a:ext cx="354085" cy="411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659BCF-0561-4A95-918C-405BEF7D1310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253054" y="3682931"/>
            <a:ext cx="36077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3BC2B-2FF1-4CC0-BF06-22D559D8E6A1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H="1">
            <a:off x="3063120" y="4558595"/>
            <a:ext cx="356738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E360D6-A89B-47B2-BD39-DEE185903A92}"/>
              </a:ext>
            </a:extLst>
          </p:cNvPr>
          <p:cNvCxnSpPr>
            <a:cxnSpLocks/>
            <a:stCxn id="31" idx="5"/>
            <a:endCxn id="33" idx="0"/>
          </p:cNvCxnSpPr>
          <p:nvPr/>
        </p:nvCxnSpPr>
        <p:spPr>
          <a:xfrm>
            <a:off x="3807806" y="4558595"/>
            <a:ext cx="354666" cy="410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8">
            <a:extLst>
              <a:ext uri="{FF2B5EF4-FFF2-40B4-BE49-F238E27FC236}">
                <a16:creationId xmlns:a16="http://schemas.microsoft.com/office/drawing/2014/main" id="{B366A52C-B710-45F9-83BF-F86B53A9257A}"/>
              </a:ext>
            </a:extLst>
          </p:cNvPr>
          <p:cNvCxnSpPr>
            <a:cxnSpLocks/>
            <a:stCxn id="33" idx="4"/>
            <a:endCxn id="29" idx="7"/>
          </p:cNvCxnSpPr>
          <p:nvPr/>
        </p:nvCxnSpPr>
        <p:spPr>
          <a:xfrm rot="5400000" flipH="1">
            <a:off x="2599384" y="3951027"/>
            <a:ext cx="2216757" cy="909418"/>
          </a:xfrm>
          <a:prstGeom prst="curvedConnector5">
            <a:avLst>
              <a:gd name="adj1" fmla="val -10312"/>
              <a:gd name="adj2" fmla="val -102127"/>
              <a:gd name="adj3" fmla="val 11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C491DF-2E13-441C-A90B-3F17CACC8DAD}"/>
              </a:ext>
            </a:extLst>
          </p:cNvPr>
          <p:cNvSpPr txBox="1"/>
          <p:nvPr/>
        </p:nvSpPr>
        <p:spPr>
          <a:xfrm>
            <a:off x="3300035" y="2460592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i=0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FA96BC-EBDE-4AB2-AB7A-7C6EE0F13490}"/>
              </a:ext>
            </a:extLst>
          </p:cNvPr>
          <p:cNvSpPr txBox="1"/>
          <p:nvPr/>
        </p:nvSpPr>
        <p:spPr>
          <a:xfrm>
            <a:off x="3311015" y="329632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i&lt;list.size()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5A9CF9-7DA9-471E-8358-5B21E5BFA02F}"/>
              </a:ext>
            </a:extLst>
          </p:cNvPr>
          <p:cNvSpPr txBox="1"/>
          <p:nvPr/>
        </p:nvSpPr>
        <p:spPr>
          <a:xfrm>
            <a:off x="1178213" y="4211919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return 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0BE13E-73B3-405D-88D8-C663D66F521E}"/>
              </a:ext>
            </a:extLst>
          </p:cNvPr>
          <p:cNvSpPr txBox="1"/>
          <p:nvPr/>
        </p:nvSpPr>
        <p:spPr>
          <a:xfrm>
            <a:off x="3861230" y="4171992"/>
            <a:ext cx="83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if (…)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6F9614-B247-4D57-80C3-871E65626539}"/>
              </a:ext>
            </a:extLst>
          </p:cNvPr>
          <p:cNvSpPr txBox="1"/>
          <p:nvPr/>
        </p:nvSpPr>
        <p:spPr>
          <a:xfrm>
            <a:off x="1805005" y="5099156"/>
            <a:ext cx="92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return 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9AAB4-AD4C-41B0-B79D-0AAF60595BC1}"/>
              </a:ext>
            </a:extLst>
          </p:cNvPr>
          <p:cNvSpPr txBox="1"/>
          <p:nvPr/>
        </p:nvSpPr>
        <p:spPr>
          <a:xfrm>
            <a:off x="4397885" y="5052449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Garamond" panose="02020404030301010803" pitchFamily="18" charset="0"/>
                <a:cs typeface="Arial" pitchFamily="34" charset="0"/>
              </a:rPr>
              <a:t>i++</a:t>
            </a:r>
          </a:p>
        </p:txBody>
      </p:sp>
      <p:sp>
        <p:nvSpPr>
          <p:cNvPr id="65" name="Text Box 5">
            <a:extLst>
              <a:ext uri="{FF2B5EF4-FFF2-40B4-BE49-F238E27FC236}">
                <a16:creationId xmlns:a16="http://schemas.microsoft.com/office/drawing/2014/main" id="{A355988B-33E8-4396-9CBA-B540B0092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57" y="5832402"/>
            <a:ext cx="7264279" cy="369332"/>
          </a:xfrm>
          <a:prstGeom prst="rect">
            <a:avLst/>
          </a:prstGeom>
          <a:solidFill>
            <a:srgbClr val="00694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We’ll talk about test implementation in future classes</a:t>
            </a:r>
          </a:p>
        </p:txBody>
      </p:sp>
    </p:spTree>
    <p:extLst>
      <p:ext uri="{BB962C8B-B14F-4D97-AF65-F5344CB8AC3E}">
        <p14:creationId xmlns:p14="http://schemas.microsoft.com/office/powerpoint/2010/main" val="11436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 bldLvl="2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5A1-25C3-4165-978C-CA233CA3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- Static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33C9-E5DF-4FAD-9F63-D1102B6C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360645"/>
            <a:ext cx="8108302" cy="398388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Unified Code Counter (UCC) produced by the Center for Systems and Software Engineering at the University of Southern California, are freely available. </a:t>
            </a:r>
          </a:p>
          <a:p>
            <a:endParaRPr lang="en-US" sz="26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Commercial  tools such as Scientific </a:t>
            </a:r>
            <a:r>
              <a:rPr lang="en-US" sz="2600" dirty="0" err="1">
                <a:latin typeface="Garamond" panose="02020404030301010803" pitchFamily="18" charset="0"/>
              </a:rPr>
              <a:t>Toolworks</a:t>
            </a:r>
            <a:r>
              <a:rPr lang="en-US" sz="2600" dirty="0">
                <a:latin typeface="Garamond" panose="02020404030301010803" pitchFamily="18" charset="0"/>
              </a:rPr>
              <a:t>’ Understand, can also be used …</a:t>
            </a:r>
          </a:p>
          <a:p>
            <a:pPr marL="0" indent="0">
              <a:buNone/>
            </a:pPr>
            <a:endParaRPr lang="en-US" sz="28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B124978-3FB9-441B-9882-84AE899ED3C4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12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0ACC-33D5-4A56-B2CD-48AB4F8C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- Static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F86B-93D6-4475-9FBC-AC472BFA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6597"/>
            <a:ext cx="8229600" cy="4431323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Atlasean’s Bambo measure and display cyclomatic complexity for utilization by software developers, testers, and quality assurance analysts.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AAB1A7C-0DA4-4C23-8406-593D61C6C473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78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9F9-1ACB-43A9-947E-E3D3265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Tools - Static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C09E-C3EE-4BD3-A480-A1521522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6" y="2108718"/>
            <a:ext cx="7968343" cy="374779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rgbClr val="222222"/>
                </a:solidFill>
                <a:latin typeface="Garamond" panose="02020404030301010803" pitchFamily="18" charset="0"/>
                <a:hlinkClick r:id="rId2" tooltip="OCLi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OCLint</a:t>
            </a: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 – Static code analyzer for C </a:t>
            </a:r>
          </a:p>
          <a:p>
            <a:endParaRPr lang="en-US" sz="2600" dirty="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Reflector Add In – Code metrics for .NET</a:t>
            </a:r>
          </a:p>
          <a:p>
            <a:endParaRPr lang="en-US" sz="2600" dirty="0">
              <a:solidFill>
                <a:srgbClr val="222222"/>
              </a:solidFill>
              <a:latin typeface="Garamond" panose="02020404030301010803" pitchFamily="18" charset="0"/>
              <a:hlinkClick r:id="rId3" tooltip="GMetric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600" dirty="0" err="1">
                <a:solidFill>
                  <a:srgbClr val="222222"/>
                </a:solidFill>
                <a:latin typeface="Garamond" panose="02020404030301010803" pitchFamily="18" charset="0"/>
                <a:hlinkClick r:id="rId3" tooltip="GMetr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GMetrics</a:t>
            </a: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 – Find metrics in</a:t>
            </a: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Java </a:t>
            </a: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related applications</a:t>
            </a:r>
          </a:p>
          <a:p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E5AC86A-2700-446D-922C-7A0E6D38A506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25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5841-6812-4571-B15F-CC8BF6CF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Benefits of Basis Path Testing</a:t>
            </a:r>
            <a:br>
              <a:rPr lang="en-US" i="0" dirty="0">
                <a:solidFill>
                  <a:srgbClr val="152C5B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1978-97B3-4677-8EB0-B9145B84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6" y="2024743"/>
            <a:ext cx="8229600" cy="3672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en-US" sz="2600">
                <a:solidFill>
                  <a:srgbClr val="222222"/>
                </a:solidFill>
                <a:latin typeface="Garamond" panose="02020404030301010803" pitchFamily="18" charset="0"/>
              </a:rPr>
              <a:t>For both software developers and testers</a:t>
            </a:r>
          </a:p>
          <a:p>
            <a:pPr>
              <a:lnSpc>
                <a:spcPct val="130000"/>
              </a:lnSpc>
              <a:defRPr/>
            </a:pPr>
            <a:r>
              <a:rPr lang="en-US" sz="2600">
                <a:solidFill>
                  <a:srgbClr val="222222"/>
                </a:solidFill>
                <a:latin typeface="Garamond" panose="02020404030301010803" pitchFamily="18" charset="0"/>
              </a:rPr>
              <a:t>Provides better and greater coverage </a:t>
            </a:r>
          </a:p>
          <a:p>
            <a:pPr>
              <a:lnSpc>
                <a:spcPct val="130000"/>
              </a:lnSpc>
              <a:defRPr/>
            </a:pPr>
            <a:endParaRPr lang="en-US" sz="2600">
              <a:solidFill>
                <a:srgbClr val="222222"/>
              </a:solidFill>
              <a:latin typeface="Garamond" panose="02020404030301010803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sz="2600">
                <a:solidFill>
                  <a:srgbClr val="222222"/>
                </a:solidFill>
                <a:latin typeface="Garamond" panose="02020404030301010803" pitchFamily="18" charset="0"/>
              </a:rPr>
              <a:t>Validates other white-box tests – often used to validate and affirms the other white box testing methods </a:t>
            </a:r>
          </a:p>
          <a:p>
            <a:pPr>
              <a:lnSpc>
                <a:spcPct val="130000"/>
              </a:lnSpc>
              <a:defRPr/>
            </a:pPr>
            <a:endParaRPr lang="en-US" sz="10400">
              <a:latin typeface="Arial Narrow" panose="020B0606020202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3E54E1-7F75-422B-BB2B-984CEC8E7EF5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87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1268-19E2-4B4C-8B7B-2985FDA1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Benefits of Basis Path Testing</a:t>
            </a:r>
            <a:br>
              <a:rPr lang="en-US" i="0" dirty="0">
                <a:solidFill>
                  <a:srgbClr val="152C5B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8E4D-A495-46C5-B0AB-C54E9DA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04431"/>
            <a:ext cx="8475785" cy="44697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>
                <a:latin typeface="Garamond" panose="02020404030301010803" pitchFamily="18" charset="0"/>
              </a:rPr>
              <a:t>Reduces test redundancy – it aims to minimize the number of redundant tests. </a:t>
            </a:r>
          </a:p>
          <a:p>
            <a:pPr>
              <a:lnSpc>
                <a:spcPct val="110000"/>
              </a:lnSpc>
              <a:defRPr/>
            </a:pPr>
            <a:endParaRPr lang="en-US" sz="260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600">
                <a:latin typeface="Garamond" panose="02020404030301010803" pitchFamily="18" charset="0"/>
              </a:rPr>
              <a:t>Tests the logic – It tests the logic of the program along with corroborating the other white-box tests. </a:t>
            </a:r>
          </a:p>
          <a:p>
            <a:pPr>
              <a:lnSpc>
                <a:spcPct val="110000"/>
              </a:lnSpc>
              <a:defRPr/>
            </a:pPr>
            <a:endParaRPr lang="en-US" sz="260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600">
                <a:latin typeface="Garamond" panose="02020404030301010803" pitchFamily="18" charset="0"/>
              </a:rPr>
              <a:t>Uncovers hidden defects –has been proven to be highly effective in identifying hidden defects </a:t>
            </a:r>
          </a:p>
          <a:p>
            <a:pPr>
              <a:lnSpc>
                <a:spcPct val="110000"/>
              </a:lnSpc>
              <a:defRPr/>
            </a:pPr>
            <a:endParaRPr lang="en-US" sz="2600">
              <a:latin typeface="Arial Narrow" panose="020B0606020202030204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n-US" sz="2600">
              <a:latin typeface="Arial Narrow" panose="020B0606020202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0789FAE-B8CD-421E-8704-0D63B56BF308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55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5E4C-8A43-484B-932E-371A6575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Benefits of Basis Path Testing</a:t>
            </a:r>
            <a:br>
              <a:rPr lang="en-US" i="0" dirty="0">
                <a:solidFill>
                  <a:srgbClr val="152C5B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78D6-5045-4318-8391-42874DD0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32653"/>
            <a:ext cx="7772400" cy="39978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>
                <a:latin typeface="Garamond" panose="02020404030301010803" pitchFamily="18" charset="0"/>
              </a:rPr>
              <a:t>Supports integration testing:</a:t>
            </a:r>
          </a:p>
          <a:p>
            <a:pPr>
              <a:lnSpc>
                <a:spcPct val="110000"/>
              </a:lnSpc>
              <a:defRPr/>
            </a:pPr>
            <a:endParaRPr lang="en-US" sz="260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600">
                <a:latin typeface="Garamond" panose="02020404030301010803" pitchFamily="18" charset="0"/>
              </a:rPr>
              <a:t>When one unit is integrated with another unit, the likelihood of more defects increases dramatically, Basis path testing minimizes  this risk and enable safter integration.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733153-149F-4534-860A-60F3B53AC6FC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82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617B-9415-4DFA-B640-9F1BC830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Basis Path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AA98-E983-4CFC-B532-863B3F45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987315"/>
            <a:ext cx="7962170" cy="418840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Garamond" panose="02020404030301010803" pitchFamily="18" charset="0"/>
              </a:rPr>
              <a:t>Minimalize testing effort</a:t>
            </a:r>
          </a:p>
          <a:p>
            <a:pPr>
              <a:lnSpc>
                <a:spcPct val="110000"/>
              </a:lnSpc>
              <a:defRPr/>
            </a:pPr>
            <a:endParaRPr lang="en-US" sz="2600" dirty="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Garamond" panose="02020404030301010803" pitchFamily="18" charset="0"/>
              </a:rPr>
              <a:t>This testing automatically takes the software complexity into account while calculating the cyclomatic complex.</a:t>
            </a:r>
          </a:p>
          <a:p>
            <a:pPr>
              <a:lnSpc>
                <a:spcPct val="110000"/>
              </a:lnSpc>
              <a:defRPr/>
            </a:pPr>
            <a:endParaRPr lang="en-US" sz="2600" dirty="0"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Garamond" panose="02020404030301010803" pitchFamily="18" charset="0"/>
              </a:rPr>
              <a:t>As the testing effort directly proportional to the program’s complexity.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9D9FDEA-9A39-433A-B4D6-DD05967FF98A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73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343E-7E03-45FD-A6CC-8DDE3997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Benefits of Basis Path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720-C9BA-4433-B612-F83BF66F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8" y="2341984"/>
            <a:ext cx="7940351" cy="351453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Provides a systematic method/way of designing test cases</a:t>
            </a:r>
          </a:p>
          <a:p>
            <a:pPr>
              <a:lnSpc>
                <a:spcPct val="150000"/>
              </a:lnSpc>
              <a:spcAft>
                <a:spcPts val="500"/>
              </a:spcAft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Studies show that path testing catches 50% of all defects caught during unit testing.</a:t>
            </a:r>
          </a:p>
          <a:p>
            <a:pPr marL="342900" lvl="1" indent="-342900">
              <a:lnSpc>
                <a:spcPct val="150000"/>
              </a:lnSpc>
              <a:spcAft>
                <a:spcPts val="5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222222"/>
                </a:solidFill>
                <a:latin typeface="Garamond" panose="02020404030301010803" pitchFamily="18" charset="0"/>
              </a:rPr>
              <a:t>About 33% of all bugs.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4CF516-5DFA-4249-943B-92823A2FC225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46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D8E3-9ABC-4545-BC04-6097E553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Limitations of Basis Path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6756-429A-1444-88F1-77E48403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en-US" sz="2600" dirty="0">
              <a:latin typeface="Garamond" panose="02020404030301010803" pitchFamily="18" charset="0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r>
              <a:rPr lang="en-US" sz="2600" dirty="0">
                <a:latin typeface="Garamond" panose="02020404030301010803" pitchFamily="18" charset="0"/>
              </a:rPr>
              <a:t>Interface mismatches and mistakes are not easily found. </a:t>
            </a:r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endParaRPr lang="en-US" sz="2600" dirty="0">
              <a:latin typeface="Garamond" panose="02020404030301010803" pitchFamily="18" charset="0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r>
              <a:rPr lang="en-US" sz="2600" dirty="0">
                <a:latin typeface="Garamond" panose="02020404030301010803" pitchFamily="18" charset="0"/>
              </a:rPr>
              <a:t>Not all initialization errors are caught by path testing.</a:t>
            </a:r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endParaRPr lang="en-US" sz="2600" dirty="0">
              <a:latin typeface="Garamond" panose="02020404030301010803" pitchFamily="18" charset="0"/>
            </a:endParaRPr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r>
              <a:rPr lang="en-US" sz="2600" dirty="0">
                <a:latin typeface="Garamond" panose="02020404030301010803" pitchFamily="18" charset="0"/>
              </a:rPr>
              <a:t>Specification errors and mistakes are not discovered/found</a:t>
            </a:r>
          </a:p>
          <a:p>
            <a:pPr>
              <a:defRPr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9BD247D-BBD5-4D7F-AB4A-43DF4313AE46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1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295565" y="1809867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685238" y="3909508"/>
            <a:ext cx="1807829" cy="1760900"/>
            <a:chOff x="4036502" y="3381974"/>
            <a:chExt cx="1807829" cy="1760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FAB6-A3C6-439A-874C-A8EADE5239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96987" y="2582073"/>
            <a:ext cx="1350728" cy="739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4E955-C7A6-4F9A-AB09-A4B5D903B0C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47715" y="2582073"/>
            <a:ext cx="1352622" cy="7559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0DE5DE5-B8B4-406F-B495-81CD28FC0A6F}"/>
              </a:ext>
            </a:extLst>
          </p:cNvPr>
          <p:cNvGrpSpPr/>
          <p:nvPr/>
        </p:nvGrpSpPr>
        <p:grpSpPr>
          <a:xfrm>
            <a:off x="805904" y="3328456"/>
            <a:ext cx="2298771" cy="2560766"/>
            <a:chOff x="1409541" y="2810497"/>
            <a:chExt cx="2244053" cy="256684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AF0D8B-956E-4A22-A17B-74AA857E35AA}"/>
                </a:ext>
              </a:extLst>
            </p:cNvPr>
            <p:cNvSpPr/>
            <p:nvPr/>
          </p:nvSpPr>
          <p:spPr>
            <a:xfrm>
              <a:off x="1409541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A18A97-63F7-4F9C-8B20-C21F47AF1AB3}"/>
                </a:ext>
              </a:extLst>
            </p:cNvPr>
            <p:cNvSpPr/>
            <p:nvPr/>
          </p:nvSpPr>
          <p:spPr>
            <a:xfrm>
              <a:off x="1577130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mA1()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EFFBC7-69BE-4C96-9C89-E8E9B1FEBE1C}"/>
                </a:ext>
              </a:extLst>
            </p:cNvPr>
            <p:cNvSpPr/>
            <p:nvPr/>
          </p:nvSpPr>
          <p:spPr>
            <a:xfrm>
              <a:off x="1585521" y="4431019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mA2()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2AAEEC-BA55-4D83-9002-79EA783541DE}"/>
              </a:ext>
            </a:extLst>
          </p:cNvPr>
          <p:cNvGrpSpPr/>
          <p:nvPr/>
        </p:nvGrpSpPr>
        <p:grpSpPr>
          <a:xfrm>
            <a:off x="3604622" y="3330291"/>
            <a:ext cx="2244053" cy="2566845"/>
            <a:chOff x="3829574" y="2810497"/>
            <a:chExt cx="2244053" cy="25668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9D9592-0D3F-46D5-B980-83F5C085901C}"/>
                </a:ext>
              </a:extLst>
            </p:cNvPr>
            <p:cNvSpPr/>
            <p:nvPr/>
          </p:nvSpPr>
          <p:spPr>
            <a:xfrm>
              <a:off x="3829574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4C0CE2-6B41-453A-B198-975F291279BE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383FC5-45EC-4AB3-8FEF-7817C2B46504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8C628-6E47-4531-B615-BB6B2C820EAD}"/>
              </a:ext>
            </a:extLst>
          </p:cNvPr>
          <p:cNvCxnSpPr>
            <a:cxnSpLocks/>
          </p:cNvCxnSpPr>
          <p:nvPr/>
        </p:nvCxnSpPr>
        <p:spPr>
          <a:xfrm>
            <a:off x="2827104" y="4238436"/>
            <a:ext cx="997969" cy="228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390F5-7098-4A23-B0CD-AD628D6D5B9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820894" y="4249480"/>
            <a:ext cx="1008033" cy="700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E80C6-1D7D-4778-9280-86349FECA03A}"/>
              </a:ext>
            </a:extLst>
          </p:cNvPr>
          <p:cNvCxnSpPr>
            <a:cxnSpLocks/>
          </p:cNvCxnSpPr>
          <p:nvPr/>
        </p:nvCxnSpPr>
        <p:spPr>
          <a:xfrm>
            <a:off x="2823336" y="5293560"/>
            <a:ext cx="991888" cy="12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79ADBD-A771-4C2C-AB4D-4696C2A93257}"/>
              </a:ext>
            </a:extLst>
          </p:cNvPr>
          <p:cNvSpPr txBox="1"/>
          <p:nvPr/>
        </p:nvSpPr>
        <p:spPr>
          <a:xfrm>
            <a:off x="6074154" y="5468197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Unit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unit (method) individually</a:t>
            </a:r>
          </a:p>
        </p:txBody>
      </p:sp>
    </p:spTree>
    <p:extLst>
      <p:ext uri="{BB962C8B-B14F-4D97-AF65-F5344CB8AC3E}">
        <p14:creationId xmlns:p14="http://schemas.microsoft.com/office/powerpoint/2010/main" val="212540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5EB-F1A7-4A51-B749-E3C98041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Characteristics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1E3D-CA05-4C39-A77E-503DD1A2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87315"/>
            <a:ext cx="8453535" cy="386919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altLang="ar-SA" sz="2800" dirty="0">
                <a:latin typeface="Garamond" panose="02020404030301010803" pitchFamily="18" charset="0"/>
              </a:rPr>
              <a:t>Test case has high probability of finding a defect </a:t>
            </a:r>
          </a:p>
          <a:p>
            <a:pPr algn="l" rtl="0"/>
            <a:endParaRPr lang="en-US" altLang="ar-SA" sz="2800" dirty="0">
              <a:latin typeface="Garamond" panose="02020404030301010803" pitchFamily="18" charset="0"/>
            </a:endParaRPr>
          </a:p>
          <a:p>
            <a:pPr algn="l" rtl="0"/>
            <a:r>
              <a:rPr lang="en-US" altLang="ar-SA" sz="2800" dirty="0">
                <a:latin typeface="Garamond" panose="02020404030301010803" pitchFamily="18" charset="0"/>
              </a:rPr>
              <a:t>Test case is not redundant</a:t>
            </a:r>
          </a:p>
          <a:p>
            <a:pPr algn="l" rtl="0"/>
            <a:endParaRPr lang="en-US" altLang="ar-SA" sz="2800" dirty="0">
              <a:latin typeface="Garamond" panose="02020404030301010803" pitchFamily="18" charset="0"/>
            </a:endParaRPr>
          </a:p>
          <a:p>
            <a:pPr algn="l" rtl="0"/>
            <a:r>
              <a:rPr lang="en-US" altLang="ar-SA" sz="2800" dirty="0">
                <a:latin typeface="Garamond" panose="02020404030301010803" pitchFamily="18" charset="0"/>
              </a:rPr>
              <a:t>Test case should have high likelihood of uncovering a whole class of defects </a:t>
            </a:r>
          </a:p>
          <a:p>
            <a:pPr algn="l" rtl="0"/>
            <a:endParaRPr lang="en-US" altLang="ar-SA" sz="2800" dirty="0">
              <a:latin typeface="Garamond" panose="02020404030301010803" pitchFamily="18" charset="0"/>
            </a:endParaRPr>
          </a:p>
          <a:p>
            <a:pPr algn="l" rtl="0"/>
            <a:r>
              <a:rPr lang="en-US" altLang="ar-SA" sz="2800" dirty="0">
                <a:latin typeface="Garamond" panose="02020404030301010803" pitchFamily="18" charset="0"/>
              </a:rPr>
              <a:t>Test case should not be trivial (superficial) but also not too complex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93AA00-EDC7-4F56-9E58-6BBB3E8BE011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98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8FD8-2EFB-488F-A426-86F378FC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4AB9-B9CA-44E6-8EFF-4FEE75FC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922001"/>
            <a:ext cx="8556171" cy="42728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Garamond" panose="02020404030301010803" pitchFamily="18" charset="0"/>
              </a:rPr>
              <a:t>Test case should be concise and complete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Garamond" panose="02020404030301010803" pitchFamily="18" charset="0"/>
              </a:rPr>
              <a:t>Test case should be traceable: can be traced to requirements.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Garamond" panose="02020404030301010803" pitchFamily="18" charset="0"/>
              </a:rPr>
              <a:t>Test case  should be repeatable - used to perform the test again in the same project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Garamond" panose="02020404030301010803" pitchFamily="18" charset="0"/>
              </a:rPr>
              <a:t>Test case should be reusable - </a:t>
            </a:r>
            <a:r>
              <a:rPr lang="en-US" sz="2600" dirty="0">
                <a:solidFill>
                  <a:srgbClr val="333333"/>
                </a:solidFill>
                <a:latin typeface="Garamond" panose="02020404030301010803" pitchFamily="18" charset="0"/>
              </a:rPr>
              <a:t> </a:t>
            </a:r>
            <a:r>
              <a:rPr lang="en-US" sz="2600" dirty="0">
                <a:latin typeface="Garamond" panose="02020404030301010803" pitchFamily="18" charset="0"/>
              </a:rPr>
              <a:t>can execute the same test case a number of times in different project(s).</a:t>
            </a:r>
          </a:p>
          <a:p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5749345-E746-464D-BC18-7B852DD8F243}"/>
              </a:ext>
            </a:extLst>
          </p:cNvPr>
          <p:cNvSpPr txBox="1">
            <a:spLocks/>
          </p:cNvSpPr>
          <p:nvPr/>
        </p:nvSpPr>
        <p:spPr bwMode="auto">
          <a:xfrm>
            <a:off x="8473440" y="6400800"/>
            <a:ext cx="436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220B7E7-382C-E640-A423-BBDDB3CBF8AB}" type="slidenum">
              <a:rPr lang="en-US" alt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295565" y="1809867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685238" y="3909508"/>
            <a:ext cx="1807829" cy="1760900"/>
            <a:chOff x="4036502" y="3381974"/>
            <a:chExt cx="1807829" cy="1760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FAB6-A3C6-439A-874C-A8EADE5239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96987" y="2582073"/>
            <a:ext cx="1350728" cy="739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4E955-C7A6-4F9A-AB09-A4B5D903B0C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47715" y="2582073"/>
            <a:ext cx="1352622" cy="7559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0DE5DE5-B8B4-406F-B495-81CD28FC0A6F}"/>
              </a:ext>
            </a:extLst>
          </p:cNvPr>
          <p:cNvGrpSpPr/>
          <p:nvPr/>
        </p:nvGrpSpPr>
        <p:grpSpPr>
          <a:xfrm>
            <a:off x="805904" y="3328456"/>
            <a:ext cx="2298771" cy="2560766"/>
            <a:chOff x="1409541" y="2810497"/>
            <a:chExt cx="2244053" cy="256684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AF0D8B-956E-4A22-A17B-74AA857E35AA}"/>
                </a:ext>
              </a:extLst>
            </p:cNvPr>
            <p:cNvSpPr/>
            <p:nvPr/>
          </p:nvSpPr>
          <p:spPr>
            <a:xfrm>
              <a:off x="1409541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</a:rPr>
                <a:t>class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A18A97-63F7-4F9C-8B20-C21F47AF1AB3}"/>
                </a:ext>
              </a:extLst>
            </p:cNvPr>
            <p:cNvSpPr/>
            <p:nvPr/>
          </p:nvSpPr>
          <p:spPr>
            <a:xfrm>
              <a:off x="1577130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mA1()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EFFBC7-69BE-4C96-9C89-E8E9B1FEBE1C}"/>
                </a:ext>
              </a:extLst>
            </p:cNvPr>
            <p:cNvSpPr/>
            <p:nvPr/>
          </p:nvSpPr>
          <p:spPr>
            <a:xfrm>
              <a:off x="1585521" y="4431019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mA2()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2AAEEC-BA55-4D83-9002-79EA783541DE}"/>
              </a:ext>
            </a:extLst>
          </p:cNvPr>
          <p:cNvGrpSpPr/>
          <p:nvPr/>
        </p:nvGrpSpPr>
        <p:grpSpPr>
          <a:xfrm>
            <a:off x="3604622" y="3330291"/>
            <a:ext cx="2244053" cy="2566845"/>
            <a:chOff x="3829574" y="2810497"/>
            <a:chExt cx="2244053" cy="25668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9D9592-0D3F-46D5-B980-83F5C085901C}"/>
                </a:ext>
              </a:extLst>
            </p:cNvPr>
            <p:cNvSpPr/>
            <p:nvPr/>
          </p:nvSpPr>
          <p:spPr>
            <a:xfrm>
              <a:off x="3829574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4C0CE2-6B41-453A-B198-975F291279BE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383FC5-45EC-4AB3-8FEF-7817C2B46504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8C628-6E47-4531-B615-BB6B2C820EAD}"/>
              </a:ext>
            </a:extLst>
          </p:cNvPr>
          <p:cNvCxnSpPr>
            <a:cxnSpLocks/>
          </p:cNvCxnSpPr>
          <p:nvPr/>
        </p:nvCxnSpPr>
        <p:spPr>
          <a:xfrm>
            <a:off x="2827104" y="4238436"/>
            <a:ext cx="997969" cy="228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5390F5-7098-4A23-B0CD-AD628D6D5B9F}"/>
              </a:ext>
            </a:extLst>
          </p:cNvPr>
          <p:cNvCxnSpPr>
            <a:cxnSpLocks/>
          </p:cNvCxnSpPr>
          <p:nvPr/>
        </p:nvCxnSpPr>
        <p:spPr>
          <a:xfrm>
            <a:off x="2804325" y="4237932"/>
            <a:ext cx="1024602" cy="71178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E80C6-1D7D-4778-9280-86349FECA03A}"/>
              </a:ext>
            </a:extLst>
          </p:cNvPr>
          <p:cNvCxnSpPr>
            <a:cxnSpLocks/>
          </p:cNvCxnSpPr>
          <p:nvPr/>
        </p:nvCxnSpPr>
        <p:spPr>
          <a:xfrm>
            <a:off x="2823336" y="5293560"/>
            <a:ext cx="991888" cy="12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79ADBD-A771-4C2C-AB4D-4696C2A93257}"/>
              </a:ext>
            </a:extLst>
          </p:cNvPr>
          <p:cNvSpPr txBox="1"/>
          <p:nvPr/>
        </p:nvSpPr>
        <p:spPr>
          <a:xfrm>
            <a:off x="6090154" y="5520608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Unit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unit (method) individually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B6B99-988F-4436-BA8D-BB393482ECCB}"/>
              </a:ext>
            </a:extLst>
          </p:cNvPr>
          <p:cNvSpPr txBox="1"/>
          <p:nvPr/>
        </p:nvSpPr>
        <p:spPr>
          <a:xfrm>
            <a:off x="6084578" y="4476690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Module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class, file, module, component</a:t>
            </a:r>
          </a:p>
        </p:txBody>
      </p:sp>
    </p:spTree>
    <p:extLst>
      <p:ext uri="{BB962C8B-B14F-4D97-AF65-F5344CB8AC3E}">
        <p14:creationId xmlns:p14="http://schemas.microsoft.com/office/powerpoint/2010/main" val="238499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346879" y="1789965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685238" y="3909508"/>
            <a:ext cx="1807829" cy="1760900"/>
            <a:chOff x="4036502" y="3381974"/>
            <a:chExt cx="1807829" cy="1760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F0D8B-956E-4A22-A17B-74AA857E35AA}"/>
              </a:ext>
            </a:extLst>
          </p:cNvPr>
          <p:cNvSpPr/>
          <p:nvPr/>
        </p:nvSpPr>
        <p:spPr>
          <a:xfrm>
            <a:off x="805904" y="3328456"/>
            <a:ext cx="2298771" cy="2560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0" dirty="0">
                <a:solidFill>
                  <a:schemeClr val="tx1"/>
                </a:solidFill>
              </a:rPr>
              <a:t>class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9D9592-0D3F-46D5-B980-83F5C085901C}"/>
              </a:ext>
            </a:extLst>
          </p:cNvPr>
          <p:cNvSpPr/>
          <p:nvPr/>
        </p:nvSpPr>
        <p:spPr>
          <a:xfrm>
            <a:off x="3604622" y="3330291"/>
            <a:ext cx="2244053" cy="2566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class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97DD5-AAB3-4A80-9986-8AA0F884E295}"/>
              </a:ext>
            </a:extLst>
          </p:cNvPr>
          <p:cNvSpPr txBox="1"/>
          <p:nvPr/>
        </p:nvSpPr>
        <p:spPr>
          <a:xfrm>
            <a:off x="6090154" y="3429000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Integration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how modules interact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26213B-BBE2-4408-9C4E-22C2E164EAF9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1955290" y="2562171"/>
            <a:ext cx="1343739" cy="76628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12D66F-5FCC-4A3E-8B37-F845216AC1C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299029" y="2579401"/>
            <a:ext cx="1427620" cy="75089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418F5B-A3D6-4DA6-8E12-D4B91DFE22A2}"/>
              </a:ext>
            </a:extLst>
          </p:cNvPr>
          <p:cNvCxnSpPr>
            <a:cxnSpLocks/>
          </p:cNvCxnSpPr>
          <p:nvPr/>
        </p:nvCxnSpPr>
        <p:spPr>
          <a:xfrm>
            <a:off x="2829490" y="4237932"/>
            <a:ext cx="982060" cy="1556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BA54BC-D9A6-484D-BB44-AD18FA08979E}"/>
              </a:ext>
            </a:extLst>
          </p:cNvPr>
          <p:cNvCxnSpPr>
            <a:cxnSpLocks/>
          </p:cNvCxnSpPr>
          <p:nvPr/>
        </p:nvCxnSpPr>
        <p:spPr>
          <a:xfrm>
            <a:off x="2820894" y="4249480"/>
            <a:ext cx="1009666" cy="7174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1C2B10-4F5D-4EB6-AE48-6ACE4D13624D}"/>
              </a:ext>
            </a:extLst>
          </p:cNvPr>
          <p:cNvCxnSpPr>
            <a:cxnSpLocks/>
          </p:cNvCxnSpPr>
          <p:nvPr/>
        </p:nvCxnSpPr>
        <p:spPr>
          <a:xfrm flipV="1">
            <a:off x="2829490" y="5310935"/>
            <a:ext cx="990451" cy="2011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2F44EC4-BE43-4917-9BB5-6913C2EE883B}"/>
              </a:ext>
            </a:extLst>
          </p:cNvPr>
          <p:cNvSpPr/>
          <p:nvPr/>
        </p:nvSpPr>
        <p:spPr>
          <a:xfrm>
            <a:off x="997267" y="3892782"/>
            <a:ext cx="1799438" cy="703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method mA1()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CBC1C9-55DC-40AD-9EDA-75634B75944A}"/>
              </a:ext>
            </a:extLst>
          </p:cNvPr>
          <p:cNvSpPr/>
          <p:nvPr/>
        </p:nvSpPr>
        <p:spPr>
          <a:xfrm>
            <a:off x="1005658" y="4941827"/>
            <a:ext cx="1799438" cy="703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method mA2()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1D1135-C3BE-4C30-88CC-F755802370C5}"/>
              </a:ext>
            </a:extLst>
          </p:cNvPr>
          <p:cNvSpPr/>
          <p:nvPr/>
        </p:nvSpPr>
        <p:spPr>
          <a:xfrm>
            <a:off x="3846358" y="3839349"/>
            <a:ext cx="1799438" cy="703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method mB1()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75143E-24B1-48A7-956B-7B26F6B1B41A}"/>
              </a:ext>
            </a:extLst>
          </p:cNvPr>
          <p:cNvSpPr/>
          <p:nvPr/>
        </p:nvSpPr>
        <p:spPr>
          <a:xfrm>
            <a:off x="3846358" y="4916110"/>
            <a:ext cx="1799438" cy="703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method mB2()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B608EE-2A48-41C4-AC82-14361A9B08E1}"/>
              </a:ext>
            </a:extLst>
          </p:cNvPr>
          <p:cNvCxnSpPr>
            <a:cxnSpLocks/>
          </p:cNvCxnSpPr>
          <p:nvPr/>
        </p:nvCxnSpPr>
        <p:spPr>
          <a:xfrm>
            <a:off x="1888595" y="4622969"/>
            <a:ext cx="8391" cy="34557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0CB485-5A01-41ED-A82A-12C59A06A41A}"/>
              </a:ext>
            </a:extLst>
          </p:cNvPr>
          <p:cNvCxnSpPr>
            <a:cxnSpLocks/>
          </p:cNvCxnSpPr>
          <p:nvPr/>
        </p:nvCxnSpPr>
        <p:spPr>
          <a:xfrm>
            <a:off x="4754468" y="4590125"/>
            <a:ext cx="8391" cy="34557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2A5027-CBAF-4A94-8D02-430E37A180A8}"/>
              </a:ext>
            </a:extLst>
          </p:cNvPr>
          <p:cNvSpPr txBox="1"/>
          <p:nvPr/>
        </p:nvSpPr>
        <p:spPr>
          <a:xfrm>
            <a:off x="6090154" y="4450989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Module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class, file, module, component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D04178-B99C-45C5-A8E9-88B31E649760}"/>
              </a:ext>
            </a:extLst>
          </p:cNvPr>
          <p:cNvSpPr txBox="1"/>
          <p:nvPr/>
        </p:nvSpPr>
        <p:spPr>
          <a:xfrm>
            <a:off x="6090154" y="5496793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sz="2000" b="1" dirty="0">
                <a:latin typeface="+mn-lt"/>
              </a:rPr>
              <a:t>Unit testing: </a:t>
            </a:r>
            <a:r>
              <a:rPr lang="en-US" sz="2000" dirty="0">
                <a:latin typeface="+mn-lt"/>
              </a:rPr>
              <a:t>test each unit (method) individually</a:t>
            </a:r>
          </a:p>
        </p:txBody>
      </p:sp>
    </p:spTree>
    <p:extLst>
      <p:ext uri="{BB962C8B-B14F-4D97-AF65-F5344CB8AC3E}">
        <p14:creationId xmlns:p14="http://schemas.microsoft.com/office/powerpoint/2010/main" val="31716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295565" y="1809867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B198FB-0C32-4706-9A8E-E19DB28C0395}"/>
              </a:ext>
            </a:extLst>
          </p:cNvPr>
          <p:cNvGrpSpPr/>
          <p:nvPr/>
        </p:nvGrpSpPr>
        <p:grpSpPr>
          <a:xfrm>
            <a:off x="774960" y="3321305"/>
            <a:ext cx="2244053" cy="2566845"/>
            <a:chOff x="1354823" y="2810497"/>
            <a:chExt cx="2244053" cy="25668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3D7143-4D1B-4FDA-816F-1F360C886813}"/>
                </a:ext>
              </a:extLst>
            </p:cNvPr>
            <p:cNvSpPr/>
            <p:nvPr/>
          </p:nvSpPr>
          <p:spPr>
            <a:xfrm>
              <a:off x="1354823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381C0E-963B-47D2-B485-0FD99DFE0884}"/>
                </a:ext>
              </a:extLst>
            </p:cNvPr>
            <p:cNvSpPr/>
            <p:nvPr/>
          </p:nvSpPr>
          <p:spPr>
            <a:xfrm>
              <a:off x="1577130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mA1()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91C74-2F77-4026-8F16-D0924139F74F}"/>
                </a:ext>
              </a:extLst>
            </p:cNvPr>
            <p:cNvSpPr/>
            <p:nvPr/>
          </p:nvSpPr>
          <p:spPr>
            <a:xfrm>
              <a:off x="1585521" y="4431019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mA2()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478310" y="3338031"/>
            <a:ext cx="2244053" cy="2566845"/>
            <a:chOff x="3829574" y="2810497"/>
            <a:chExt cx="2244053" cy="25668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8B8A8-A27B-458B-86EA-97753260438E}"/>
                </a:ext>
              </a:extLst>
            </p:cNvPr>
            <p:cNvSpPr/>
            <p:nvPr/>
          </p:nvSpPr>
          <p:spPr>
            <a:xfrm>
              <a:off x="3829574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FAB6-A3C6-439A-874C-A8EADE5239B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896987" y="2582073"/>
            <a:ext cx="1350728" cy="739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4E955-C7A6-4F9A-AB09-A4B5D903B0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7715" y="2582073"/>
            <a:ext cx="1352622" cy="7559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0D7ABE-00A0-47C0-A474-1E58ECD07FF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96986" y="4596248"/>
            <a:ext cx="8391" cy="34557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86A75-79AD-4BC1-B79C-582932AE156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796705" y="4244515"/>
            <a:ext cx="888533" cy="1672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A063C5-45EF-4797-862D-F0A24B44A110}"/>
              </a:ext>
            </a:extLst>
          </p:cNvPr>
          <p:cNvCxnSpPr>
            <a:cxnSpLocks/>
          </p:cNvCxnSpPr>
          <p:nvPr/>
        </p:nvCxnSpPr>
        <p:spPr>
          <a:xfrm>
            <a:off x="2798246" y="4244011"/>
            <a:ext cx="896926" cy="70570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6AB07C-A0A5-46E4-B166-45E6DEA4CD7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805096" y="5293560"/>
            <a:ext cx="888533" cy="2511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48741F-A619-4575-9D5C-4B8CBAA8592E}"/>
              </a:ext>
            </a:extLst>
          </p:cNvPr>
          <p:cNvSpPr/>
          <p:nvPr/>
        </p:nvSpPr>
        <p:spPr>
          <a:xfrm>
            <a:off x="650240" y="1605280"/>
            <a:ext cx="5201920" cy="4409440"/>
          </a:xfrm>
          <a:custGeom>
            <a:avLst/>
            <a:gdLst>
              <a:gd name="connsiteX0" fmla="*/ 0 w 4966282"/>
              <a:gd name="connsiteY0" fmla="*/ 1610686 h 4471332"/>
              <a:gd name="connsiteX1" fmla="*/ 1124124 w 4966282"/>
              <a:gd name="connsiteY1" fmla="*/ 1610686 h 4471332"/>
              <a:gd name="connsiteX2" fmla="*/ 1350627 w 4966282"/>
              <a:gd name="connsiteY2" fmla="*/ 1384183 h 4471332"/>
              <a:gd name="connsiteX3" fmla="*/ 1350627 w 4966282"/>
              <a:gd name="connsiteY3" fmla="*/ 0 h 4471332"/>
              <a:gd name="connsiteX4" fmla="*/ 3607266 w 4966282"/>
              <a:gd name="connsiteY4" fmla="*/ 0 h 4471332"/>
              <a:gd name="connsiteX5" fmla="*/ 3607266 w 4966282"/>
              <a:gd name="connsiteY5" fmla="*/ 1392572 h 4471332"/>
              <a:gd name="connsiteX6" fmla="*/ 3825379 w 4966282"/>
              <a:gd name="connsiteY6" fmla="*/ 1610685 h 4471332"/>
              <a:gd name="connsiteX7" fmla="*/ 4966282 w 4966282"/>
              <a:gd name="connsiteY7" fmla="*/ 1610685 h 4471332"/>
              <a:gd name="connsiteX8" fmla="*/ 4966282 w 4966282"/>
              <a:gd name="connsiteY8" fmla="*/ 4471332 h 4471332"/>
              <a:gd name="connsiteX9" fmla="*/ 0 w 4966282"/>
              <a:gd name="connsiteY9" fmla="*/ 4471332 h 4471332"/>
              <a:gd name="connsiteX10" fmla="*/ 0 w 4966282"/>
              <a:gd name="connsiteY10" fmla="*/ 1610686 h 447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66282" h="4471332">
                <a:moveTo>
                  <a:pt x="0" y="1610686"/>
                </a:moveTo>
                <a:lnTo>
                  <a:pt x="1124124" y="1610686"/>
                </a:lnTo>
                <a:lnTo>
                  <a:pt x="1350627" y="1384183"/>
                </a:lnTo>
                <a:lnTo>
                  <a:pt x="1350627" y="0"/>
                </a:lnTo>
                <a:lnTo>
                  <a:pt x="3607266" y="0"/>
                </a:lnTo>
                <a:lnTo>
                  <a:pt x="3607266" y="1392572"/>
                </a:lnTo>
                <a:lnTo>
                  <a:pt x="3825379" y="1610685"/>
                </a:lnTo>
                <a:lnTo>
                  <a:pt x="4966282" y="1610685"/>
                </a:lnTo>
                <a:lnTo>
                  <a:pt x="4966282" y="4471332"/>
                </a:lnTo>
                <a:lnTo>
                  <a:pt x="0" y="4471332"/>
                </a:lnTo>
                <a:lnTo>
                  <a:pt x="0" y="1610686"/>
                </a:lnTo>
                <a:close/>
              </a:path>
            </a:pathLst>
          </a:cu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6DEA5-A863-4B84-9984-39EBF58949AC}"/>
              </a:ext>
            </a:extLst>
          </p:cNvPr>
          <p:cNvSpPr txBox="1"/>
          <p:nvPr/>
        </p:nvSpPr>
        <p:spPr>
          <a:xfrm>
            <a:off x="6090154" y="5496793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sz="2000" b="1" dirty="0">
                <a:latin typeface="+mn-lt"/>
              </a:rPr>
              <a:t>Unit testing: </a:t>
            </a:r>
            <a:r>
              <a:rPr lang="en-US" sz="2000" dirty="0">
                <a:latin typeface="+mn-lt"/>
              </a:rPr>
              <a:t>test each unit (method) individually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F3862-1E9D-4575-901D-21C23E58D5DE}"/>
              </a:ext>
            </a:extLst>
          </p:cNvPr>
          <p:cNvSpPr txBox="1"/>
          <p:nvPr/>
        </p:nvSpPr>
        <p:spPr>
          <a:xfrm>
            <a:off x="6090154" y="4450989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Module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class, file, module, component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8FB5B-EB09-4886-80BC-2848DE9E1B39}"/>
              </a:ext>
            </a:extLst>
          </p:cNvPr>
          <p:cNvSpPr txBox="1"/>
          <p:nvPr/>
        </p:nvSpPr>
        <p:spPr>
          <a:xfrm>
            <a:off x="6074467" y="3405185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Integration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how modules interact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1DF8B-88F2-42A7-A016-17578B611E8A}"/>
              </a:ext>
            </a:extLst>
          </p:cNvPr>
          <p:cNvSpPr txBox="1"/>
          <p:nvPr/>
        </p:nvSpPr>
        <p:spPr>
          <a:xfrm>
            <a:off x="6080862" y="2359381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System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the overall functionality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8201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DA3-BC22-4DD1-8415-7F56F86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ED3FE-3A04-4328-9DFF-4375819B60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dirty="0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9624-EEC7-487E-A3AE-87F11A43512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232275" y="6542088"/>
            <a:ext cx="4911725" cy="261937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>
                <a:solidFill>
                  <a:srgbClr val="D4D2D0">
                    <a:shade val="50000"/>
                    <a:satMod val="200000"/>
                  </a:srgbClr>
                </a:solidFill>
              </a:rPr>
              <a:t>Introduction to Software Testing, Edition 2  (Ch 2), (c) Ammann, Offutt, Kurtz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A672-830E-4A32-B087-CE9E2B843F5D}"/>
              </a:ext>
            </a:extLst>
          </p:cNvPr>
          <p:cNvSpPr/>
          <p:nvPr/>
        </p:nvSpPr>
        <p:spPr>
          <a:xfrm>
            <a:off x="2295565" y="1809867"/>
            <a:ext cx="1904300" cy="7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>
                <a:solidFill>
                  <a:schemeClr val="tx1"/>
                </a:solidFill>
              </a:rPr>
              <a:t>main()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B198FB-0C32-4706-9A8E-E19DB28C0395}"/>
              </a:ext>
            </a:extLst>
          </p:cNvPr>
          <p:cNvGrpSpPr/>
          <p:nvPr/>
        </p:nvGrpSpPr>
        <p:grpSpPr>
          <a:xfrm>
            <a:off x="774960" y="3321305"/>
            <a:ext cx="2244053" cy="2566845"/>
            <a:chOff x="1354823" y="2810497"/>
            <a:chExt cx="2244053" cy="25668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3D7143-4D1B-4FDA-816F-1F360C886813}"/>
                </a:ext>
              </a:extLst>
            </p:cNvPr>
            <p:cNvSpPr/>
            <p:nvPr/>
          </p:nvSpPr>
          <p:spPr>
            <a:xfrm>
              <a:off x="1354823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381C0E-963B-47D2-B485-0FD99DFE0884}"/>
                </a:ext>
              </a:extLst>
            </p:cNvPr>
            <p:cNvSpPr/>
            <p:nvPr/>
          </p:nvSpPr>
          <p:spPr>
            <a:xfrm>
              <a:off x="1577130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mA1()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91C74-2F77-4026-8F16-D0924139F74F}"/>
                </a:ext>
              </a:extLst>
            </p:cNvPr>
            <p:cNvSpPr/>
            <p:nvPr/>
          </p:nvSpPr>
          <p:spPr>
            <a:xfrm>
              <a:off x="1585521" y="4431019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method mA2()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51F1F-DA86-4B89-AE27-FC0BBCA33529}"/>
              </a:ext>
            </a:extLst>
          </p:cNvPr>
          <p:cNvGrpSpPr/>
          <p:nvPr/>
        </p:nvGrpSpPr>
        <p:grpSpPr>
          <a:xfrm>
            <a:off x="3478310" y="3338031"/>
            <a:ext cx="2244053" cy="2566845"/>
            <a:chOff x="3829574" y="2810497"/>
            <a:chExt cx="2244053" cy="25668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B8B8A8-A27B-458B-86EA-97753260438E}"/>
                </a:ext>
              </a:extLst>
            </p:cNvPr>
            <p:cNvSpPr/>
            <p:nvPr/>
          </p:nvSpPr>
          <p:spPr>
            <a:xfrm>
              <a:off x="3829574" y="2810497"/>
              <a:ext cx="2244053" cy="2566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0">
                  <a:solidFill>
                    <a:schemeClr val="tx1"/>
                  </a:solidFill>
                </a:rPr>
                <a:t>class 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A833D-AD18-45D6-80BC-596F34F6380B}"/>
                </a:ext>
              </a:extLst>
            </p:cNvPr>
            <p:cNvSpPr/>
            <p:nvPr/>
          </p:nvSpPr>
          <p:spPr>
            <a:xfrm>
              <a:off x="4036502" y="3381974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mB1()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A8338F-8BF7-4405-9678-6095BF1EDC28}"/>
                </a:ext>
              </a:extLst>
            </p:cNvPr>
            <p:cNvSpPr/>
            <p:nvPr/>
          </p:nvSpPr>
          <p:spPr>
            <a:xfrm>
              <a:off x="4044893" y="4439408"/>
              <a:ext cx="1799438" cy="703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>
                  <a:solidFill>
                    <a:schemeClr val="tx1"/>
                  </a:solidFill>
                </a:rPr>
                <a:t>method mB2()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0CFAB6-A3C6-439A-874C-A8EADE5239B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896987" y="2582073"/>
            <a:ext cx="1350728" cy="73923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4E955-C7A6-4F9A-AB09-A4B5D903B0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7715" y="2582073"/>
            <a:ext cx="1352622" cy="75595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0D7ABE-00A0-47C0-A474-1E58ECD07FF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96986" y="4596248"/>
            <a:ext cx="8391" cy="34557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1DB340-F64C-4701-B0EB-8C351BF08ED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84957" y="4612974"/>
            <a:ext cx="8391" cy="35396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86A75-79AD-4BC1-B79C-582932AE156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796705" y="4244515"/>
            <a:ext cx="888533" cy="1672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A063C5-45EF-4797-862D-F0A24B44A110}"/>
              </a:ext>
            </a:extLst>
          </p:cNvPr>
          <p:cNvCxnSpPr>
            <a:cxnSpLocks/>
          </p:cNvCxnSpPr>
          <p:nvPr/>
        </p:nvCxnSpPr>
        <p:spPr>
          <a:xfrm>
            <a:off x="2798246" y="4244011"/>
            <a:ext cx="896926" cy="70570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6AB07C-A0A5-46E4-B166-45E6DEA4CD7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805096" y="5293560"/>
            <a:ext cx="888533" cy="25115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B6DEA5-A863-4B84-9984-39EBF58949AC}"/>
              </a:ext>
            </a:extLst>
          </p:cNvPr>
          <p:cNvSpPr txBox="1"/>
          <p:nvPr/>
        </p:nvSpPr>
        <p:spPr>
          <a:xfrm>
            <a:off x="6090154" y="5496793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sz="2000" b="1" dirty="0">
                <a:latin typeface="+mn-lt"/>
              </a:rPr>
              <a:t>Unit testing: </a:t>
            </a:r>
            <a:r>
              <a:rPr lang="en-US" sz="2000" dirty="0">
                <a:latin typeface="+mn-lt"/>
              </a:rPr>
              <a:t>test each unit (method) individually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F3862-1E9D-4575-901D-21C23E58D5DE}"/>
              </a:ext>
            </a:extLst>
          </p:cNvPr>
          <p:cNvSpPr txBox="1"/>
          <p:nvPr/>
        </p:nvSpPr>
        <p:spPr>
          <a:xfrm>
            <a:off x="6090154" y="4450989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Module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each class, file, module, component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8FB5B-EB09-4886-80BC-2848DE9E1B39}"/>
              </a:ext>
            </a:extLst>
          </p:cNvPr>
          <p:cNvSpPr txBox="1"/>
          <p:nvPr/>
        </p:nvSpPr>
        <p:spPr>
          <a:xfrm>
            <a:off x="6074467" y="3405185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Integration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how modules interact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27D8D-E080-4AD8-9537-D5433F663FB8}"/>
              </a:ext>
            </a:extLst>
          </p:cNvPr>
          <p:cNvSpPr txBox="1"/>
          <p:nvPr/>
        </p:nvSpPr>
        <p:spPr>
          <a:xfrm>
            <a:off x="6082724" y="2359381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System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test the overall functionality of the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8D72C-6283-4CC2-B4FD-9AEE102C8ACC}"/>
              </a:ext>
            </a:extLst>
          </p:cNvPr>
          <p:cNvSpPr txBox="1"/>
          <p:nvPr/>
        </p:nvSpPr>
        <p:spPr>
          <a:xfrm>
            <a:off x="6074467" y="1313382"/>
            <a:ext cx="254606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cs typeface="Arial" pitchFamily="34" charset="0"/>
              </a:rPr>
              <a:t>Acceptance testing</a:t>
            </a: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0" dirty="0">
                <a:solidFill>
                  <a:schemeClr val="tx1"/>
                </a:solidFill>
                <a:cs typeface="Arial" pitchFamily="34" charset="0"/>
              </a:rPr>
              <a:t>is the software acceptable to the user?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66D11C-5965-49D8-ABDE-1EEC4ECCE4F0}"/>
              </a:ext>
            </a:extLst>
          </p:cNvPr>
          <p:cNvSpPr/>
          <p:nvPr/>
        </p:nvSpPr>
        <p:spPr>
          <a:xfrm>
            <a:off x="680720" y="1590485"/>
            <a:ext cx="5232400" cy="4664278"/>
          </a:xfrm>
          <a:prstGeom prst="roundRect">
            <a:avLst>
              <a:gd name="adj" fmla="val 5516"/>
            </a:avLst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10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2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3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4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5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6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7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8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ppt/theme/themeOverride9.xml><?xml version="1.0" encoding="utf-8"?>
<a:themeOverride xmlns:a="http://schemas.openxmlformats.org/drawingml/2006/main">
  <a:clrScheme name="Formal Template">
    <a:dk1>
      <a:srgbClr val="0B3D29"/>
    </a:dk1>
    <a:lt1>
      <a:sysClr val="window" lastClr="FFFFFF"/>
    </a:lt1>
    <a:dk2>
      <a:srgbClr val="05231A"/>
    </a:dk2>
    <a:lt2>
      <a:srgbClr val="E3E0B8"/>
    </a:lt2>
    <a:accent1>
      <a:srgbClr val="B6A771"/>
    </a:accent1>
    <a:accent2>
      <a:srgbClr val="D0CB81"/>
    </a:accent2>
    <a:accent3>
      <a:srgbClr val="147242"/>
    </a:accent3>
    <a:accent4>
      <a:srgbClr val="1C9B40"/>
    </a:accent4>
    <a:accent5>
      <a:srgbClr val="4DAE3D"/>
    </a:accent5>
    <a:accent6>
      <a:srgbClr val="E3E0B8"/>
    </a:accent6>
    <a:hlink>
      <a:srgbClr val="D0CB81"/>
    </a:hlink>
    <a:folHlink>
      <a:srgbClr val="B6A77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2883</Words>
  <Application>Microsoft Office PowerPoint</Application>
  <PresentationFormat>On-screen Show (4:3)</PresentationFormat>
  <Paragraphs>553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Arial Narrow</vt:lpstr>
      <vt:lpstr>Calibri</vt:lpstr>
      <vt:lpstr>Calibri Light</vt:lpstr>
      <vt:lpstr>Consolas</vt:lpstr>
      <vt:lpstr>Courier New</vt:lpstr>
      <vt:lpstr>Garamond</vt:lpstr>
      <vt:lpstr>open sans</vt:lpstr>
      <vt:lpstr>Segoe UI</vt:lpstr>
      <vt:lpstr>Segoe UI Black</vt:lpstr>
      <vt:lpstr>Source Sans Pro</vt:lpstr>
      <vt:lpstr>Times New Roman</vt:lpstr>
      <vt:lpstr>Office Theme</vt:lpstr>
      <vt:lpstr>PowerPoint Presentation</vt:lpstr>
      <vt:lpstr>Software Testing – The Challenge</vt:lpstr>
      <vt:lpstr>Driving Testing Behavior</vt:lpstr>
      <vt:lpstr>Testing Levels</vt:lpstr>
      <vt:lpstr>Testing Levels</vt:lpstr>
      <vt:lpstr>Testing Levels</vt:lpstr>
      <vt:lpstr>Testing Levels</vt:lpstr>
      <vt:lpstr>Testing Levels</vt:lpstr>
      <vt:lpstr>Testing Levels</vt:lpstr>
      <vt:lpstr>V Model of System Development</vt:lpstr>
      <vt:lpstr>Path Testing </vt:lpstr>
      <vt:lpstr>Path Testing </vt:lpstr>
      <vt:lpstr>Basis Path Testing </vt:lpstr>
      <vt:lpstr> Basis Path Testing </vt:lpstr>
      <vt:lpstr>Basis Path Testing Steps</vt:lpstr>
      <vt:lpstr>PowerPoint Presentation</vt:lpstr>
      <vt:lpstr>  Create Control Flow Graph  </vt:lpstr>
      <vt:lpstr>Flow Graph Notations</vt:lpstr>
      <vt:lpstr>Flow Graph Notation</vt:lpstr>
      <vt:lpstr>Cyclomatic Complexity</vt:lpstr>
      <vt:lpstr>Cyclomatic Complexity</vt:lpstr>
      <vt:lpstr>Cyclomatic Complexity</vt:lpstr>
      <vt:lpstr>Cyclomatic Complexity</vt:lpstr>
      <vt:lpstr>Deriving the Paths and Test Cases</vt:lpstr>
      <vt:lpstr>FLOW GRAPH EXAMPLE</vt:lpstr>
      <vt:lpstr>PowerPoint Presentation</vt:lpstr>
      <vt:lpstr>A Sample Function to Diagram and Analyze</vt:lpstr>
      <vt:lpstr>PowerPoint Presentation</vt:lpstr>
      <vt:lpstr>Deriving Test Cases: An Example</vt:lpstr>
      <vt:lpstr>Deriving Test Cases: Identify Flow</vt:lpstr>
      <vt:lpstr>Deriving Test Cases: Draw Flow Graph</vt:lpstr>
      <vt:lpstr>Deriving Test Cases: Determine Cyclomatic Complexity</vt:lpstr>
      <vt:lpstr>Deriving Test Cases: Determine  A set of Linearly Independent Paths</vt:lpstr>
      <vt:lpstr>Deriving Test Cases: Determine  A set of independent Paths</vt:lpstr>
      <vt:lpstr>Another Example ….</vt:lpstr>
      <vt:lpstr>Cyclomatic Complexity</vt:lpstr>
      <vt:lpstr>Example – Create the Model</vt:lpstr>
      <vt:lpstr>Example – Create the Model </vt:lpstr>
      <vt:lpstr>Example – Test Reqs and Specs</vt:lpstr>
      <vt:lpstr>Example – Input Values</vt:lpstr>
      <vt:lpstr>Tools - Static Analysis </vt:lpstr>
      <vt:lpstr>Tools - Static Analysis </vt:lpstr>
      <vt:lpstr>Tools - Static Analysis </vt:lpstr>
      <vt:lpstr> Benefits of Basis Path Testing </vt:lpstr>
      <vt:lpstr> Benefits of Basis Path Testing </vt:lpstr>
      <vt:lpstr> Benefits of Basis Path Testing </vt:lpstr>
      <vt:lpstr>Benefits of Basis Path Testing</vt:lpstr>
      <vt:lpstr>Benefits of Basis Path Testing</vt:lpstr>
      <vt:lpstr>Limitations of Basis Path Testing</vt:lpstr>
      <vt:lpstr>Test Case Characteristics  </vt:lpstr>
      <vt:lpstr>Test Case Characteristics 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Salem, Ahmed M</cp:lastModifiedBy>
  <cp:revision>107</cp:revision>
  <dcterms:created xsi:type="dcterms:W3CDTF">2015-02-11T18:15:53Z</dcterms:created>
  <dcterms:modified xsi:type="dcterms:W3CDTF">2022-06-22T22:07:20Z</dcterms:modified>
</cp:coreProperties>
</file>