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Bebas Neu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BebasNeu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g1995b2caaf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0" name="Google Shape;1950;g1995b2caaf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1995b2caaf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1995b2caaf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19954d2d8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19954d2d8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g1995b2caaf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8" name="Google Shape;1878;g1995b2caaf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1995b2caaf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1995b2caaf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1995b2caaf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1995b2caaf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1995b2caaf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9" name="Google Shape;1909;g1995b2caaf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g1995b2caaf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5" name="Google Shape;1925;g1995b2caaf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g1995b2caaf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5" name="Google Shape;1935;g1995b2caaf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g19a3e1927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1" name="Google Shape;1941;g19a3e1927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09200" y="1741047"/>
            <a:ext cx="7125600" cy="1147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5200"/>
              <a:buNone/>
              <a:defRPr sz="6100">
                <a:solidFill>
                  <a:schemeClr val="dk1"/>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5" name="Google Shape;165;p2"/>
          <p:cNvSpPr txBox="1"/>
          <p:nvPr>
            <p:ph idx="1" type="subTitle"/>
          </p:nvPr>
        </p:nvSpPr>
        <p:spPr>
          <a:xfrm>
            <a:off x="1009200" y="2888246"/>
            <a:ext cx="7125600" cy="514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Clr>
                <a:schemeClr val="dk2"/>
              </a:buClr>
              <a:buSzPts val="2800"/>
              <a:buNone/>
              <a:defRPr sz="2800">
                <a:solidFill>
                  <a:schemeClr val="dk2"/>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7"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2" name="Google Shape;872;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73" name="Google Shape;873;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5" name="Shape 8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876"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3"/>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3"/>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8" name="Google Shape;888;p13"/>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889" name="Google Shape;889;p13"/>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895" name="Google Shape;895;p13"/>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896" name="Google Shape;896;p13"/>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5" name="Google Shape;915;p13"/>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916" name="Google Shape;916;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0" name="Google Shape;920;p13"/>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cap="flat" cmpd="sng" w="9525">
                <a:solidFill>
                  <a:schemeClr val="dk2"/>
                </a:solidFill>
                <a:prstDash val="solid"/>
                <a:round/>
                <a:headEnd len="med" w="med" type="none"/>
                <a:tailEnd len="med" w="med" type="oval"/>
              </a:ln>
            </p:spPr>
          </p:cxnSp>
          <p:sp>
            <p:nvSpPr>
              <p:cNvPr id="927" name="Google Shape;927;p13"/>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0" name="Google Shape;940;p13"/>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941" name="Google Shape;941;p13"/>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3"/>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3"/>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13"/>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67" name="Google Shape;1067;p13"/>
          <p:cNvSpPr txBox="1"/>
          <p:nvPr>
            <p:ph idx="2" type="title"/>
          </p:nvPr>
        </p:nvSpPr>
        <p:spPr>
          <a:xfrm>
            <a:off x="720000" y="2868050"/>
            <a:ext cx="14667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8" name="Google Shape;1068;p13"/>
          <p:cNvSpPr txBox="1"/>
          <p:nvPr>
            <p:ph hasCustomPrompt="1" idx="3" type="title"/>
          </p:nvPr>
        </p:nvSpPr>
        <p:spPr>
          <a:xfrm>
            <a:off x="878350" y="1766925"/>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9" name="Google Shape;1069;p13"/>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0" name="Google Shape;1070;p13"/>
          <p:cNvSpPr txBox="1"/>
          <p:nvPr>
            <p:ph idx="5" type="title"/>
          </p:nvPr>
        </p:nvSpPr>
        <p:spPr>
          <a:xfrm>
            <a:off x="3666725" y="2868050"/>
            <a:ext cx="14220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1" name="Google Shape;1071;p13"/>
          <p:cNvSpPr txBox="1"/>
          <p:nvPr>
            <p:ph hasCustomPrompt="1" idx="6" type="title"/>
          </p:nvPr>
        </p:nvSpPr>
        <p:spPr>
          <a:xfrm>
            <a:off x="382835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2" name="Google Shape;1072;p13"/>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73" name="Google Shape;1073;p13"/>
          <p:cNvSpPr txBox="1"/>
          <p:nvPr>
            <p:ph idx="8" type="title"/>
          </p:nvPr>
        </p:nvSpPr>
        <p:spPr>
          <a:xfrm>
            <a:off x="6672300" y="2868050"/>
            <a:ext cx="13683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4" name="Google Shape;1074;p13"/>
          <p:cNvSpPr txBox="1"/>
          <p:nvPr>
            <p:ph hasCustomPrompt="1" idx="9" type="title"/>
          </p:nvPr>
        </p:nvSpPr>
        <p:spPr>
          <a:xfrm>
            <a:off x="6832500" y="1766950"/>
            <a:ext cx="584700" cy="5853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rot="5400000">
            <a:off x="5019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rot="5400000">
            <a:off x="5004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3"/>
          <p:cNvSpPr/>
          <p:nvPr/>
        </p:nvSpPr>
        <p:spPr>
          <a:xfrm rot="5400000">
            <a:off x="5019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3"/>
          <p:cNvSpPr/>
          <p:nvPr/>
        </p:nvSpPr>
        <p:spPr>
          <a:xfrm rot="5400000">
            <a:off x="5004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rot="5400000">
            <a:off x="5019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8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cap="flat" cmpd="sng" w="9525">
            <a:solidFill>
              <a:schemeClr val="dk2"/>
            </a:solidFill>
            <a:prstDash val="solid"/>
            <a:round/>
            <a:headEnd len="med" w="med" type="none"/>
            <a:tailEnd len="med" w="med" type="none"/>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0418"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820418" y="1622632"/>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820418"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865983" y="1601247"/>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520782" y="1601247"/>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520782" y="1643896"/>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1520782" y="2301733"/>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844719" y="2301733"/>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32082" y="1513033"/>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14"/>
            <p:cNvCxnSpPr/>
            <p:nvPr/>
          </p:nvCxnSpPr>
          <p:spPr>
            <a:xfrm>
              <a:off x="1612275" y="1922650"/>
              <a:ext cx="1790100" cy="0"/>
            </a:xfrm>
            <a:prstGeom prst="straightConnector1">
              <a:avLst/>
            </a:prstGeom>
            <a:noFill/>
            <a:ln cap="flat" cmpd="sng" w="9525">
              <a:solidFill>
                <a:schemeClr val="dk2"/>
              </a:solidFill>
              <a:prstDash val="solid"/>
              <a:round/>
              <a:headEnd len="med" w="med" type="none"/>
              <a:tailEnd len="med" w="med" type="oval"/>
            </a:ln>
          </p:spPr>
        </p:cxnSp>
        <p:sp>
          <p:nvSpPr>
            <p:cNvPr id="1095" name="Google Shape;1095;p14"/>
            <p:cNvSpPr/>
            <p:nvPr/>
          </p:nvSpPr>
          <p:spPr>
            <a:xfrm>
              <a:off x="636097" y="2039765"/>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642173" y="1802341"/>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6487" y="1689583"/>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cxnSp>
            <p:nvCxnSpPr>
              <p:cNvPr id="1101" name="Google Shape;1101;p14"/>
              <p:cNvCxnSpPr/>
              <p:nvPr/>
            </p:nvCxnSpPr>
            <p:spPr>
              <a:xfrm>
                <a:off x="392675" y="1955464"/>
                <a:ext cx="336300" cy="0"/>
              </a:xfrm>
              <a:prstGeom prst="straightConnector1">
                <a:avLst/>
              </a:prstGeom>
              <a:noFill/>
              <a:ln cap="flat" cmpd="sng" w="9525">
                <a:solidFill>
                  <a:schemeClr val="dk2"/>
                </a:solidFill>
                <a:prstDash val="solid"/>
                <a:round/>
                <a:headEnd len="med" w="med" type="oval"/>
                <a:tailEnd len="med" w="med" type="none"/>
              </a:ln>
            </p:spPr>
          </p:cxnSp>
        </p:grpSp>
        <p:sp>
          <p:nvSpPr>
            <p:cNvPr id="1102" name="Google Shape;1102;p14"/>
            <p:cNvSpPr/>
            <p:nvPr/>
          </p:nvSpPr>
          <p:spPr>
            <a:xfrm>
              <a:off x="1615281" y="2064188"/>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1612256" y="2173787"/>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612144" y="1732231"/>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1612156" y="1823604"/>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4"/>
              <p:cNvCxnSpPr/>
              <p:nvPr/>
            </p:nvCxnSpPr>
            <p:spPr>
              <a:xfrm>
                <a:off x="3363525" y="1913003"/>
                <a:ext cx="315600" cy="0"/>
              </a:xfrm>
              <a:prstGeom prst="straightConnector1">
                <a:avLst/>
              </a:prstGeom>
              <a:noFill/>
              <a:ln cap="flat" cmpd="sng" w="9525">
                <a:solidFill>
                  <a:schemeClr val="dk2"/>
                </a:solidFill>
                <a:prstDash val="solid"/>
                <a:round/>
                <a:headEnd len="med" w="med" type="none"/>
                <a:tailEnd len="med" w="med" type="none"/>
              </a:ln>
            </p:spPr>
          </p:cxnSp>
          <p:sp>
            <p:nvSpPr>
              <p:cNvPr id="1122" name="Google Shape;1122;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14"/>
              <p:cNvCxnSpPr/>
              <p:nvPr/>
            </p:nvCxnSpPr>
            <p:spPr>
              <a:xfrm>
                <a:off x="4565325" y="1922925"/>
                <a:ext cx="1840800" cy="0"/>
              </a:xfrm>
              <a:prstGeom prst="straightConnector1">
                <a:avLst/>
              </a:prstGeom>
              <a:noFill/>
              <a:ln cap="flat" cmpd="sng" w="9525">
                <a:solidFill>
                  <a:schemeClr val="dk2"/>
                </a:solidFill>
                <a:prstDash val="solid"/>
                <a:round/>
                <a:headEnd len="med" w="med" type="none"/>
                <a:tailEnd len="med" w="med" type="oval"/>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rect b="b" l="l" r="r" t="t"/>
                <a:pathLst>
                  <a:path extrusionOk="0" fill="none" h="4813" w="4813">
                    <a:moveTo>
                      <a:pt x="0" y="0"/>
                    </a:moveTo>
                    <a:lnTo>
                      <a:pt x="4812" y="0"/>
                    </a:lnTo>
                    <a:lnTo>
                      <a:pt x="4812" y="4812"/>
                    </a:lnTo>
                    <a:lnTo>
                      <a:pt x="0" y="4812"/>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3770468"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3770468" y="1613295"/>
                <a:ext cx="122" cy="633540"/>
              </a:xfrm>
              <a:custGeom>
                <a:rect b="b" l="l" r="r" t="t"/>
                <a:pathLst>
                  <a:path extrusionOk="0" fill="none" h="5214" w="1">
                    <a:moveTo>
                      <a:pt x="0" y="5213"/>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3770468"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3816033" y="1591910"/>
                <a:ext cx="633662" cy="122"/>
              </a:xfrm>
              <a:custGeom>
                <a:rect b="b" l="l" r="r" t="t"/>
                <a:pathLst>
                  <a:path extrusionOk="0" fill="none" h="1" w="5215">
                    <a:moveTo>
                      <a:pt x="1" y="1"/>
                    </a:moveTo>
                    <a:lnTo>
                      <a:pt x="5214"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470832" y="1591910"/>
                <a:ext cx="122" cy="122"/>
              </a:xfrm>
              <a:custGeom>
                <a:rect b="b" l="l" r="r" t="t"/>
                <a:pathLst>
                  <a:path extrusionOk="0" fill="none" h="1" w="1">
                    <a:moveTo>
                      <a:pt x="0" y="1"/>
                    </a:moveTo>
                    <a:lnTo>
                      <a:pt x="0"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4470832" y="1634559"/>
                <a:ext cx="122" cy="633540"/>
              </a:xfrm>
              <a:custGeom>
                <a:rect b="b" l="l" r="r" t="t"/>
                <a:pathLst>
                  <a:path extrusionOk="0" fill="none" h="5214" w="1">
                    <a:moveTo>
                      <a:pt x="0" y="1"/>
                    </a:moveTo>
                    <a:lnTo>
                      <a:pt x="0" y="5214"/>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4470832" y="2292396"/>
                <a:ext cx="122" cy="122"/>
              </a:xfrm>
              <a:custGeom>
                <a:rect b="b" l="l" r="r" t="t"/>
                <a:pathLst>
                  <a:path extrusionOk="0" fill="none" h="1" w="1">
                    <a:moveTo>
                      <a:pt x="0" y="0"/>
                    </a:moveTo>
                    <a:lnTo>
                      <a:pt x="0" y="0"/>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3794769" y="2292396"/>
                <a:ext cx="633540" cy="122"/>
              </a:xfrm>
              <a:custGeom>
                <a:rect b="b" l="l" r="r" t="t"/>
                <a:pathLst>
                  <a:path extrusionOk="0" fill="none" h="1" w="5214">
                    <a:moveTo>
                      <a:pt x="5214"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3682132" y="1503696"/>
                <a:ext cx="880200" cy="877163"/>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586147" y="2030427"/>
                <a:ext cx="94533" cy="122"/>
              </a:xfrm>
              <a:custGeom>
                <a:rect b="b" l="l" r="r" t="t"/>
                <a:pathLst>
                  <a:path extrusionOk="0" fill="none" h="1" w="778">
                    <a:moveTo>
                      <a:pt x="778"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592223" y="1793003"/>
                <a:ext cx="82382" cy="122"/>
              </a:xfrm>
              <a:custGeom>
                <a:rect b="b" l="l" r="r" t="t"/>
                <a:pathLst>
                  <a:path extrusionOk="0" fill="none" h="1" w="678">
                    <a:moveTo>
                      <a:pt x="678" y="0"/>
                    </a:moveTo>
                    <a:lnTo>
                      <a:pt x="1"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546537" y="1680245"/>
                <a:ext cx="128069" cy="122"/>
              </a:xfrm>
              <a:custGeom>
                <a:rect b="b" l="l" r="r" t="t"/>
                <a:pathLst>
                  <a:path extrusionOk="0" fill="none" h="1" w="1054">
                    <a:moveTo>
                      <a:pt x="1054" y="1"/>
                    </a:move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14"/>
              <p:cNvCxnSpPr/>
              <p:nvPr/>
            </p:nvCxnSpPr>
            <p:spPr>
              <a:xfrm>
                <a:off x="3363525" y="1925203"/>
                <a:ext cx="315600" cy="0"/>
              </a:xfrm>
              <a:prstGeom prst="straightConnector1">
                <a:avLst/>
              </a:prstGeom>
              <a:noFill/>
              <a:ln cap="flat" cmpd="sng" w="9525">
                <a:solidFill>
                  <a:schemeClr val="dk2"/>
                </a:solidFill>
                <a:prstDash val="solid"/>
                <a:round/>
                <a:headEnd len="med" w="med" type="none"/>
                <a:tailEnd len="med" w="med" type="none"/>
              </a:ln>
            </p:spPr>
          </p:cxnSp>
          <p:sp>
            <p:nvSpPr>
              <p:cNvPr id="1146" name="Google Shape;1146;p14"/>
              <p:cNvSpPr/>
              <p:nvPr/>
            </p:nvSpPr>
            <p:spPr>
              <a:xfrm>
                <a:off x="4565331" y="2054850"/>
                <a:ext cx="64156" cy="122"/>
              </a:xfrm>
              <a:custGeom>
                <a:rect b="b" l="l" r="r" t="t"/>
                <a:pathLst>
                  <a:path extrusionOk="0" fill="none" h="1" w="528">
                    <a:moveTo>
                      <a:pt x="1" y="0"/>
                    </a:moveTo>
                    <a:lnTo>
                      <a:pt x="527"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562306" y="2164449"/>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562194" y="1722894"/>
                <a:ext cx="100608" cy="122"/>
              </a:xfrm>
              <a:custGeom>
                <a:rect b="b" l="l" r="r" t="t"/>
                <a:pathLst>
                  <a:path extrusionOk="0" fill="none" h="1" w="828">
                    <a:moveTo>
                      <a:pt x="1" y="1"/>
                    </a:moveTo>
                    <a:lnTo>
                      <a:pt x="828"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562206" y="1814267"/>
                <a:ext cx="76307" cy="122"/>
              </a:xfrm>
              <a:custGeom>
                <a:rect b="b" l="l" r="r" t="t"/>
                <a:pathLst>
                  <a:path extrusionOk="0" fill="none" h="1" w="628">
                    <a:moveTo>
                      <a:pt x="1" y="1"/>
                    </a:moveTo>
                    <a:lnTo>
                      <a:pt x="627"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4"/>
              <p:cNvCxnSpPr/>
              <p:nvPr/>
            </p:nvCxnSpPr>
            <p:spPr>
              <a:xfrm>
                <a:off x="418775" y="3067534"/>
                <a:ext cx="227100" cy="0"/>
              </a:xfrm>
              <a:prstGeom prst="straightConnector1">
                <a:avLst/>
              </a:prstGeom>
              <a:noFill/>
              <a:ln cap="flat" cmpd="sng" w="9525">
                <a:solidFill>
                  <a:schemeClr val="dk2"/>
                </a:solidFill>
                <a:prstDash val="solid"/>
                <a:round/>
                <a:headEnd len="med" w="med" type="none"/>
                <a:tailEnd len="med" w="med" type="oval"/>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4"/>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4"/>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4"/>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4"/>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4"/>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4"/>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4"/>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4"/>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1" name="Google Shape;1271;p14"/>
          <p:cNvSpPr txBox="1"/>
          <p:nvPr>
            <p:ph idx="1" type="subTitle"/>
          </p:nvPr>
        </p:nvSpPr>
        <p:spPr>
          <a:xfrm>
            <a:off x="719988" y="37285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2" name="Google Shape;1272;p14"/>
          <p:cNvSpPr txBox="1"/>
          <p:nvPr>
            <p:ph idx="2" type="title"/>
          </p:nvPr>
        </p:nvSpPr>
        <p:spPr>
          <a:xfrm>
            <a:off x="7200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3" name="Google Shape;1273;p14"/>
          <p:cNvSpPr txBox="1"/>
          <p:nvPr>
            <p:ph hasCustomPrompt="1" idx="3" type="title"/>
          </p:nvPr>
        </p:nvSpPr>
        <p:spPr>
          <a:xfrm>
            <a:off x="87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4" name="Google Shape;1274;p14"/>
          <p:cNvSpPr txBox="1"/>
          <p:nvPr>
            <p:ph idx="4" type="subTitle"/>
          </p:nvPr>
        </p:nvSpPr>
        <p:spPr>
          <a:xfrm>
            <a:off x="3666713"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5" name="Google Shape;1275;p14"/>
          <p:cNvSpPr txBox="1"/>
          <p:nvPr>
            <p:ph idx="5" type="title"/>
          </p:nvPr>
        </p:nvSpPr>
        <p:spPr>
          <a:xfrm>
            <a:off x="3666725"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6" name="Google Shape;1276;p14"/>
          <p:cNvSpPr txBox="1"/>
          <p:nvPr>
            <p:ph hasCustomPrompt="1" idx="6" type="title"/>
          </p:nvPr>
        </p:nvSpPr>
        <p:spPr>
          <a:xfrm>
            <a:off x="382835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7" name="Google Shape;1277;p14"/>
          <p:cNvSpPr txBox="1"/>
          <p:nvPr>
            <p:ph idx="7" type="subTitle"/>
          </p:nvPr>
        </p:nvSpPr>
        <p:spPr>
          <a:xfrm>
            <a:off x="6672288" y="3728575"/>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78" name="Google Shape;1278;p14"/>
          <p:cNvSpPr txBox="1"/>
          <p:nvPr>
            <p:ph idx="8" type="title"/>
          </p:nvPr>
        </p:nvSpPr>
        <p:spPr>
          <a:xfrm>
            <a:off x="6672300" y="2868050"/>
            <a:ext cx="911400" cy="6453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9" name="Google Shape;1279;p14"/>
          <p:cNvSpPr txBox="1"/>
          <p:nvPr>
            <p:ph hasCustomPrompt="1" idx="9" type="title"/>
          </p:nvPr>
        </p:nvSpPr>
        <p:spPr>
          <a:xfrm>
            <a:off x="6832500" y="1768675"/>
            <a:ext cx="584700" cy="5817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rot="5400000">
            <a:off x="8496650" y="75727"/>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rot="5400000">
            <a:off x="8495108" y="222546"/>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rot="5400000">
            <a:off x="8496650" y="369365"/>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rot="5400000">
            <a:off x="8495108" y="516183"/>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rot="5400000">
            <a:off x="8496650" y="66300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86"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347100" y="4357400"/>
              <a:ext cx="25" cy="971225"/>
            </a:xfrm>
            <a:custGeom>
              <a:rect b="b" l="l" r="r" t="t"/>
              <a:pathLst>
                <a:path extrusionOk="0" fill="none" h="38849" w="1">
                  <a:moveTo>
                    <a:pt x="1" y="38849"/>
                  </a:move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76800" y="3899750"/>
              <a:ext cx="25" cy="1084800"/>
            </a:xfrm>
            <a:custGeom>
              <a:rect b="b" l="l" r="r" t="t"/>
              <a:pathLst>
                <a:path extrusionOk="0" fill="none" h="43392" w="1">
                  <a:moveTo>
                    <a:pt x="0" y="43391"/>
                  </a:moveTo>
                  <a:lnTo>
                    <a:pt x="0"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1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9" name="Google Shape;1399;p15"/>
          <p:cNvSpPr txBox="1"/>
          <p:nvPr>
            <p:ph idx="1" type="subTitle"/>
          </p:nvPr>
        </p:nvSpPr>
        <p:spPr>
          <a:xfrm>
            <a:off x="719994" y="2088317"/>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0" name="Google Shape;1400;p15"/>
          <p:cNvSpPr txBox="1"/>
          <p:nvPr>
            <p:ph idx="2" type="title"/>
          </p:nvPr>
        </p:nvSpPr>
        <p:spPr>
          <a:xfrm>
            <a:off x="720000" y="1607275"/>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1" name="Google Shape;1401;p15"/>
          <p:cNvSpPr txBox="1"/>
          <p:nvPr>
            <p:ph idx="3" type="subTitle"/>
          </p:nvPr>
        </p:nvSpPr>
        <p:spPr>
          <a:xfrm>
            <a:off x="719994" y="3626192"/>
            <a:ext cx="1751700" cy="6453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2" name="Google Shape;1402;p15"/>
          <p:cNvSpPr txBox="1"/>
          <p:nvPr>
            <p:ph idx="4" type="title"/>
          </p:nvPr>
        </p:nvSpPr>
        <p:spPr>
          <a:xfrm>
            <a:off x="720000" y="3145150"/>
            <a:ext cx="17517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3" name="Google Shape;1403;p15"/>
          <p:cNvSpPr txBox="1"/>
          <p:nvPr>
            <p:ph idx="5" type="subTitle"/>
          </p:nvPr>
        </p:nvSpPr>
        <p:spPr>
          <a:xfrm>
            <a:off x="6672294" y="2088317"/>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4" name="Google Shape;1404;p15"/>
          <p:cNvSpPr txBox="1"/>
          <p:nvPr>
            <p:ph idx="6" type="title"/>
          </p:nvPr>
        </p:nvSpPr>
        <p:spPr>
          <a:xfrm>
            <a:off x="6672300" y="1607275"/>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5" name="Google Shape;1405;p15"/>
          <p:cNvSpPr txBox="1"/>
          <p:nvPr>
            <p:ph idx="7" type="subTitle"/>
          </p:nvPr>
        </p:nvSpPr>
        <p:spPr>
          <a:xfrm>
            <a:off x="6672294" y="3626192"/>
            <a:ext cx="1751700" cy="645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6" name="Google Shape;1406;p15"/>
          <p:cNvSpPr txBox="1"/>
          <p:nvPr>
            <p:ph idx="8" type="title"/>
          </p:nvPr>
        </p:nvSpPr>
        <p:spPr>
          <a:xfrm>
            <a:off x="6672300" y="3145150"/>
            <a:ext cx="1751700" cy="316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407" name="Shape 1407"/>
        <p:cNvGrpSpPr/>
        <p:nvPr/>
      </p:nvGrpSpPr>
      <p:grpSpPr>
        <a:xfrm>
          <a:off x="0" y="0"/>
          <a:ext cx="0" cy="0"/>
          <a:chOff x="0" y="0"/>
          <a:chExt cx="0" cy="0"/>
        </a:xfrm>
      </p:grpSpPr>
      <p:sp>
        <p:nvSpPr>
          <p:cNvPr id="1408" name="Google Shape;1408;p16"/>
          <p:cNvSpPr txBox="1"/>
          <p:nvPr>
            <p:ph idx="1" type="subTitle"/>
          </p:nvPr>
        </p:nvSpPr>
        <p:spPr>
          <a:xfrm>
            <a:off x="2400600" y="2067413"/>
            <a:ext cx="4342800" cy="113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09" name="Google Shape;1409;p16"/>
          <p:cNvSpPr txBox="1"/>
          <p:nvPr>
            <p:ph type="title"/>
          </p:nvPr>
        </p:nvSpPr>
        <p:spPr>
          <a:xfrm>
            <a:off x="2400450" y="3332738"/>
            <a:ext cx="4342800" cy="316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6"/>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6"/>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6"/>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6"/>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6"/>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6"/>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6"/>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6"/>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6"/>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6"/>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6"/>
              <p:cNvSpPr/>
              <p:nvPr/>
            </p:nvSpPr>
            <p:spPr>
              <a:xfrm flipH="1">
                <a:off x="660123" y="1064966"/>
                <a:ext cx="151768" cy="94420"/>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6"/>
              <p:cNvSpPr/>
              <p:nvPr/>
            </p:nvSpPr>
            <p:spPr>
              <a:xfrm flipH="1">
                <a:off x="546596"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flipH="1">
                <a:off x="433093" y="1064966"/>
                <a:ext cx="151184" cy="94420"/>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6"/>
              <p:cNvSpPr/>
              <p:nvPr/>
            </p:nvSpPr>
            <p:spPr>
              <a:xfrm flipH="1">
                <a:off x="318982" y="1064966"/>
                <a:ext cx="151768" cy="94420"/>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6"/>
              <p:cNvSpPr/>
              <p:nvPr/>
            </p:nvSpPr>
            <p:spPr>
              <a:xfrm flipH="1">
                <a:off x="205454" y="1064966"/>
                <a:ext cx="151210" cy="94420"/>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flipH="1">
                <a:off x="91368" y="1064966"/>
                <a:ext cx="151768" cy="94420"/>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flipH="1">
                <a:off x="-274468" y="-93788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flipH="1">
                <a:off x="-43602" y="-76411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flipH="1">
                <a:off x="-274108" y="-170466"/>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flipH="1">
                <a:off x="-38958" y="-38389"/>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flipH="1">
                <a:off x="4070422" y="5194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flipH="1">
                <a:off x="1455350" y="142173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6"/>
              <p:cNvSpPr/>
              <p:nvPr/>
            </p:nvSpPr>
            <p:spPr>
              <a:xfrm flipH="1">
                <a:off x="1479101" y="144549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6"/>
              <p:cNvSpPr/>
              <p:nvPr/>
            </p:nvSpPr>
            <p:spPr>
              <a:xfrm flipH="1">
                <a:off x="1995153" y="115662"/>
                <a:ext cx="136720" cy="136721"/>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flipH="1">
                <a:off x="2018904" y="139413"/>
                <a:ext cx="89219" cy="89218"/>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6"/>
              <p:cNvSpPr/>
              <p:nvPr/>
            </p:nvSpPr>
            <p:spPr>
              <a:xfrm flipH="1">
                <a:off x="2737118" y="-209848"/>
                <a:ext cx="89219"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6"/>
              <p:cNvSpPr/>
              <p:nvPr/>
            </p:nvSpPr>
            <p:spPr>
              <a:xfrm flipH="1">
                <a:off x="394853" y="497937"/>
                <a:ext cx="89219"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flipH="1">
                <a:off x="3942405" y="44926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6"/>
              <p:cNvSpPr/>
              <p:nvPr/>
            </p:nvSpPr>
            <p:spPr>
              <a:xfrm flipH="1">
                <a:off x="3966156" y="47301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6"/>
              <p:cNvSpPr/>
              <p:nvPr/>
            </p:nvSpPr>
            <p:spPr>
              <a:xfrm flipH="1">
                <a:off x="5181872" y="-100101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flipH="1">
                <a:off x="5206207" y="-97726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flipH="1">
                <a:off x="4591117" y="-98652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6"/>
              <p:cNvSpPr/>
              <p:nvPr/>
            </p:nvSpPr>
            <p:spPr>
              <a:xfrm flipH="1">
                <a:off x="983325" y="13015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6"/>
              <p:cNvSpPr/>
              <p:nvPr/>
            </p:nvSpPr>
            <p:spPr>
              <a:xfrm flipH="1">
                <a:off x="1211522" y="117557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flipH="1">
                <a:off x="2746380" y="90162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flipH="1">
                <a:off x="3865950" y="24540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flipH="1">
                <a:off x="1991702" y="86572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flipH="1">
                <a:off x="4207092" y="-36042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flipH="1">
                <a:off x="3934310" y="-63264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flipH="1">
                <a:off x="3959787" y="-60658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flipH="1">
                <a:off x="4344954" y="-96972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flipH="1">
                <a:off x="6303193" y="-79134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flipH="1">
                <a:off x="451617" y="-1700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flipH="1">
                <a:off x="3911701" y="-12065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flipH="1">
                <a:off x="3798199" y="-12065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flipH="1">
                <a:off x="3684087" y="-12065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flipH="1">
                <a:off x="3570560"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flipH="1">
                <a:off x="3457057" y="-12065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6"/>
              <p:cNvSpPr/>
              <p:nvPr/>
            </p:nvSpPr>
            <p:spPr>
              <a:xfrm flipH="1">
                <a:off x="3342946" y="-12065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6"/>
              <p:cNvSpPr/>
              <p:nvPr/>
            </p:nvSpPr>
            <p:spPr>
              <a:xfrm flipH="1">
                <a:off x="3229418" y="-12065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flipH="1">
                <a:off x="3115332" y="-12065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flipH="1">
                <a:off x="4594568" y="66764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flipH="1">
                <a:off x="4383752" y="66764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flipH="1">
                <a:off x="4172937" y="66764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flipH="1">
                <a:off x="3961512" y="66764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flipH="1">
                <a:off x="3750697" y="66764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flipH="1">
                <a:off x="3539881" y="66764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4" name="Google Shape;1494;p16"/>
            <p:cNvSpPr/>
            <p:nvPr/>
          </p:nvSpPr>
          <p:spPr>
            <a:xfrm flipH="1">
              <a:off x="7520192" y="-12721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495"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7"/>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7"/>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7"/>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7"/>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7"/>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7"/>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7"/>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7"/>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7"/>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7"/>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7"/>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7"/>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7"/>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7"/>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2" name="Google Shape;1542;p17"/>
          <p:cNvSpPr txBox="1"/>
          <p:nvPr>
            <p:ph type="title"/>
          </p:nvPr>
        </p:nvSpPr>
        <p:spPr>
          <a:xfrm>
            <a:off x="720125" y="1639950"/>
            <a:ext cx="3250500" cy="5088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3" name="Google Shape;1543;p17"/>
          <p:cNvSpPr txBox="1"/>
          <p:nvPr>
            <p:ph idx="1" type="subTitle"/>
          </p:nvPr>
        </p:nvSpPr>
        <p:spPr>
          <a:xfrm>
            <a:off x="886200" y="2735875"/>
            <a:ext cx="3084300" cy="14172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544"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18"/>
          <p:cNvGrpSpPr/>
          <p:nvPr/>
        </p:nvGrpSpPr>
        <p:grpSpPr>
          <a:xfrm flipH="1" rot="-5400000">
            <a:off x="7579155" y="3321200"/>
            <a:ext cx="979800" cy="3475150"/>
            <a:chOff x="327125" y="2375600"/>
            <a:chExt cx="979800" cy="3475150"/>
          </a:xfrm>
        </p:grpSpPr>
        <p:sp>
          <p:nvSpPr>
            <p:cNvPr id="1576" name="Google Shape;1576;p18"/>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8"/>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8"/>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8"/>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8"/>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8"/>
          <p:cNvSpPr txBox="1"/>
          <p:nvPr>
            <p:ph type="title"/>
          </p:nvPr>
        </p:nvSpPr>
        <p:spPr>
          <a:xfrm>
            <a:off x="5173500" y="1639950"/>
            <a:ext cx="3250500" cy="508800"/>
          </a:xfrm>
          <a:prstGeom prst="rect">
            <a:avLst/>
          </a:prstGeom>
        </p:spPr>
        <p:txBody>
          <a:bodyPr anchorCtr="0" anchor="ctr" bIns="0" lIns="0" spcFirstLastPara="1" rIns="0" wrap="square" tIns="0">
            <a:noAutofit/>
          </a:bodyPr>
          <a:lstStyle>
            <a:lvl1pPr lvl="0" rtl="0" algn="l">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2" name="Google Shape;1592;p18"/>
          <p:cNvSpPr txBox="1"/>
          <p:nvPr>
            <p:ph idx="1" type="subTitle"/>
          </p:nvPr>
        </p:nvSpPr>
        <p:spPr>
          <a:xfrm>
            <a:off x="5173375" y="2571750"/>
            <a:ext cx="3250500" cy="15033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593"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7370543"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7515820"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664180"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8094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957817"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1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7" name="Google Shape;1697;p19"/>
          <p:cNvSpPr txBox="1"/>
          <p:nvPr>
            <p:ph idx="1" type="subTitle"/>
          </p:nvPr>
        </p:nvSpPr>
        <p:spPr>
          <a:xfrm>
            <a:off x="7200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98" name="Google Shape;1698;p19"/>
          <p:cNvSpPr txBox="1"/>
          <p:nvPr>
            <p:ph idx="2" type="title"/>
          </p:nvPr>
        </p:nvSpPr>
        <p:spPr>
          <a:xfrm>
            <a:off x="7200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9" name="Google Shape;1699;p19"/>
          <p:cNvSpPr txBox="1"/>
          <p:nvPr>
            <p:ph idx="3" type="subTitle"/>
          </p:nvPr>
        </p:nvSpPr>
        <p:spPr>
          <a:xfrm>
            <a:off x="7200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0" name="Google Shape;1700;p19"/>
          <p:cNvSpPr txBox="1"/>
          <p:nvPr>
            <p:ph idx="4" type="title"/>
          </p:nvPr>
        </p:nvSpPr>
        <p:spPr>
          <a:xfrm>
            <a:off x="7200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1" name="Google Shape;1701;p19"/>
          <p:cNvSpPr txBox="1"/>
          <p:nvPr>
            <p:ph idx="5" type="subTitle"/>
          </p:nvPr>
        </p:nvSpPr>
        <p:spPr>
          <a:xfrm>
            <a:off x="348885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2" name="Google Shape;1702;p19"/>
          <p:cNvSpPr txBox="1"/>
          <p:nvPr>
            <p:ph idx="6" type="title"/>
          </p:nvPr>
        </p:nvSpPr>
        <p:spPr>
          <a:xfrm>
            <a:off x="348885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3" name="Google Shape;1703;p19"/>
          <p:cNvSpPr txBox="1"/>
          <p:nvPr>
            <p:ph idx="7" type="subTitle"/>
          </p:nvPr>
        </p:nvSpPr>
        <p:spPr>
          <a:xfrm>
            <a:off x="348885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4" name="Google Shape;1704;p19"/>
          <p:cNvSpPr txBox="1"/>
          <p:nvPr>
            <p:ph idx="8" type="title"/>
          </p:nvPr>
        </p:nvSpPr>
        <p:spPr>
          <a:xfrm>
            <a:off x="348885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5" name="Google Shape;1705;p19"/>
          <p:cNvSpPr txBox="1"/>
          <p:nvPr>
            <p:ph idx="9" type="subTitle"/>
          </p:nvPr>
        </p:nvSpPr>
        <p:spPr>
          <a:xfrm>
            <a:off x="6257701" y="214241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6" name="Google Shape;1706;p19"/>
          <p:cNvSpPr txBox="1"/>
          <p:nvPr>
            <p:ph idx="13" type="title"/>
          </p:nvPr>
        </p:nvSpPr>
        <p:spPr>
          <a:xfrm>
            <a:off x="6257709" y="174827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707" name="Google Shape;1707;p19"/>
          <p:cNvSpPr txBox="1"/>
          <p:nvPr>
            <p:ph idx="14" type="subTitle"/>
          </p:nvPr>
        </p:nvSpPr>
        <p:spPr>
          <a:xfrm>
            <a:off x="6257701" y="3680298"/>
            <a:ext cx="2166300" cy="645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8" name="Google Shape;1708;p19"/>
          <p:cNvSpPr txBox="1"/>
          <p:nvPr>
            <p:ph idx="15" type="title"/>
          </p:nvPr>
        </p:nvSpPr>
        <p:spPr>
          <a:xfrm>
            <a:off x="6257709" y="3286155"/>
            <a:ext cx="2166300" cy="3168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9"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flipH="1">
              <a:off x="247357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flipH="1">
              <a:off x="2384964"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flipH="1">
              <a:off x="2296354" y="-1233273"/>
              <a:ext cx="145982" cy="157579"/>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flipH="1">
              <a:off x="2207719" y="-1233273"/>
              <a:ext cx="145982" cy="157579"/>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flipH="1">
              <a:off x="2119110" y="-1233273"/>
              <a:ext cx="145982" cy="157579"/>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flipH="1">
              <a:off x="2030500" y="-1233273"/>
              <a:ext cx="145982" cy="157579"/>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flipH="1">
              <a:off x="1941891" y="-1233273"/>
              <a:ext cx="145399" cy="157579"/>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flipH="1">
              <a:off x="1853256" y="-1233273"/>
              <a:ext cx="145399" cy="157579"/>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flipH="1">
              <a:off x="1764063" y="-1233273"/>
              <a:ext cx="145982" cy="157579"/>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flipH="1">
              <a:off x="1675453" y="-1233273"/>
              <a:ext cx="145982" cy="157579"/>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0"/>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0"/>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0"/>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0"/>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0"/>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0"/>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0"/>
                <p:cNvSpPr/>
                <p:nvPr/>
              </p:nvSpPr>
              <p:spPr>
                <a:xfrm>
                  <a:off x="-572625" y="2889150"/>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0"/>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0"/>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0"/>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0"/>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0"/>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0"/>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0"/>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0"/>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0"/>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0"/>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0"/>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0"/>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0"/>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0"/>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0"/>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0"/>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0"/>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0"/>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0"/>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0"/>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0"/>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0"/>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0"/>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0"/>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0"/>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0"/>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0"/>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0"/>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0"/>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0"/>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0"/>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0"/>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0"/>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0"/>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0"/>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0"/>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0"/>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1" name="Google Shape;1841;p20"/>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1842" name="Google Shape;1842;p20"/>
            <p:cNvSpPr/>
            <p:nvPr/>
          </p:nvSpPr>
          <p:spPr>
            <a:xfrm flipH="1">
              <a:off x="6008353" y="-398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3" name="Google Shape;1843;p20"/>
          <p:cNvSpPr txBox="1"/>
          <p:nvPr>
            <p:ph type="title"/>
          </p:nvPr>
        </p:nvSpPr>
        <p:spPr>
          <a:xfrm>
            <a:off x="720000" y="314175"/>
            <a:ext cx="7704000" cy="8934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4" name="Google Shape;1844;p20"/>
          <p:cNvSpPr txBox="1"/>
          <p:nvPr>
            <p:ph idx="1" type="subTitle"/>
          </p:nvPr>
        </p:nvSpPr>
        <p:spPr>
          <a:xfrm>
            <a:off x="3488850" y="1978325"/>
            <a:ext cx="2166300" cy="1584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45" name="Google Shape;1845;p20"/>
          <p:cNvSpPr txBox="1"/>
          <p:nvPr/>
        </p:nvSpPr>
        <p:spPr>
          <a:xfrm>
            <a:off x="2493000" y="3787200"/>
            <a:ext cx="4158000" cy="525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2"/>
                </a:solidFill>
                <a:uFill>
                  <a:noFill/>
                </a:uFill>
                <a:latin typeface="Roboto"/>
                <a:ea typeface="Roboto"/>
                <a:cs typeface="Roboto"/>
                <a:sym typeface="Roboto"/>
                <a:hlinkClick r:id="rId4">
                  <a:extLst>
                    <a:ext uri="{A12FA001-AC4F-418D-AE19-62706E023703}">
                      <ahyp:hlinkCl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1" name="Google Shape;221;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2" name="Google Shape;222;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846" name="Shape 18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3" name="Google Shape;273;p4"/>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lvl1pPr indent="-330200" lvl="0" marL="457200">
              <a:lnSpc>
                <a:spcPct val="100000"/>
              </a:lnSpc>
              <a:spcBef>
                <a:spcPts val="0"/>
              </a:spcBef>
              <a:spcAft>
                <a:spcPts val="0"/>
              </a:spcAft>
              <a:buClr>
                <a:schemeClr val="dk2"/>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3" name="Google Shape;393;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5" name="Google Shape;395;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6" name="Google Shape;396;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7"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6"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1" name="Google Shape;471;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9826894" y="1712989"/>
              <a:ext cx="136721" cy="13672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7363590" y="764268"/>
              <a:ext cx="89218" cy="89218"/>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24123" y="-686014"/>
              <a:ext cx="88635" cy="89218"/>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30" name="Google Shape;530;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7"/>
            <p:cNvGrpSpPr/>
            <p:nvPr/>
          </p:nvGrpSpPr>
          <p:grpSpPr>
            <a:xfrm flipH="1" rot="-5400000">
              <a:off x="266770" y="647027"/>
              <a:ext cx="2094354" cy="800631"/>
              <a:chOff x="5593937" y="1366150"/>
              <a:chExt cx="1612903" cy="622575"/>
            </a:xfrm>
          </p:grpSpPr>
          <p:sp>
            <p:nvSpPr>
              <p:cNvPr id="533" name="Google Shape;533;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3"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6"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65" name="Google Shape;665;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09" name="Google Shape;709;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0" name="Google Shape;710;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3" name="Google Shape;743;p10"/>
          <p:cNvGrpSpPr/>
          <p:nvPr/>
        </p:nvGrpSpPr>
        <p:grpSpPr>
          <a:xfrm flipH="1" rot="5400000">
            <a:off x="-113625" y="3210625"/>
            <a:ext cx="536425" cy="3475150"/>
            <a:chOff x="327125" y="2375600"/>
            <a:chExt cx="536425" cy="3475150"/>
          </a:xfrm>
        </p:grpSpPr>
        <p:sp>
          <p:nvSpPr>
            <p:cNvPr id="744" name="Google Shape;744;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8.png"/><Relationship Id="rId7"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22"/>
          <p:cNvSpPr txBox="1"/>
          <p:nvPr>
            <p:ph type="ctrTitle"/>
          </p:nvPr>
        </p:nvSpPr>
        <p:spPr>
          <a:xfrm>
            <a:off x="1009200" y="1893447"/>
            <a:ext cx="7125600" cy="1147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chemeClr val="dk2"/>
                </a:solidFill>
              </a:rPr>
              <a:t>Caution to the wind</a:t>
            </a:r>
            <a:endParaRPr>
              <a:solidFill>
                <a:schemeClr val="dk2"/>
              </a:solidFill>
            </a:endParaRPr>
          </a:p>
        </p:txBody>
      </p:sp>
      <p:sp>
        <p:nvSpPr>
          <p:cNvPr id="1852" name="Google Shape;1852;p22"/>
          <p:cNvSpPr txBox="1"/>
          <p:nvPr>
            <p:ph idx="1" type="subTitle"/>
          </p:nvPr>
        </p:nvSpPr>
        <p:spPr>
          <a:xfrm>
            <a:off x="1009200" y="3040646"/>
            <a:ext cx="7125600" cy="514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rPr>
              <a:t>By Santiago Bermudez, Eric Truong, and Amad Shah</a:t>
            </a:r>
            <a:endParaRPr>
              <a:solidFill>
                <a:schemeClr val="dk1"/>
              </a:solidFill>
            </a:endParaRPr>
          </a:p>
        </p:txBody>
      </p:sp>
      <p:grpSp>
        <p:nvGrpSpPr>
          <p:cNvPr id="1853" name="Google Shape;1853;p22"/>
          <p:cNvGrpSpPr/>
          <p:nvPr/>
        </p:nvGrpSpPr>
        <p:grpSpPr>
          <a:xfrm>
            <a:off x="-223784" y="-6"/>
            <a:ext cx="2284525" cy="985488"/>
            <a:chOff x="-223784" y="-6"/>
            <a:chExt cx="2284525" cy="985488"/>
          </a:xfrm>
        </p:grpSpPr>
        <p:sp>
          <p:nvSpPr>
            <p:cNvPr id="1854" name="Google Shape;1854;p22"/>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22"/>
          <p:cNvGrpSpPr/>
          <p:nvPr/>
        </p:nvGrpSpPr>
        <p:grpSpPr>
          <a:xfrm>
            <a:off x="5876365" y="118125"/>
            <a:ext cx="3316597" cy="2830576"/>
            <a:chOff x="5876365" y="118125"/>
            <a:chExt cx="3316597" cy="2830576"/>
          </a:xfrm>
        </p:grpSpPr>
        <p:sp>
          <p:nvSpPr>
            <p:cNvPr id="1863" name="Google Shape;1863;p22"/>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sp>
        <p:nvSpPr>
          <p:cNvPr id="1952" name="Google Shape;1952;p3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Learning Experience</a:t>
            </a:r>
            <a:endParaRPr/>
          </a:p>
        </p:txBody>
      </p:sp>
      <p:sp>
        <p:nvSpPr>
          <p:cNvPr id="1953" name="Google Shape;1953;p31"/>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just">
              <a:lnSpc>
                <a:spcPct val="110000"/>
              </a:lnSpc>
              <a:spcBef>
                <a:spcPts val="0"/>
              </a:spcBef>
              <a:spcAft>
                <a:spcPts val="0"/>
              </a:spcAft>
              <a:buNone/>
            </a:pPr>
            <a:r>
              <a:rPr lang="en" sz="2100">
                <a:latin typeface="Bebas Neue"/>
                <a:ea typeface="Bebas Neue"/>
                <a:cs typeface="Bebas Neue"/>
                <a:sym typeface="Bebas Neue"/>
              </a:rPr>
              <a:t>From this project, we have learned that getting vaccinated does in fact help, even if it does not make the problem go away entirely. While the results we got from graphing did confuse us a bit at first, it did turn out to confirm exactly what we are expecting. Generally with better self-protective practices, such as vaccination, we see a trend where fewer people fall ill and perish. We also see a trend where the deaths are more spread out, which means that people are getting impacted at a slower rate, which is preferable because it means that our medical resources and health care workers are not being stretched too thin or strained. We also found that our best model for predicting the results so far was the CNN model and that is it! Thank you!</a:t>
            </a:r>
            <a:endParaRPr sz="2100">
              <a:latin typeface="Bebas Neue"/>
              <a:ea typeface="Bebas Neue"/>
              <a:cs typeface="Bebas Neue"/>
              <a:sym typeface="Bebas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32"/>
          <p:cNvSpPr txBox="1"/>
          <p:nvPr>
            <p:ph type="title"/>
          </p:nvPr>
        </p:nvSpPr>
        <p:spPr>
          <a:xfrm>
            <a:off x="1763250" y="1849800"/>
            <a:ext cx="5617500" cy="1443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23"/>
          <p:cNvSpPr txBox="1"/>
          <p:nvPr>
            <p:ph type="title"/>
          </p:nvPr>
        </p:nvSpPr>
        <p:spPr>
          <a:xfrm>
            <a:off x="720000" y="787600"/>
            <a:ext cx="3509700" cy="63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300"/>
              <a:t>iNTRODUCTION</a:t>
            </a:r>
            <a:endParaRPr sz="3300"/>
          </a:p>
        </p:txBody>
      </p:sp>
      <p:sp>
        <p:nvSpPr>
          <p:cNvPr id="1874" name="Google Shape;1874;p23"/>
          <p:cNvSpPr txBox="1"/>
          <p:nvPr>
            <p:ph idx="1" type="subTitle"/>
          </p:nvPr>
        </p:nvSpPr>
        <p:spPr>
          <a:xfrm>
            <a:off x="720000" y="1489600"/>
            <a:ext cx="3509700" cy="2731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200">
                <a:latin typeface="Bebas Neue"/>
                <a:ea typeface="Bebas Neue"/>
                <a:cs typeface="Bebas Neue"/>
                <a:sym typeface="Bebas Neue"/>
              </a:rPr>
              <a:t>Thanks to our innovations in modern media technology, we have been able to communicate more now than ever. Unfortunately, with increased communication often comes increased miscommunication. Having miscommunication and an environment that acts against trust can lead to many real world consequences and inefficiencies. It is important that people hold and maintain a strong foundation of scientific literacy to be able to respond intelligently to new developments and to be able to engage in valid protective behaviors that benefit not just themselves, but society as a whole. It is our hope that working with this data can help to further explain why things like testing and vaccination matter. We hope that our results can help to reaffirm the validity of the message that medical experts have spread to the public and to learn more from this Covid pandemic as well as a result of working with this dataset.</a:t>
            </a:r>
            <a:endParaRPr sz="1200">
              <a:latin typeface="Bebas Neue"/>
              <a:ea typeface="Bebas Neue"/>
              <a:cs typeface="Bebas Neue"/>
              <a:sym typeface="Bebas Neue"/>
            </a:endParaRPr>
          </a:p>
        </p:txBody>
      </p:sp>
      <p:pic>
        <p:nvPicPr>
          <p:cNvPr id="1875" name="Google Shape;1875;p23"/>
          <p:cNvPicPr preferRelativeResize="0"/>
          <p:nvPr/>
        </p:nvPicPr>
        <p:blipFill>
          <a:blip r:embed="rId3">
            <a:alphaModFix/>
          </a:blip>
          <a:stretch>
            <a:fillRect/>
          </a:stretch>
        </p:blipFill>
        <p:spPr>
          <a:xfrm>
            <a:off x="4450350" y="1282938"/>
            <a:ext cx="4582452" cy="2577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sp>
        <p:nvSpPr>
          <p:cNvPr id="1880" name="Google Shape;1880;p2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Problem Formulation</a:t>
            </a:r>
            <a:endParaRPr/>
          </a:p>
        </p:txBody>
      </p:sp>
      <p:sp>
        <p:nvSpPr>
          <p:cNvPr id="1881" name="Google Shape;1881;p24"/>
          <p:cNvSpPr txBox="1"/>
          <p:nvPr>
            <p:ph idx="1" type="body"/>
          </p:nvPr>
        </p:nvSpPr>
        <p:spPr>
          <a:xfrm>
            <a:off x="720000" y="1242425"/>
            <a:ext cx="3517800" cy="3326700"/>
          </a:xfrm>
          <a:prstGeom prst="rect">
            <a:avLst/>
          </a:prstGeom>
        </p:spPr>
        <p:txBody>
          <a:bodyPr anchorCtr="0" anchor="t" bIns="0" lIns="0" spcFirstLastPara="1" rIns="0" wrap="square" tIns="0">
            <a:noAutofit/>
          </a:bodyPr>
          <a:lstStyle/>
          <a:p>
            <a:pPr indent="0" lvl="0" marL="0" rtl="0" algn="just">
              <a:lnSpc>
                <a:spcPct val="110000"/>
              </a:lnSpc>
              <a:spcBef>
                <a:spcPts val="0"/>
              </a:spcBef>
              <a:spcAft>
                <a:spcPts val="0"/>
              </a:spcAft>
              <a:buNone/>
            </a:pPr>
            <a:r>
              <a:rPr lang="en" sz="1000">
                <a:latin typeface="Bebas Neue"/>
                <a:ea typeface="Bebas Neue"/>
                <a:cs typeface="Bebas Neue"/>
                <a:sym typeface="Bebas Neue"/>
              </a:rPr>
              <a:t>Our goal is to use the following inputs to predict total_deaths:</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*From CovidVaccinations.csv: </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location</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date</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total_tests </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positive_rate </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testspercase </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total_vaccinations </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people_vaccinated</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totalvaccinationsper_hundred </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stringency_index </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population_density </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median_age </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gdppercapita </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diabetes_prevalence </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female_smokers </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male_smokers</a:t>
            </a:r>
            <a:endParaRPr sz="1000">
              <a:latin typeface="Bebas Neue"/>
              <a:ea typeface="Bebas Neue"/>
              <a:cs typeface="Bebas Neue"/>
              <a:sym typeface="Bebas Neue"/>
            </a:endParaRPr>
          </a:p>
          <a:p>
            <a:pPr indent="0" lvl="0" marL="0" rtl="0" algn="just">
              <a:lnSpc>
                <a:spcPct val="110000"/>
              </a:lnSpc>
              <a:spcBef>
                <a:spcPts val="0"/>
              </a:spcBef>
              <a:spcAft>
                <a:spcPts val="0"/>
              </a:spcAft>
              <a:buNone/>
            </a:pPr>
            <a:r>
              <a:rPr lang="en" sz="1000">
                <a:latin typeface="Bebas Neue"/>
                <a:ea typeface="Bebas Neue"/>
                <a:cs typeface="Bebas Neue"/>
                <a:sym typeface="Bebas Neue"/>
              </a:rPr>
              <a:t>- hospitalbedsper_thousand</a:t>
            </a:r>
            <a:endParaRPr sz="1000">
              <a:latin typeface="Bebas Neue"/>
              <a:ea typeface="Bebas Neue"/>
              <a:cs typeface="Bebas Neue"/>
              <a:sym typeface="Bebas Neue"/>
            </a:endParaRPr>
          </a:p>
        </p:txBody>
      </p:sp>
      <p:sp>
        <p:nvSpPr>
          <p:cNvPr id="1882" name="Google Shape;1882;p24"/>
          <p:cNvSpPr txBox="1"/>
          <p:nvPr/>
        </p:nvSpPr>
        <p:spPr>
          <a:xfrm>
            <a:off x="4700025" y="1499925"/>
            <a:ext cx="3570900" cy="30693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*From CovidDeaths.csv: </a:t>
            </a:r>
            <a:endParaRPr sz="1000">
              <a:solidFill>
                <a:schemeClr val="dk1"/>
              </a:solidFill>
              <a:latin typeface="Bebas Neue"/>
              <a:ea typeface="Bebas Neue"/>
              <a:cs typeface="Bebas Neue"/>
              <a:sym typeface="Bebas Neue"/>
            </a:endParaRPr>
          </a:p>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 location </a:t>
            </a:r>
            <a:endParaRPr sz="1000">
              <a:solidFill>
                <a:schemeClr val="dk1"/>
              </a:solidFill>
              <a:latin typeface="Bebas Neue"/>
              <a:ea typeface="Bebas Neue"/>
              <a:cs typeface="Bebas Neue"/>
              <a:sym typeface="Bebas Neue"/>
            </a:endParaRPr>
          </a:p>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 date </a:t>
            </a:r>
            <a:endParaRPr sz="1000">
              <a:solidFill>
                <a:schemeClr val="dk1"/>
              </a:solidFill>
              <a:latin typeface="Bebas Neue"/>
              <a:ea typeface="Bebas Neue"/>
              <a:cs typeface="Bebas Neue"/>
              <a:sym typeface="Bebas Neue"/>
            </a:endParaRPr>
          </a:p>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 population </a:t>
            </a:r>
            <a:endParaRPr sz="1000">
              <a:solidFill>
                <a:schemeClr val="dk1"/>
              </a:solidFill>
              <a:latin typeface="Bebas Neue"/>
              <a:ea typeface="Bebas Neue"/>
              <a:cs typeface="Bebas Neue"/>
              <a:sym typeface="Bebas Neue"/>
            </a:endParaRPr>
          </a:p>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 total_cases </a:t>
            </a:r>
            <a:endParaRPr sz="1000">
              <a:solidFill>
                <a:schemeClr val="dk1"/>
              </a:solidFill>
              <a:latin typeface="Bebas Neue"/>
              <a:ea typeface="Bebas Neue"/>
              <a:cs typeface="Bebas Neue"/>
              <a:sym typeface="Bebas Neue"/>
            </a:endParaRPr>
          </a:p>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 totalcasesper_million </a:t>
            </a:r>
            <a:endParaRPr sz="1000">
              <a:solidFill>
                <a:schemeClr val="dk1"/>
              </a:solidFill>
              <a:latin typeface="Bebas Neue"/>
              <a:ea typeface="Bebas Neue"/>
              <a:cs typeface="Bebas Neue"/>
              <a:sym typeface="Bebas Neue"/>
            </a:endParaRPr>
          </a:p>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 totaldeathsper_million </a:t>
            </a:r>
            <a:endParaRPr sz="1000">
              <a:solidFill>
                <a:schemeClr val="dk1"/>
              </a:solidFill>
              <a:latin typeface="Bebas Neue"/>
              <a:ea typeface="Bebas Neue"/>
              <a:cs typeface="Bebas Neue"/>
              <a:sym typeface="Bebas Neue"/>
            </a:endParaRPr>
          </a:p>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 reproduction_rate </a:t>
            </a:r>
            <a:endParaRPr sz="1000">
              <a:solidFill>
                <a:schemeClr val="dk1"/>
              </a:solidFill>
              <a:latin typeface="Bebas Neue"/>
              <a:ea typeface="Bebas Neue"/>
              <a:cs typeface="Bebas Neue"/>
              <a:sym typeface="Bebas Neue"/>
            </a:endParaRPr>
          </a:p>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 Total_tests </a:t>
            </a:r>
            <a:endParaRPr sz="1000">
              <a:solidFill>
                <a:schemeClr val="dk1"/>
              </a:solidFill>
              <a:latin typeface="Bebas Neue"/>
              <a:ea typeface="Bebas Neue"/>
              <a:cs typeface="Bebas Neue"/>
              <a:sym typeface="Bebas Neue"/>
            </a:endParaRPr>
          </a:p>
          <a:p>
            <a:pPr indent="0" lvl="0" marL="0" rtl="0" algn="just">
              <a:lnSpc>
                <a:spcPct val="110000"/>
              </a:lnSpc>
              <a:spcBef>
                <a:spcPts val="0"/>
              </a:spcBef>
              <a:spcAft>
                <a:spcPts val="0"/>
              </a:spcAft>
              <a:buNone/>
            </a:pPr>
            <a:r>
              <a:t/>
            </a:r>
            <a:endParaRPr sz="1000">
              <a:solidFill>
                <a:schemeClr val="dk1"/>
              </a:solidFill>
              <a:latin typeface="Bebas Neue"/>
              <a:ea typeface="Bebas Neue"/>
              <a:cs typeface="Bebas Neue"/>
              <a:sym typeface="Bebas Neue"/>
            </a:endParaRPr>
          </a:p>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Our output (*from CovidDeaths.csv): </a:t>
            </a:r>
            <a:endParaRPr sz="1000">
              <a:solidFill>
                <a:schemeClr val="dk1"/>
              </a:solidFill>
              <a:latin typeface="Bebas Neue"/>
              <a:ea typeface="Bebas Neue"/>
              <a:cs typeface="Bebas Neue"/>
              <a:sym typeface="Bebas Neue"/>
            </a:endParaRPr>
          </a:p>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 total_deaths</a:t>
            </a:r>
            <a:endParaRPr sz="1000">
              <a:solidFill>
                <a:schemeClr val="dk1"/>
              </a:solidFill>
              <a:latin typeface="Bebas Neue"/>
              <a:ea typeface="Bebas Neue"/>
              <a:cs typeface="Bebas Neue"/>
              <a:sym typeface="Bebas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2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Methodology</a:t>
            </a:r>
            <a:endParaRPr/>
          </a:p>
        </p:txBody>
      </p:sp>
      <p:sp>
        <p:nvSpPr>
          <p:cNvPr id="1888" name="Google Shape;1888;p25"/>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just">
              <a:lnSpc>
                <a:spcPct val="110000"/>
              </a:lnSpc>
              <a:spcBef>
                <a:spcPts val="0"/>
              </a:spcBef>
              <a:spcAft>
                <a:spcPts val="0"/>
              </a:spcAft>
              <a:buNone/>
            </a:pPr>
            <a:r>
              <a:rPr lang="en" sz="2400">
                <a:latin typeface="Bebas Neue"/>
                <a:ea typeface="Bebas Neue"/>
                <a:cs typeface="Bebas Neue"/>
                <a:sym typeface="Bebas Neue"/>
              </a:rPr>
              <a:t>For this project, the data that we used was a Covid-19 dataset from Kaggle. This dataset consisted of two CSC files, one for Covid deaths and the other for Covid vaccinations. For data preprocessing, we would first check for and get rid of duplicate rows for each CSV file separately and deal with missing values by first getting rid of unnecessary columns in our dataframes. Afters some basic preprocessing, we would merge both data frames on common identifying attributes that both data sets share. In our case, we would merge the datasets on ‘location’, ‘date’, and ‘total tests’. </a:t>
            </a:r>
            <a:endParaRPr sz="2400">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26"/>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894" name="Google Shape;1894;p26"/>
          <p:cNvSpPr txBox="1"/>
          <p:nvPr>
            <p:ph idx="1" type="body"/>
          </p:nvPr>
        </p:nvSpPr>
        <p:spPr>
          <a:xfrm>
            <a:off x="720000" y="1242425"/>
            <a:ext cx="7704000" cy="2181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lang="en" sz="1400">
                <a:latin typeface="Bebas Neue"/>
                <a:ea typeface="Bebas Neue"/>
                <a:cs typeface="Bebas Neue"/>
                <a:sym typeface="Bebas Neue"/>
              </a:rPr>
              <a:t>Below are some of the results we got while working on the FCNN model:</a:t>
            </a:r>
            <a:endParaRPr sz="1400">
              <a:latin typeface="Bebas Neue"/>
              <a:ea typeface="Bebas Neue"/>
              <a:cs typeface="Bebas Neue"/>
              <a:sym typeface="Bebas Neue"/>
            </a:endParaRPr>
          </a:p>
        </p:txBody>
      </p:sp>
      <p:pic>
        <p:nvPicPr>
          <p:cNvPr id="1895" name="Google Shape;1895;p26"/>
          <p:cNvPicPr preferRelativeResize="0"/>
          <p:nvPr/>
        </p:nvPicPr>
        <p:blipFill>
          <a:blip r:embed="rId3">
            <a:alphaModFix/>
          </a:blip>
          <a:stretch>
            <a:fillRect/>
          </a:stretch>
        </p:blipFill>
        <p:spPr>
          <a:xfrm>
            <a:off x="1424450" y="1612925"/>
            <a:ext cx="1962150" cy="1200150"/>
          </a:xfrm>
          <a:prstGeom prst="rect">
            <a:avLst/>
          </a:prstGeom>
          <a:noFill/>
          <a:ln>
            <a:noFill/>
          </a:ln>
        </p:spPr>
      </p:pic>
      <p:sp>
        <p:nvSpPr>
          <p:cNvPr id="1896" name="Google Shape;1896;p26"/>
          <p:cNvSpPr txBox="1"/>
          <p:nvPr/>
        </p:nvSpPr>
        <p:spPr>
          <a:xfrm>
            <a:off x="1424600" y="2813075"/>
            <a:ext cx="1962000" cy="3387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Final Score (RMSE): 55888.75</a:t>
            </a:r>
            <a:endParaRPr sz="1000">
              <a:solidFill>
                <a:schemeClr val="dk1"/>
              </a:solidFill>
              <a:latin typeface="Bebas Neue"/>
              <a:ea typeface="Bebas Neue"/>
              <a:cs typeface="Bebas Neue"/>
              <a:sym typeface="Bebas Neue"/>
            </a:endParaRPr>
          </a:p>
        </p:txBody>
      </p:sp>
      <p:pic>
        <p:nvPicPr>
          <p:cNvPr id="1897" name="Google Shape;1897;p26"/>
          <p:cNvPicPr preferRelativeResize="0"/>
          <p:nvPr/>
        </p:nvPicPr>
        <p:blipFill>
          <a:blip r:embed="rId4">
            <a:alphaModFix/>
          </a:blip>
          <a:stretch>
            <a:fillRect/>
          </a:stretch>
        </p:blipFill>
        <p:spPr>
          <a:xfrm>
            <a:off x="1403250" y="3160075"/>
            <a:ext cx="2009775" cy="1200150"/>
          </a:xfrm>
          <a:prstGeom prst="rect">
            <a:avLst/>
          </a:prstGeom>
          <a:noFill/>
          <a:ln>
            <a:noFill/>
          </a:ln>
        </p:spPr>
      </p:pic>
      <p:pic>
        <p:nvPicPr>
          <p:cNvPr id="1898" name="Google Shape;1898;p26"/>
          <p:cNvPicPr preferRelativeResize="0"/>
          <p:nvPr/>
        </p:nvPicPr>
        <p:blipFill>
          <a:blip r:embed="rId3">
            <a:alphaModFix/>
          </a:blip>
          <a:stretch>
            <a:fillRect/>
          </a:stretch>
        </p:blipFill>
        <p:spPr>
          <a:xfrm>
            <a:off x="3576638" y="1608150"/>
            <a:ext cx="1990725" cy="1209675"/>
          </a:xfrm>
          <a:prstGeom prst="rect">
            <a:avLst/>
          </a:prstGeom>
          <a:noFill/>
          <a:ln>
            <a:noFill/>
          </a:ln>
        </p:spPr>
      </p:pic>
      <p:pic>
        <p:nvPicPr>
          <p:cNvPr id="1899" name="Google Shape;1899;p26"/>
          <p:cNvPicPr preferRelativeResize="0"/>
          <p:nvPr/>
        </p:nvPicPr>
        <p:blipFill>
          <a:blip r:embed="rId5">
            <a:alphaModFix/>
          </a:blip>
          <a:stretch>
            <a:fillRect/>
          </a:stretch>
        </p:blipFill>
        <p:spPr>
          <a:xfrm>
            <a:off x="3581175" y="3151775"/>
            <a:ext cx="1981638" cy="1209675"/>
          </a:xfrm>
          <a:prstGeom prst="rect">
            <a:avLst/>
          </a:prstGeom>
          <a:noFill/>
          <a:ln>
            <a:noFill/>
          </a:ln>
        </p:spPr>
      </p:pic>
      <p:pic>
        <p:nvPicPr>
          <p:cNvPr id="1900" name="Google Shape;1900;p26"/>
          <p:cNvPicPr preferRelativeResize="0"/>
          <p:nvPr/>
        </p:nvPicPr>
        <p:blipFill>
          <a:blip r:embed="rId6">
            <a:alphaModFix/>
          </a:blip>
          <a:stretch>
            <a:fillRect/>
          </a:stretch>
        </p:blipFill>
        <p:spPr>
          <a:xfrm>
            <a:off x="5757425" y="1603400"/>
            <a:ext cx="2009775" cy="1219200"/>
          </a:xfrm>
          <a:prstGeom prst="rect">
            <a:avLst/>
          </a:prstGeom>
          <a:noFill/>
          <a:ln>
            <a:noFill/>
          </a:ln>
        </p:spPr>
      </p:pic>
      <p:pic>
        <p:nvPicPr>
          <p:cNvPr id="1901" name="Google Shape;1901;p26"/>
          <p:cNvPicPr preferRelativeResize="0"/>
          <p:nvPr/>
        </p:nvPicPr>
        <p:blipFill>
          <a:blip r:embed="rId7">
            <a:alphaModFix/>
          </a:blip>
          <a:stretch>
            <a:fillRect/>
          </a:stretch>
        </p:blipFill>
        <p:spPr>
          <a:xfrm>
            <a:off x="5766950" y="3146050"/>
            <a:ext cx="1990725" cy="1221115"/>
          </a:xfrm>
          <a:prstGeom prst="rect">
            <a:avLst/>
          </a:prstGeom>
          <a:noFill/>
          <a:ln>
            <a:noFill/>
          </a:ln>
        </p:spPr>
      </p:pic>
      <p:sp>
        <p:nvSpPr>
          <p:cNvPr id="1902" name="Google Shape;1902;p26"/>
          <p:cNvSpPr txBox="1"/>
          <p:nvPr/>
        </p:nvSpPr>
        <p:spPr>
          <a:xfrm>
            <a:off x="1424450" y="4368525"/>
            <a:ext cx="1981800" cy="3387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Final Score (RMSE): 3334.77</a:t>
            </a:r>
            <a:endParaRPr sz="1000">
              <a:solidFill>
                <a:schemeClr val="dk1"/>
              </a:solidFill>
              <a:latin typeface="Bebas Neue"/>
              <a:ea typeface="Bebas Neue"/>
              <a:cs typeface="Bebas Neue"/>
              <a:sym typeface="Bebas Neue"/>
            </a:endParaRPr>
          </a:p>
        </p:txBody>
      </p:sp>
      <p:sp>
        <p:nvSpPr>
          <p:cNvPr id="1903" name="Google Shape;1903;p26"/>
          <p:cNvSpPr txBox="1"/>
          <p:nvPr/>
        </p:nvSpPr>
        <p:spPr>
          <a:xfrm>
            <a:off x="3581175" y="2820875"/>
            <a:ext cx="1962300" cy="3387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Final Score (RMSE): 55888.74</a:t>
            </a:r>
            <a:endParaRPr sz="1000">
              <a:solidFill>
                <a:schemeClr val="dk1"/>
              </a:solidFill>
              <a:latin typeface="Bebas Neue"/>
              <a:ea typeface="Bebas Neue"/>
              <a:cs typeface="Bebas Neue"/>
              <a:sym typeface="Bebas Neue"/>
            </a:endParaRPr>
          </a:p>
        </p:txBody>
      </p:sp>
      <p:sp>
        <p:nvSpPr>
          <p:cNvPr id="1904" name="Google Shape;1904;p26"/>
          <p:cNvSpPr txBox="1"/>
          <p:nvPr/>
        </p:nvSpPr>
        <p:spPr>
          <a:xfrm>
            <a:off x="3581088" y="4369250"/>
            <a:ext cx="1981800" cy="3387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Final Score (RMSE): 1512.92</a:t>
            </a:r>
            <a:endParaRPr sz="1000">
              <a:solidFill>
                <a:schemeClr val="dk1"/>
              </a:solidFill>
              <a:latin typeface="Bebas Neue"/>
              <a:ea typeface="Bebas Neue"/>
              <a:cs typeface="Bebas Neue"/>
              <a:sym typeface="Bebas Neue"/>
            </a:endParaRPr>
          </a:p>
        </p:txBody>
      </p:sp>
      <p:sp>
        <p:nvSpPr>
          <p:cNvPr id="1905" name="Google Shape;1905;p26"/>
          <p:cNvSpPr txBox="1"/>
          <p:nvPr/>
        </p:nvSpPr>
        <p:spPr>
          <a:xfrm>
            <a:off x="5757425" y="2820875"/>
            <a:ext cx="2009700" cy="3387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Final Score (RMSE): 8671.95</a:t>
            </a:r>
            <a:endParaRPr sz="1000">
              <a:solidFill>
                <a:schemeClr val="dk1"/>
              </a:solidFill>
              <a:latin typeface="Bebas Neue"/>
              <a:ea typeface="Bebas Neue"/>
              <a:cs typeface="Bebas Neue"/>
              <a:sym typeface="Bebas Neue"/>
            </a:endParaRPr>
          </a:p>
        </p:txBody>
      </p:sp>
      <p:sp>
        <p:nvSpPr>
          <p:cNvPr id="1906" name="Google Shape;1906;p26"/>
          <p:cNvSpPr txBox="1"/>
          <p:nvPr/>
        </p:nvSpPr>
        <p:spPr>
          <a:xfrm>
            <a:off x="5766950" y="4369250"/>
            <a:ext cx="2009700" cy="3387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Final Score (RMSE): 55889.11</a:t>
            </a:r>
            <a:endParaRPr sz="1000">
              <a:solidFill>
                <a:schemeClr val="dk1"/>
              </a:solidFill>
              <a:latin typeface="Bebas Neue"/>
              <a:ea typeface="Bebas Neue"/>
              <a:cs typeface="Bebas Neue"/>
              <a:sym typeface="Bebas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sp>
        <p:nvSpPr>
          <p:cNvPr id="1911" name="Google Shape;1911;p27"/>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912" name="Google Shape;1912;p27"/>
          <p:cNvSpPr txBox="1"/>
          <p:nvPr>
            <p:ph idx="1" type="body"/>
          </p:nvPr>
        </p:nvSpPr>
        <p:spPr>
          <a:xfrm>
            <a:off x="720000" y="1242425"/>
            <a:ext cx="7704000" cy="2181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lang="en" sz="1400">
                <a:latin typeface="Bebas Neue"/>
                <a:ea typeface="Bebas Neue"/>
                <a:cs typeface="Bebas Neue"/>
                <a:sym typeface="Bebas Neue"/>
              </a:rPr>
              <a:t>Below are some of the results we got while working on the CNN model:</a:t>
            </a:r>
            <a:endParaRPr sz="1400">
              <a:latin typeface="Bebas Neue"/>
              <a:ea typeface="Bebas Neue"/>
              <a:cs typeface="Bebas Neue"/>
              <a:sym typeface="Bebas Neue"/>
            </a:endParaRPr>
          </a:p>
        </p:txBody>
      </p:sp>
      <p:sp>
        <p:nvSpPr>
          <p:cNvPr id="1913" name="Google Shape;1913;p27"/>
          <p:cNvSpPr txBox="1"/>
          <p:nvPr/>
        </p:nvSpPr>
        <p:spPr>
          <a:xfrm>
            <a:off x="1424600" y="2813075"/>
            <a:ext cx="1962000" cy="3387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lang="en" sz="1000">
                <a:solidFill>
                  <a:schemeClr val="dk1"/>
                </a:solidFill>
                <a:latin typeface="Bebas Neue"/>
                <a:ea typeface="Bebas Neue"/>
                <a:cs typeface="Bebas Neue"/>
                <a:sym typeface="Bebas Neue"/>
              </a:rPr>
              <a:t>Final score (RMSE): 1114.9791259765625</a:t>
            </a:r>
            <a:endParaRPr sz="1000">
              <a:solidFill>
                <a:schemeClr val="dk1"/>
              </a:solidFill>
              <a:latin typeface="Bebas Neue"/>
              <a:ea typeface="Bebas Neue"/>
              <a:cs typeface="Bebas Neue"/>
              <a:sym typeface="Bebas Neue"/>
            </a:endParaRPr>
          </a:p>
        </p:txBody>
      </p:sp>
      <p:pic>
        <p:nvPicPr>
          <p:cNvPr id="1914" name="Google Shape;1914;p27"/>
          <p:cNvPicPr preferRelativeResize="0"/>
          <p:nvPr/>
        </p:nvPicPr>
        <p:blipFill>
          <a:blip r:embed="rId3">
            <a:alphaModFix/>
          </a:blip>
          <a:stretch>
            <a:fillRect/>
          </a:stretch>
        </p:blipFill>
        <p:spPr>
          <a:xfrm>
            <a:off x="1424575" y="1538996"/>
            <a:ext cx="1962000" cy="1195594"/>
          </a:xfrm>
          <a:prstGeom prst="rect">
            <a:avLst/>
          </a:prstGeom>
          <a:noFill/>
          <a:ln>
            <a:noFill/>
          </a:ln>
        </p:spPr>
      </p:pic>
      <p:pic>
        <p:nvPicPr>
          <p:cNvPr id="1915" name="Google Shape;1915;p27"/>
          <p:cNvPicPr preferRelativeResize="0"/>
          <p:nvPr/>
        </p:nvPicPr>
        <p:blipFill>
          <a:blip r:embed="rId4">
            <a:alphaModFix/>
          </a:blip>
          <a:stretch>
            <a:fillRect/>
          </a:stretch>
        </p:blipFill>
        <p:spPr>
          <a:xfrm>
            <a:off x="3581175" y="1560037"/>
            <a:ext cx="1981650" cy="1207566"/>
          </a:xfrm>
          <a:prstGeom prst="rect">
            <a:avLst/>
          </a:prstGeom>
          <a:noFill/>
          <a:ln>
            <a:noFill/>
          </a:ln>
        </p:spPr>
      </p:pic>
      <p:sp>
        <p:nvSpPr>
          <p:cNvPr id="1916" name="Google Shape;1916;p27"/>
          <p:cNvSpPr txBox="1"/>
          <p:nvPr/>
        </p:nvSpPr>
        <p:spPr>
          <a:xfrm>
            <a:off x="3581175" y="2813075"/>
            <a:ext cx="1981800" cy="3387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Final score (RMSE): 55141.9609375</a:t>
            </a:r>
            <a:endParaRPr sz="1000">
              <a:solidFill>
                <a:schemeClr val="dk1"/>
              </a:solidFill>
              <a:latin typeface="Bebas Neue"/>
              <a:ea typeface="Bebas Neue"/>
              <a:cs typeface="Bebas Neue"/>
              <a:sym typeface="Bebas Neue"/>
            </a:endParaRPr>
          </a:p>
        </p:txBody>
      </p:sp>
      <p:pic>
        <p:nvPicPr>
          <p:cNvPr id="1917" name="Google Shape;1917;p27"/>
          <p:cNvPicPr preferRelativeResize="0"/>
          <p:nvPr/>
        </p:nvPicPr>
        <p:blipFill>
          <a:blip r:embed="rId5">
            <a:alphaModFix/>
          </a:blip>
          <a:stretch>
            <a:fillRect/>
          </a:stretch>
        </p:blipFill>
        <p:spPr>
          <a:xfrm>
            <a:off x="5757425" y="1560050"/>
            <a:ext cx="1962000" cy="1207550"/>
          </a:xfrm>
          <a:prstGeom prst="rect">
            <a:avLst/>
          </a:prstGeom>
          <a:noFill/>
          <a:ln>
            <a:noFill/>
          </a:ln>
        </p:spPr>
      </p:pic>
      <p:sp>
        <p:nvSpPr>
          <p:cNvPr id="1918" name="Google Shape;1918;p27"/>
          <p:cNvSpPr txBox="1"/>
          <p:nvPr/>
        </p:nvSpPr>
        <p:spPr>
          <a:xfrm>
            <a:off x="5757550" y="2813075"/>
            <a:ext cx="1962000" cy="3387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Final score (RMSE): 54783.0078125</a:t>
            </a:r>
            <a:endParaRPr sz="1000">
              <a:solidFill>
                <a:schemeClr val="dk1"/>
              </a:solidFill>
              <a:latin typeface="Bebas Neue"/>
              <a:ea typeface="Bebas Neue"/>
              <a:cs typeface="Bebas Neue"/>
              <a:sym typeface="Bebas Neue"/>
            </a:endParaRPr>
          </a:p>
          <a:p>
            <a:pPr indent="0" lvl="0" marL="0" rtl="0" algn="just">
              <a:lnSpc>
                <a:spcPct val="110000"/>
              </a:lnSpc>
              <a:spcBef>
                <a:spcPts val="0"/>
              </a:spcBef>
              <a:spcAft>
                <a:spcPts val="0"/>
              </a:spcAft>
              <a:buNone/>
            </a:pPr>
            <a:r>
              <a:t/>
            </a:r>
            <a:endParaRPr sz="900">
              <a:latin typeface="Linux Libertine"/>
              <a:ea typeface="Linux Libertine"/>
              <a:cs typeface="Linux Libertine"/>
              <a:sym typeface="Linux Libertine"/>
            </a:endParaRPr>
          </a:p>
        </p:txBody>
      </p:sp>
      <p:pic>
        <p:nvPicPr>
          <p:cNvPr id="1919" name="Google Shape;1919;p27"/>
          <p:cNvPicPr preferRelativeResize="0"/>
          <p:nvPr/>
        </p:nvPicPr>
        <p:blipFill>
          <a:blip r:embed="rId6">
            <a:alphaModFix/>
          </a:blip>
          <a:stretch>
            <a:fillRect/>
          </a:stretch>
        </p:blipFill>
        <p:spPr>
          <a:xfrm>
            <a:off x="2378554" y="3151788"/>
            <a:ext cx="1962000" cy="1195599"/>
          </a:xfrm>
          <a:prstGeom prst="rect">
            <a:avLst/>
          </a:prstGeom>
          <a:noFill/>
          <a:ln>
            <a:noFill/>
          </a:ln>
        </p:spPr>
      </p:pic>
      <p:sp>
        <p:nvSpPr>
          <p:cNvPr id="1920" name="Google Shape;1920;p27"/>
          <p:cNvSpPr txBox="1"/>
          <p:nvPr/>
        </p:nvSpPr>
        <p:spPr>
          <a:xfrm>
            <a:off x="2378550" y="4347375"/>
            <a:ext cx="1962000" cy="3387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Final score (RMSE): 1471.493408203125</a:t>
            </a:r>
            <a:endParaRPr sz="1000">
              <a:solidFill>
                <a:schemeClr val="dk1"/>
              </a:solidFill>
              <a:latin typeface="Bebas Neue"/>
              <a:ea typeface="Bebas Neue"/>
              <a:cs typeface="Bebas Neue"/>
              <a:sym typeface="Bebas Neue"/>
            </a:endParaRPr>
          </a:p>
        </p:txBody>
      </p:sp>
      <p:pic>
        <p:nvPicPr>
          <p:cNvPr id="1921" name="Google Shape;1921;p27"/>
          <p:cNvPicPr preferRelativeResize="0"/>
          <p:nvPr/>
        </p:nvPicPr>
        <p:blipFill>
          <a:blip r:embed="rId7">
            <a:alphaModFix/>
          </a:blip>
          <a:stretch>
            <a:fillRect/>
          </a:stretch>
        </p:blipFill>
        <p:spPr>
          <a:xfrm>
            <a:off x="4882150" y="3145748"/>
            <a:ext cx="1981800" cy="1207665"/>
          </a:xfrm>
          <a:prstGeom prst="rect">
            <a:avLst/>
          </a:prstGeom>
          <a:noFill/>
          <a:ln>
            <a:noFill/>
          </a:ln>
        </p:spPr>
      </p:pic>
      <p:sp>
        <p:nvSpPr>
          <p:cNvPr id="1922" name="Google Shape;1922;p27"/>
          <p:cNvSpPr txBox="1"/>
          <p:nvPr/>
        </p:nvSpPr>
        <p:spPr>
          <a:xfrm>
            <a:off x="4882150" y="4347375"/>
            <a:ext cx="1981800" cy="3387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Final score (RMSE): 1654.90673828125</a:t>
            </a:r>
            <a:endParaRPr sz="900">
              <a:latin typeface="Linux Libertine"/>
              <a:ea typeface="Linux Libertine"/>
              <a:cs typeface="Linux Libertine"/>
              <a:sym typeface="Linux Liberti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p2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Results</a:t>
            </a:r>
            <a:endParaRPr/>
          </a:p>
        </p:txBody>
      </p:sp>
      <p:sp>
        <p:nvSpPr>
          <p:cNvPr id="1928" name="Google Shape;1928;p28"/>
          <p:cNvSpPr txBox="1"/>
          <p:nvPr>
            <p:ph idx="1" type="body"/>
          </p:nvPr>
        </p:nvSpPr>
        <p:spPr>
          <a:xfrm>
            <a:off x="720000" y="1242425"/>
            <a:ext cx="7704000" cy="2181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lang="en" sz="1400">
                <a:latin typeface="Bebas Neue"/>
                <a:ea typeface="Bebas Neue"/>
                <a:cs typeface="Bebas Neue"/>
                <a:sym typeface="Bebas Neue"/>
              </a:rPr>
              <a:t>Below are some results we got using predictions from our best model:</a:t>
            </a:r>
            <a:endParaRPr sz="1400">
              <a:latin typeface="Bebas Neue"/>
              <a:ea typeface="Bebas Neue"/>
              <a:cs typeface="Bebas Neue"/>
              <a:sym typeface="Bebas Neue"/>
            </a:endParaRPr>
          </a:p>
        </p:txBody>
      </p:sp>
      <p:pic>
        <p:nvPicPr>
          <p:cNvPr id="1929" name="Google Shape;1929;p28"/>
          <p:cNvPicPr preferRelativeResize="0"/>
          <p:nvPr/>
        </p:nvPicPr>
        <p:blipFill>
          <a:blip r:embed="rId3">
            <a:alphaModFix/>
          </a:blip>
          <a:stretch>
            <a:fillRect/>
          </a:stretch>
        </p:blipFill>
        <p:spPr>
          <a:xfrm>
            <a:off x="1548000" y="1752675"/>
            <a:ext cx="3048000" cy="2600325"/>
          </a:xfrm>
          <a:prstGeom prst="rect">
            <a:avLst/>
          </a:prstGeom>
          <a:noFill/>
          <a:ln>
            <a:noFill/>
          </a:ln>
        </p:spPr>
      </p:pic>
      <p:pic>
        <p:nvPicPr>
          <p:cNvPr id="1930" name="Google Shape;1930;p28"/>
          <p:cNvPicPr preferRelativeResize="0"/>
          <p:nvPr/>
        </p:nvPicPr>
        <p:blipFill>
          <a:blip r:embed="rId4">
            <a:alphaModFix/>
          </a:blip>
          <a:stretch>
            <a:fillRect/>
          </a:stretch>
        </p:blipFill>
        <p:spPr>
          <a:xfrm>
            <a:off x="4778525" y="1799225"/>
            <a:ext cx="3048000" cy="2600325"/>
          </a:xfrm>
          <a:prstGeom prst="rect">
            <a:avLst/>
          </a:prstGeom>
          <a:noFill/>
          <a:ln>
            <a:noFill/>
          </a:ln>
        </p:spPr>
      </p:pic>
      <p:sp>
        <p:nvSpPr>
          <p:cNvPr id="1931" name="Google Shape;1931;p28"/>
          <p:cNvSpPr txBox="1"/>
          <p:nvPr/>
        </p:nvSpPr>
        <p:spPr>
          <a:xfrm>
            <a:off x="1548000" y="1460525"/>
            <a:ext cx="3048000" cy="3387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For countries in periods of high vaccination:</a:t>
            </a:r>
            <a:endParaRPr sz="1000">
              <a:solidFill>
                <a:schemeClr val="dk1"/>
              </a:solidFill>
              <a:latin typeface="Bebas Neue"/>
              <a:ea typeface="Bebas Neue"/>
              <a:cs typeface="Bebas Neue"/>
              <a:sym typeface="Bebas Neue"/>
            </a:endParaRPr>
          </a:p>
        </p:txBody>
      </p:sp>
      <p:sp>
        <p:nvSpPr>
          <p:cNvPr id="1932" name="Google Shape;1932;p28"/>
          <p:cNvSpPr txBox="1"/>
          <p:nvPr/>
        </p:nvSpPr>
        <p:spPr>
          <a:xfrm>
            <a:off x="4778525" y="1460525"/>
            <a:ext cx="3048000" cy="3387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1000">
                <a:solidFill>
                  <a:schemeClr val="dk1"/>
                </a:solidFill>
                <a:latin typeface="Bebas Neue"/>
                <a:ea typeface="Bebas Neue"/>
                <a:cs typeface="Bebas Neue"/>
                <a:sym typeface="Bebas Neue"/>
              </a:rPr>
              <a:t>For  countries in periods of low vaccination:</a:t>
            </a:r>
            <a:endParaRPr sz="1000">
              <a:solidFill>
                <a:schemeClr val="dk1"/>
              </a:solidFill>
              <a:latin typeface="Bebas Neue"/>
              <a:ea typeface="Bebas Neue"/>
              <a:cs typeface="Bebas Neue"/>
              <a:sym typeface="Bebas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6" name="Shape 1936"/>
        <p:cNvGrpSpPr/>
        <p:nvPr/>
      </p:nvGrpSpPr>
      <p:grpSpPr>
        <a:xfrm>
          <a:off x="0" y="0"/>
          <a:ext cx="0" cy="0"/>
          <a:chOff x="0" y="0"/>
          <a:chExt cx="0" cy="0"/>
        </a:xfrm>
      </p:grpSpPr>
      <p:sp>
        <p:nvSpPr>
          <p:cNvPr id="1937" name="Google Shape;1937;p29"/>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a:t>
            </a:r>
            <a:endParaRPr/>
          </a:p>
        </p:txBody>
      </p:sp>
      <p:sp>
        <p:nvSpPr>
          <p:cNvPr id="1938" name="Google Shape;1938;p29"/>
          <p:cNvSpPr txBox="1"/>
          <p:nvPr>
            <p:ph idx="1" type="body"/>
          </p:nvPr>
        </p:nvSpPr>
        <p:spPr>
          <a:xfrm>
            <a:off x="720000" y="1242425"/>
            <a:ext cx="7704000" cy="3326700"/>
          </a:xfrm>
          <a:prstGeom prst="rect">
            <a:avLst/>
          </a:prstGeom>
        </p:spPr>
        <p:txBody>
          <a:bodyPr anchorCtr="0" anchor="t" bIns="0" lIns="0" spcFirstLastPara="1" rIns="0" wrap="square" tIns="0">
            <a:noAutofit/>
          </a:bodyPr>
          <a:lstStyle/>
          <a:p>
            <a:pPr indent="0" lvl="0" marL="0" rtl="0" algn="just">
              <a:lnSpc>
                <a:spcPct val="110000"/>
              </a:lnSpc>
              <a:spcBef>
                <a:spcPts val="0"/>
              </a:spcBef>
              <a:spcAft>
                <a:spcPts val="0"/>
              </a:spcAft>
              <a:buNone/>
            </a:pPr>
            <a:r>
              <a:rPr lang="en" sz="2200">
                <a:latin typeface="Bebas Neue"/>
                <a:ea typeface="Bebas Neue"/>
                <a:cs typeface="Bebas Neue"/>
                <a:sym typeface="Bebas Neue"/>
              </a:rPr>
              <a:t>After creating our models and training them, the best model we found was a basic CNN model with ReLU activation, an Adam optimizer, and input that is one row or one line. Using this model, we then went on to split our dataset into something easier to graph and would then graph our results for total deaths based on vaccination rates. For periods of high vaccination, we have seen that the death count is lower and more spread out, which is a good thing because it means that medical resources are less likely to be stretched thin for that period of time. During periods of lack of vaccination, we have seen spikes in death count, which are harder to control and manage.  </a:t>
            </a:r>
            <a:endParaRPr sz="2200">
              <a:latin typeface="Bebas Neue"/>
              <a:ea typeface="Bebas Neue"/>
              <a:cs typeface="Bebas Neue"/>
              <a:sym typeface="Bebas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p30"/>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Work Division</a:t>
            </a:r>
            <a:endParaRPr/>
          </a:p>
        </p:txBody>
      </p:sp>
      <p:pic>
        <p:nvPicPr>
          <p:cNvPr id="1944" name="Google Shape;1944;p30"/>
          <p:cNvPicPr preferRelativeResize="0"/>
          <p:nvPr/>
        </p:nvPicPr>
        <p:blipFill>
          <a:blip r:embed="rId3">
            <a:alphaModFix/>
          </a:blip>
          <a:stretch>
            <a:fillRect/>
          </a:stretch>
        </p:blipFill>
        <p:spPr>
          <a:xfrm>
            <a:off x="0" y="1334925"/>
            <a:ext cx="2737575" cy="2936150"/>
          </a:xfrm>
          <a:prstGeom prst="rect">
            <a:avLst/>
          </a:prstGeom>
          <a:noFill/>
          <a:ln>
            <a:noFill/>
          </a:ln>
        </p:spPr>
      </p:pic>
      <p:pic>
        <p:nvPicPr>
          <p:cNvPr id="1945" name="Google Shape;1945;p30"/>
          <p:cNvPicPr preferRelativeResize="0"/>
          <p:nvPr/>
        </p:nvPicPr>
        <p:blipFill rotWithShape="1">
          <a:blip r:embed="rId4">
            <a:alphaModFix/>
          </a:blip>
          <a:srcRect b="7416" l="25987" r="31844" t="25952"/>
          <a:stretch/>
        </p:blipFill>
        <p:spPr>
          <a:xfrm>
            <a:off x="2779087" y="1334925"/>
            <a:ext cx="3305126" cy="2936150"/>
          </a:xfrm>
          <a:prstGeom prst="rect">
            <a:avLst/>
          </a:prstGeom>
          <a:noFill/>
          <a:ln>
            <a:noFill/>
          </a:ln>
        </p:spPr>
      </p:pic>
      <p:pic>
        <p:nvPicPr>
          <p:cNvPr id="1946" name="Google Shape;1946;p30"/>
          <p:cNvPicPr preferRelativeResize="0"/>
          <p:nvPr/>
        </p:nvPicPr>
        <p:blipFill rotWithShape="1">
          <a:blip r:embed="rId5">
            <a:alphaModFix/>
          </a:blip>
          <a:srcRect b="14799" l="26447" r="32254" t="48540"/>
          <a:stretch/>
        </p:blipFill>
        <p:spPr>
          <a:xfrm>
            <a:off x="6125725" y="1334925"/>
            <a:ext cx="3038899" cy="1516600"/>
          </a:xfrm>
          <a:prstGeom prst="rect">
            <a:avLst/>
          </a:prstGeom>
          <a:noFill/>
          <a:ln>
            <a:noFill/>
          </a:ln>
        </p:spPr>
      </p:pic>
      <p:pic>
        <p:nvPicPr>
          <p:cNvPr id="1947" name="Google Shape;1947;p30"/>
          <p:cNvPicPr preferRelativeResize="0"/>
          <p:nvPr/>
        </p:nvPicPr>
        <p:blipFill rotWithShape="1">
          <a:blip r:embed="rId6">
            <a:alphaModFix/>
          </a:blip>
          <a:srcRect b="21111" l="26555" r="32143" t="44454"/>
          <a:stretch/>
        </p:blipFill>
        <p:spPr>
          <a:xfrm>
            <a:off x="6125727" y="2851525"/>
            <a:ext cx="3038899" cy="14244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