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6858000" cx="12192000"/>
  <p:notesSz cx="6858000" cy="9144000"/>
  <p:embeddedFontLst>
    <p:embeddedFont>
      <p:font typeface="Libre Baskerville"/>
      <p:regular r:id="rId65"/>
      <p:bold r:id="rId66"/>
      <p: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LibreBaskerville-bold.fntdata"/><Relationship Id="rId21" Type="http://schemas.openxmlformats.org/officeDocument/2006/relationships/slide" Target="slides/slide17.xml"/><Relationship Id="rId65" Type="http://schemas.openxmlformats.org/officeDocument/2006/relationships/font" Target="fonts/LibreBaskerville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LibreBaskerville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Relationship Id="rId4" Type="http://schemas.openxmlformats.org/officeDocument/2006/relationships/image" Target="../media/image44.png"/><Relationship Id="rId5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Sets and Relations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709125" cy="601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376119" cy="582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94012"/>
            <a:ext cx="9365673" cy="526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949" y="573231"/>
            <a:ext cx="10079599" cy="566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531667"/>
            <a:ext cx="10232015" cy="574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063" y="1288400"/>
            <a:ext cx="10406871" cy="392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 one or more elements of A do not belong to B, then we write 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5" y="2881312"/>
            <a:ext cx="23812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2069523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6130" y="1690688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376119" cy="582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Standard Symbols to denote numbers are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047999" y="1993416"/>
            <a:ext cx="7114309" cy="246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set of all natural numbers (i.e.,all positive integers)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set of all integers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set of all rational numbers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set of all real numbers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set of all complex numbers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913" y="5268623"/>
            <a:ext cx="52197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two sets  A and B are empty, then they are same sets.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empty set is regarded as a subset of every set.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Thus for any set A, we have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Empty set is  a subset of A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is a subset of U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730" y="4887624"/>
            <a:ext cx="44481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2027959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Proper Subset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X and Y are sets. X is a proper subset of Y if X ⊆ Y and there exists at least one element in Y that is not in X. This is written X ⊂ 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Example: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X = {a,e,i,o,u}, Y = {a,e,i,o,u,y}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X ⊂ Y , since y ∈ Y, but y ∉ X</a:t>
            </a:r>
            <a:endParaRPr sz="17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 Equality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X and Y are sets. They are said to be equal if every element of X is an element of Y and every element of Y is an element of X, i.e. X ⊆ Y and Y ⊆ 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Examples: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{1,2,3} = {2,3,1}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X = {red, blue, yellow} and Y = {c | c is a primary color} Therefore, X=Y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Operations on Sets:  Union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4566" y="1690688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intersection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962" y="2420144"/>
            <a:ext cx="74580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Venn Diagrams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also use venn diagrams to visual represent sets and operations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4439" y="1690688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Natural numbers are 1, 2, 3, 4, 5, ….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Whole numbers are 0, 1, 2, 3, ….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Integers are  …, -2, -1, 0, 1, 2, …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Rational numbers are written in the form  a / b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             where a and b are integers,  and b != 0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             6/2 is a rational number.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             We don’t write rational numbers with decimal point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             All decimals which terminate or repeat are rational numbers </a:t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Irrational numbers do not terminate nor repeat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         pi is an example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Real numbers composed of rational and irrational</a:t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690688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 on Set: Intersection</a:t>
            </a:r>
            <a:endParaRPr/>
          </a:p>
        </p:txBody>
      </p:sp>
      <p:pic>
        <p:nvPicPr>
          <p:cNvPr id="278" name="Google Shape;27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Empty set</a:t>
            </a:r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882486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Finite and Infinite Sets</a:t>
            </a:r>
            <a:endParaRPr/>
          </a:p>
        </p:txBody>
      </p:sp>
      <p:sp>
        <p:nvSpPr>
          <p:cNvPr id="290" name="Google Shape;290;p47"/>
          <p:cNvSpPr/>
          <p:nvPr/>
        </p:nvSpPr>
        <p:spPr>
          <a:xfrm>
            <a:off x="1385455" y="2061181"/>
            <a:ext cx="9254836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is a set. If there exists a nonnegative integer n such that X has n elements, then X is called a finite set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n elements.</a:t>
            </a:r>
            <a:endParaRPr/>
          </a:p>
          <a:p>
            <a:pPr indent="0" lvl="1" marL="4572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set is not finite, then it is an infinite set.</a:t>
            </a:r>
            <a:endParaRPr/>
          </a:p>
          <a:p>
            <a:pPr indent="0" lvl="1" marL="4572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0" lvl="2" marL="9144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= {1,2,3} is a finite set</a:t>
            </a:r>
            <a:endParaRPr/>
          </a:p>
          <a:p>
            <a:pPr indent="0" lvl="2" marL="9144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= {red, blue, yellow} is a finite set</a:t>
            </a:r>
            <a:endParaRPr/>
          </a:p>
          <a:p>
            <a:pPr indent="0" lvl="2" marL="9144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, the set of all even integers, is an infinite set</a:t>
            </a:r>
            <a:endParaRPr/>
          </a:p>
          <a:p>
            <a:pPr indent="0" lvl="2" marL="9144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∅ , the Empty Set, is a finite set with 0 elements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Cardinality of Sets</a:t>
            </a:r>
            <a:br>
              <a:rPr lang="en-US"/>
            </a:br>
            <a:endParaRPr/>
          </a:p>
        </p:txBody>
      </p:sp>
      <p:sp>
        <p:nvSpPr>
          <p:cNvPr id="296" name="Google Shape;296;p48"/>
          <p:cNvSpPr/>
          <p:nvPr/>
        </p:nvSpPr>
        <p:spPr>
          <a:xfrm>
            <a:off x="1593272" y="1993540"/>
            <a:ext cx="9760527" cy="363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S be a finite set with n distinct elements, where n ≥ 0. Then |S| = n , where the cardinality (number of elements) of S is n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 = {red, blue, yellow}, then  |P| = 3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Singleton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set with only one element is a singleton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0" lvl="3" marL="13716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{ 4 }, |H| = 1, H is a singleton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Power Set</a:t>
            </a:r>
            <a:br>
              <a:rPr lang="en-US"/>
            </a:br>
            <a:endParaRPr/>
          </a:p>
        </p:txBody>
      </p:sp>
      <p:sp>
        <p:nvSpPr>
          <p:cNvPr id="302" name="Google Shape;302;p49"/>
          <p:cNvSpPr/>
          <p:nvPr/>
        </p:nvSpPr>
        <p:spPr>
          <a:xfrm>
            <a:off x="1943099" y="2330348"/>
            <a:ext cx="9112827" cy="34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set X ,the power set of X ,written P(X),is the set of all subsets of X</a:t>
            </a:r>
            <a:r>
              <a:rPr b="0" i="1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115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2" marL="91440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X = {red, blue, yellow},</a:t>
            </a:r>
            <a:endParaRPr/>
          </a:p>
          <a:p>
            <a:pPr indent="0" lvl="2" marL="91440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P(X) = </a:t>
            </a:r>
            <a:endParaRPr/>
          </a:p>
          <a:p>
            <a:pPr indent="0" lvl="2" marL="91440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∅ ,    {red}, {blue}, {yellow}, </a:t>
            </a:r>
            <a:endParaRPr/>
          </a:p>
          <a:p>
            <a:pPr indent="0" lvl="2" marL="91440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red, blue}, {red, yellow}, {blue, yellow}, </a:t>
            </a:r>
            <a:endParaRPr/>
          </a:p>
          <a:p>
            <a:pPr indent="0" lvl="2" marL="91440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{red, blue, yellow} }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Ordered Pair</a:t>
            </a:r>
            <a:br>
              <a:rPr lang="en-US"/>
            </a:br>
            <a:endParaRPr/>
          </a:p>
        </p:txBody>
      </p:sp>
      <p:sp>
        <p:nvSpPr>
          <p:cNvPr id="308" name="Google Shape;308;p50"/>
          <p:cNvSpPr/>
          <p:nvPr/>
        </p:nvSpPr>
        <p:spPr>
          <a:xfrm>
            <a:off x="838200" y="1690687"/>
            <a:ext cx="10363200" cy="112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and Y are sets. If x ∈ X and y ∈ Y, then an ordered pair is written ( x,y)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of elements is important. (x,y) is not necessarily equal to  ( y, x )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Cartesian Product</a:t>
            </a:r>
            <a:br>
              <a:rPr lang="en-US"/>
            </a:br>
            <a:endParaRPr/>
          </a:p>
        </p:txBody>
      </p:sp>
      <p:sp>
        <p:nvSpPr>
          <p:cNvPr id="314" name="Google Shape;314;p51"/>
          <p:cNvSpPr/>
          <p:nvPr/>
        </p:nvSpPr>
        <p:spPr>
          <a:xfrm>
            <a:off x="838200" y="2073965"/>
            <a:ext cx="108204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Cartesian product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 two sets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,written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,is the set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)|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2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2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2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any set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∅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2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= {a,b}, Y = {c,d} </a:t>
            </a:r>
            <a:endParaRPr/>
          </a:p>
          <a:p>
            <a:pPr indent="0" lvl="2" marL="9144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 = {(a,c), (a,d), (b,c), (b,d)}</a:t>
            </a:r>
            <a:endParaRPr/>
          </a:p>
          <a:p>
            <a:pPr indent="0" lvl="3" marL="1371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= {(c,a), (d,a), (c,b), (d,b)}</a:t>
            </a:r>
            <a:endParaRPr/>
          </a:p>
          <a:p>
            <a:pPr indent="0" lvl="3" marL="1371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3" marL="1371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 you can see,  X x Y is not same as Y x 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21526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20" name="Google Shape;3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693" y="2131868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26" name="Google Shape;32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985" y="1690688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32" name="Google Shape;3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2027959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38" name="Google Shape;3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584" y="2256559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putting property 1 and 2, we have</a:t>
            </a:r>
            <a:endParaRPr/>
          </a:p>
        </p:txBody>
      </p:sp>
      <p:pic>
        <p:nvPicPr>
          <p:cNvPr id="344" name="Google Shape;34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879" y="2199842"/>
            <a:ext cx="32575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4882" y="2209367"/>
            <a:ext cx="29718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2139" y="4867275"/>
            <a:ext cx="42195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349" y="2069523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58" name="Google Shape;35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944831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64" name="Google Shape;36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3" y="2048742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70" name="Google Shape;37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476" y="1965614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76" name="Google Shape;37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873" y="1947578"/>
            <a:ext cx="9238802" cy="399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857127" cy="609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82" name="Google Shape;38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49399"/>
            <a:ext cx="8555182" cy="494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88" name="Google Shape;38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965613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94" name="Google Shape;39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882486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00" name="Google Shape;40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2027959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06" name="Google Shape;40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840923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12" name="Google Shape;41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2235777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18" name="Google Shape;41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5676" y="247650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24" name="Google Shape;42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2214995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30" name="Google Shape;43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2548" y="2256559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36" name="Google Shape;43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312" y="19240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37" y="365125"/>
            <a:ext cx="10709125" cy="601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42" name="Google Shape;44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258" y="2256559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840" y="422996"/>
            <a:ext cx="10643088" cy="5977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93" y="427759"/>
            <a:ext cx="10338602" cy="580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4"/>
            <a:ext cx="10265116" cy="576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