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Relations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operators form a relation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838200" y="2170652"/>
            <a:ext cx="100514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pair a ∈ A and b ∈ B, exactly one of the following :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9271" y="3372309"/>
            <a:ext cx="71437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Domain of a relation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Let </a:t>
            </a:r>
            <a:r>
              <a:rPr i="1" lang="en-US" sz="2590"/>
              <a:t>A </a:t>
            </a:r>
            <a:r>
              <a:rPr lang="en-US" sz="2590"/>
              <a:t>= {1</a:t>
            </a:r>
            <a:r>
              <a:rPr i="1" lang="en-US" sz="2590"/>
              <a:t>, </a:t>
            </a:r>
            <a:r>
              <a:rPr lang="en-US" sz="2590"/>
              <a:t>2</a:t>
            </a:r>
            <a:r>
              <a:rPr i="1" lang="en-US" sz="2590"/>
              <a:t>, </a:t>
            </a:r>
            <a:r>
              <a:rPr lang="en-US" sz="2590"/>
              <a:t>3}</a:t>
            </a:r>
            <a:r>
              <a:rPr i="1" lang="en-US" sz="2590"/>
              <a:t>, B </a:t>
            </a:r>
            <a:r>
              <a:rPr lang="en-US" sz="2590"/>
              <a:t>= {3</a:t>
            </a:r>
            <a:r>
              <a:rPr i="1" lang="en-US" sz="2590"/>
              <a:t>, </a:t>
            </a:r>
            <a:r>
              <a:rPr lang="en-US" sz="2590"/>
              <a:t>4</a:t>
            </a:r>
            <a:r>
              <a:rPr i="1" lang="en-US" sz="2590"/>
              <a:t>, </a:t>
            </a:r>
            <a:r>
              <a:rPr lang="en-US" sz="2590"/>
              <a:t>5}, and </a:t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i="1" lang="en-US" sz="2590"/>
              <a:t>R </a:t>
            </a:r>
            <a:r>
              <a:rPr lang="en-US" sz="2590"/>
              <a:t>= {  (1</a:t>
            </a:r>
            <a:r>
              <a:rPr i="1" lang="en-US" sz="2590"/>
              <a:t>, </a:t>
            </a:r>
            <a:r>
              <a:rPr lang="en-US" sz="2590"/>
              <a:t>3)</a:t>
            </a:r>
            <a:r>
              <a:rPr i="1" lang="en-US" sz="2590"/>
              <a:t>, </a:t>
            </a:r>
            <a:r>
              <a:rPr lang="en-US" sz="2590"/>
              <a:t>(1</a:t>
            </a:r>
            <a:r>
              <a:rPr i="1" lang="en-US" sz="2590"/>
              <a:t>, </a:t>
            </a:r>
            <a:r>
              <a:rPr lang="en-US" sz="2590"/>
              <a:t>5)</a:t>
            </a:r>
            <a:r>
              <a:rPr i="1" lang="en-US" sz="2590"/>
              <a:t>, </a:t>
            </a:r>
            <a:r>
              <a:rPr lang="en-US" sz="2590"/>
              <a:t>(3</a:t>
            </a:r>
            <a:r>
              <a:rPr i="1" lang="en-US" sz="2590"/>
              <a:t>, </a:t>
            </a:r>
            <a:r>
              <a:rPr lang="en-US" sz="2590"/>
              <a:t>3)  }.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Then </a:t>
            </a:r>
            <a:r>
              <a:rPr i="1" lang="en-US" sz="2590"/>
              <a:t>R </a:t>
            </a:r>
            <a:r>
              <a:rPr lang="en-US" sz="2590"/>
              <a:t>⊆ </a:t>
            </a:r>
            <a:r>
              <a:rPr i="1" lang="en-US" sz="2590"/>
              <a:t>A </a:t>
            </a:r>
            <a:r>
              <a:rPr lang="en-US" sz="2590"/>
              <a:t>× </a:t>
            </a:r>
            <a:r>
              <a:rPr i="1" lang="en-US" sz="2590"/>
              <a:t>B</a:t>
            </a:r>
            <a:r>
              <a:rPr lang="en-US" sz="2590"/>
              <a:t>, so </a:t>
            </a:r>
            <a:r>
              <a:rPr i="1" lang="en-US" sz="2590"/>
              <a:t>R </a:t>
            </a:r>
            <a:r>
              <a:rPr lang="en-US" sz="2590"/>
              <a:t>is a relation from </a:t>
            </a:r>
            <a:r>
              <a:rPr i="1" lang="en-US" sz="2590"/>
              <a:t>A </a:t>
            </a:r>
            <a:r>
              <a:rPr lang="en-US" sz="2590"/>
              <a:t>to </a:t>
            </a:r>
            <a:r>
              <a:rPr i="1" lang="en-US" sz="2590"/>
              <a:t>B</a:t>
            </a:r>
            <a:r>
              <a:rPr lang="en-US" sz="2590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Suppose </a:t>
            </a:r>
            <a:r>
              <a:rPr i="1" lang="en-US" sz="2590"/>
              <a:t>R </a:t>
            </a:r>
            <a:r>
              <a:rPr lang="en-US" sz="2590"/>
              <a:t>is a relation from </a:t>
            </a:r>
            <a:r>
              <a:rPr i="1" lang="en-US" sz="2590"/>
              <a:t>A </a:t>
            </a:r>
            <a:r>
              <a:rPr lang="en-US" sz="2590"/>
              <a:t>to </a:t>
            </a:r>
            <a:r>
              <a:rPr i="1" lang="en-US" sz="2590"/>
              <a:t>B</a:t>
            </a:r>
            <a:r>
              <a:rPr lang="en-US" sz="2590"/>
              <a:t>. Then the </a:t>
            </a:r>
            <a:r>
              <a:rPr i="1" lang="en-US" sz="2590"/>
              <a:t>domain </a:t>
            </a:r>
            <a:r>
              <a:rPr lang="en-US" sz="2590"/>
              <a:t>of </a:t>
            </a:r>
            <a:r>
              <a:rPr i="1" lang="en-US" sz="2590"/>
              <a:t>R </a:t>
            </a:r>
            <a:r>
              <a:rPr lang="en-US" sz="2590"/>
              <a:t>is the set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Dom(</a:t>
            </a:r>
            <a:r>
              <a:rPr i="1" lang="en-US" sz="2590"/>
              <a:t>R</a:t>
            </a:r>
            <a:r>
              <a:rPr lang="en-US" sz="2590"/>
              <a:t>) = {  </a:t>
            </a:r>
            <a:r>
              <a:rPr i="1" lang="en-US" sz="2590"/>
              <a:t>a </a:t>
            </a:r>
            <a:r>
              <a:rPr lang="en-US" sz="2590"/>
              <a:t>∈ </a:t>
            </a:r>
            <a:r>
              <a:rPr i="1" lang="en-US" sz="2590"/>
              <a:t>A </a:t>
            </a:r>
            <a:r>
              <a:rPr lang="en-US" sz="2590"/>
              <a:t>| ∃</a:t>
            </a:r>
            <a:r>
              <a:rPr i="1" lang="en-US" sz="2590"/>
              <a:t>b </a:t>
            </a:r>
            <a:r>
              <a:rPr lang="en-US" sz="2590"/>
              <a:t>∈   </a:t>
            </a:r>
            <a:r>
              <a:rPr i="1" lang="en-US" sz="2590"/>
              <a:t>B   </a:t>
            </a:r>
            <a:r>
              <a:rPr lang="en-US" sz="2590"/>
              <a:t>(  (</a:t>
            </a:r>
            <a:r>
              <a:rPr i="1" lang="en-US" sz="2590"/>
              <a:t>a, b</a:t>
            </a:r>
            <a:r>
              <a:rPr lang="en-US" sz="2590"/>
              <a:t>)  ∈  </a:t>
            </a:r>
            <a:r>
              <a:rPr i="1" lang="en-US" sz="2590"/>
              <a:t>R  </a:t>
            </a:r>
            <a:r>
              <a:rPr lang="en-US" sz="2590"/>
              <a:t>)   }</a:t>
            </a:r>
            <a:r>
              <a:rPr i="1" lang="en-US" sz="2590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i="1"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2590"/>
              <a:t>the domain of a relation from </a:t>
            </a:r>
            <a:r>
              <a:rPr i="1" lang="en-US" sz="2590"/>
              <a:t>A </a:t>
            </a:r>
            <a:r>
              <a:rPr lang="en-US" sz="2590"/>
              <a:t>to </a:t>
            </a:r>
            <a:r>
              <a:rPr i="1" lang="en-US" sz="2590"/>
              <a:t>B </a:t>
            </a:r>
            <a:r>
              <a:rPr lang="en-US" sz="2590"/>
              <a:t>is the set containing all the first coordinates of ordered pairs in the relation. This will in general be a subset of </a:t>
            </a:r>
            <a:r>
              <a:rPr i="1" lang="en-US" sz="2590"/>
              <a:t>A</a:t>
            </a:r>
            <a:r>
              <a:rPr lang="en-US" sz="2590"/>
              <a:t>, but it need not be all of </a:t>
            </a:r>
            <a:r>
              <a:rPr i="1" lang="en-US" sz="2590"/>
              <a:t>A</a:t>
            </a:r>
            <a:r>
              <a:rPr lang="en-US" sz="2590"/>
              <a:t>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i="1" sz="259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i="1" sz="259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Range or co-domain of a relation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Similarly, the range of a relation is the set containing all the second coordinates of its ordered pairs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i="1" lang="en-US"/>
              <a:t>range </a:t>
            </a:r>
            <a:r>
              <a:rPr lang="en-US"/>
              <a:t>of </a:t>
            </a:r>
            <a:r>
              <a:rPr i="1" lang="en-US"/>
              <a:t>R </a:t>
            </a:r>
            <a:r>
              <a:rPr lang="en-US"/>
              <a:t>is the 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Ran(</a:t>
            </a:r>
            <a:r>
              <a:rPr i="1" lang="en-US"/>
              <a:t>R</a:t>
            </a:r>
            <a:r>
              <a:rPr lang="en-US"/>
              <a:t>) = {   </a:t>
            </a:r>
            <a:r>
              <a:rPr i="1" lang="en-US"/>
              <a:t>b </a:t>
            </a:r>
            <a:r>
              <a:rPr lang="en-US"/>
              <a:t>∈ </a:t>
            </a:r>
            <a:r>
              <a:rPr i="1" lang="en-US"/>
              <a:t>B </a:t>
            </a:r>
            <a:r>
              <a:rPr lang="en-US"/>
              <a:t>| ∃</a:t>
            </a:r>
            <a:r>
              <a:rPr i="1" lang="en-US"/>
              <a:t>a </a:t>
            </a:r>
            <a:r>
              <a:rPr lang="en-US"/>
              <a:t>∈ </a:t>
            </a:r>
            <a:r>
              <a:rPr i="1" lang="en-US"/>
              <a:t>A   </a:t>
            </a:r>
            <a:r>
              <a:rPr lang="en-US"/>
              <a:t>(  (</a:t>
            </a:r>
            <a:r>
              <a:rPr i="1" lang="en-US"/>
              <a:t>a, b</a:t>
            </a:r>
            <a:r>
              <a:rPr lang="en-US"/>
              <a:t>) ∈ </a:t>
            </a:r>
            <a:r>
              <a:rPr i="1" lang="en-US"/>
              <a:t>R</a:t>
            </a:r>
            <a:r>
              <a:rPr lang="en-US"/>
              <a:t>)    }</a:t>
            </a:r>
            <a:r>
              <a:rPr i="1"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50527"/>
            <a:ext cx="105868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47980"/>
            <a:ext cx="11221442" cy="29812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: Let A={a, b, c, d } and B={ 1, 2}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Is relation R = {  (a,1),  (b,2),  (c,2) , { d, 1} }  a relation from A to B?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Is relation  Q =  {  ( a , e),  (d ,3 )  }  a relation from A to B?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Is relation P = {  (a,a),   (b,c),  (b,a)   }  a relation from A to A?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Inverse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i="1" lang="en-US"/>
              <a:t>inverse </a:t>
            </a:r>
            <a:r>
              <a:rPr lang="en-US"/>
              <a:t>of </a:t>
            </a:r>
            <a:r>
              <a:rPr i="1" lang="en-US"/>
              <a:t>R </a:t>
            </a:r>
            <a:r>
              <a:rPr lang="en-US"/>
              <a:t>is the relation </a:t>
            </a:r>
            <a:r>
              <a:rPr i="1" lang="en-US"/>
              <a:t>R</a:t>
            </a:r>
            <a:r>
              <a:rPr baseline="30000" lang="en-US"/>
              <a:t>−1 </a:t>
            </a:r>
            <a:r>
              <a:rPr lang="en-US"/>
              <a:t>from </a:t>
            </a:r>
            <a:r>
              <a:rPr i="1" lang="en-US"/>
              <a:t>B </a:t>
            </a:r>
            <a:r>
              <a:rPr lang="en-US"/>
              <a:t>to </a:t>
            </a:r>
            <a:r>
              <a:rPr i="1" lang="en-US"/>
              <a:t>A </a:t>
            </a:r>
            <a:r>
              <a:rPr lang="en-US"/>
              <a:t>defined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R</a:t>
            </a:r>
            <a:r>
              <a:rPr baseline="30000" lang="en-US"/>
              <a:t>−1 </a:t>
            </a:r>
            <a:r>
              <a:rPr lang="en-US"/>
              <a:t>= {(</a:t>
            </a:r>
            <a:r>
              <a:rPr i="1" lang="en-US"/>
              <a:t>b, a</a:t>
            </a:r>
            <a:r>
              <a:rPr lang="en-US"/>
              <a:t>) ∈ </a:t>
            </a:r>
            <a:r>
              <a:rPr i="1" lang="en-US"/>
              <a:t>B </a:t>
            </a:r>
            <a:r>
              <a:rPr lang="en-US"/>
              <a:t>× </a:t>
            </a:r>
            <a:r>
              <a:rPr i="1" lang="en-US"/>
              <a:t>A </a:t>
            </a:r>
            <a:r>
              <a:rPr lang="en-US"/>
              <a:t>| (</a:t>
            </a:r>
            <a:r>
              <a:rPr i="1" lang="en-US"/>
              <a:t>a, b</a:t>
            </a:r>
            <a:r>
              <a:rPr lang="en-US"/>
              <a:t>) ∈ </a:t>
            </a:r>
            <a:r>
              <a:rPr i="1" lang="en-US"/>
              <a:t>R</a:t>
            </a:r>
            <a:r>
              <a:rPr lang="en-US"/>
              <a:t>}</a:t>
            </a:r>
            <a:r>
              <a:rPr i="1" lang="en-US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inverse of a relation contains exactly the same ordered pairs as the original relation, but with the order of the coordinates of each pair reversed.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05154" y="4274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137" y="2676525"/>
            <a:ext cx="99917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Pictorial Representation of Relations</a:t>
            </a:r>
            <a:endParaRPr/>
          </a:p>
        </p:txBody>
      </p:sp>
      <p:pic>
        <p:nvPicPr>
          <p:cNvPr id="197" name="Google Shape;197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55612"/>
            <a:ext cx="10560785" cy="311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talk about ordered pairs and Cartesian products.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we will talk about relations.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2301194"/>
            <a:ext cx="8568058" cy="3490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Digraph Definition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directed graph, or digraph, consists of a set V of vertices (or nodes) together with a set E of ordered pairs of elements of V called edges (or arcs). The vertex a is called the initial vertex of the edge (a, b), and the vertex b is called the terminal vertex of this edge.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Directed Graph of the relation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is alternate way to express relation on sets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this set A = { 1, 2, 3, 4 }  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Relation R = {  (1, 2) ,  (2, 2 ), (2, 4), (3, 2), (3, 4), (4, 1), (4, 3) 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to draw the graph?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draw a vertex for each element in the set and label them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 the vertex (a, b), if (a, b) is an element in the Relation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688"/>
            <a:ext cx="8222673" cy="434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Composition of Relations</a:t>
            </a:r>
            <a:endParaRPr/>
          </a:p>
        </p:txBody>
      </p:sp>
      <p:pic>
        <p:nvPicPr>
          <p:cNvPr id="228" name="Google Shape;22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08500"/>
            <a:ext cx="11618932" cy="198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6096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Composition of Relations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609600" y="156765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A, B and C be sets and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R be a relation from A to B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S be a relation from B to 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ie R is a subset of A x B  and S is a subset of B x C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Composition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2566" y="1825625"/>
            <a:ext cx="64674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838200" y="30277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746" y="2318509"/>
            <a:ext cx="11044508" cy="12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1900" y="2338388"/>
            <a:ext cx="587692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655" y="739091"/>
            <a:ext cx="11044508" cy="125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159" y="714592"/>
            <a:ext cx="9239789" cy="2164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Ordered Pair</a:t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838199" y="1856941"/>
            <a:ext cx="1073727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ordered pair of elements a and b, where a is designated as the first element and b as the second element, is denoted by (a, b).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particular, (a, b) = (c, d) if and only if a = c and b = d. Thus (a, b) != (b, a) unless a = b.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contrasts with sets where the order of elements is irrelevant; for example, {3, 5}={5, 3}.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way to find R o S is with Matrix 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Form the matrix as shown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526" y="3683128"/>
            <a:ext cx="2945664" cy="1304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159" y="714592"/>
            <a:ext cx="9239789" cy="2164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5159" y="3068348"/>
            <a:ext cx="5876925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Types of Relations</a:t>
            </a:r>
            <a:endParaRPr/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Reflexive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Symmetric and asymmetric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Transitive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equivalence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Relations - Reflexive </a:t>
            </a:r>
            <a:endParaRPr/>
          </a:p>
        </p:txBody>
      </p:sp>
      <p:sp>
        <p:nvSpPr>
          <p:cNvPr id="283" name="Google Shape;283;p45"/>
          <p:cNvSpPr/>
          <p:nvPr/>
        </p:nvSpPr>
        <p:spPr>
          <a:xfrm>
            <a:off x="1323108" y="2115280"/>
            <a:ext cx="1003069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 R on a set A is reflexive if aRa for every a ∈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is,  (a, a) ∈ R for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∈ A.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R is not reflexive if there exists a ∈ A such that (a, a)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element of ∈ R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 - Reflexive</a:t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7666" y="2102074"/>
            <a:ext cx="36099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 - Reflexive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= (is equal to) is a reflexive relation on any set. Anything is equal to itself.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 &lt;= on Z is also a reflexive relation as n &lt;= n for any n member of Z.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&lt; is not reflexive on 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relation is reflexive if and only if its graph contains the line y = x.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Consider the following five relations on the set A = {1, 2, 3, 4}:</a:t>
            </a:r>
            <a:endParaRPr/>
          </a:p>
        </p:txBody>
      </p:sp>
      <p:sp>
        <p:nvSpPr>
          <p:cNvPr id="301" name="Google Shape;301;p48"/>
          <p:cNvSpPr/>
          <p:nvPr/>
        </p:nvSpPr>
        <p:spPr>
          <a:xfrm>
            <a:off x="1219199" y="1969808"/>
            <a:ext cx="846512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 = {  (1, 1),   (1, 2),   (2, 3),   (1, 3),  (4, 4)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R2 = { (1, 1), (1, 2), (2, 1), (2, 2), (3, 3), (4, 4)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R3 = { (1, 3), (2, 1)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R4 = ∅, the empty relation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R5 = A × A, the universal relation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07" name="Google Shape;307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48775"/>
            <a:ext cx="10534314" cy="236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Symmetric</a:t>
            </a:r>
            <a:endParaRPr/>
          </a:p>
        </p:txBody>
      </p:sp>
      <p:sp>
        <p:nvSpPr>
          <p:cNvPr id="313" name="Google Shape;313;p50"/>
          <p:cNvSpPr/>
          <p:nvPr/>
        </p:nvSpPr>
        <p:spPr>
          <a:xfrm>
            <a:off x="838199" y="1956000"/>
            <a:ext cx="953192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 R on a set A is symmetric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whenever aRb then bRa, that is, if whenever(a, b) ∈ R then (b, a) ∈ R.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19" name="Google Shape;31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662" y="2290762"/>
            <a:ext cx="54006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Product of sets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061604" y="1348800"/>
            <a:ext cx="1052252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two arbitrary sets A and B.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set of all ordered pairs (a, b) where a ∈ A and b ∈ B is called the product, or Cartesian product, of A and B.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short designation of this product is A × B, which is read “A cross B.”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definition, A × B = {(a, b)| a ∈ A and b ∈ B}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frequently writes A</a:t>
            </a:r>
            <a:r>
              <a:rPr baseline="30000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instead of A × A.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Reflexive - Symmetric</a:t>
            </a:r>
            <a:endParaRPr/>
          </a:p>
        </p:txBody>
      </p:sp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= is symmetric on any set as if x = y then y = x is a basic property of equality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 on Z is not symmetric as 3  divides 6 but 6 doesn't divide 3.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Similarly, the relation &lt; is not symmetric on Z.  3 &lt; 6 is true,  but 6 &lt; 3 is not true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relation is symmetric if and only if its graph is symmetric about the line y = x.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Consider the following five relations on the set A = {1, 2, 3, 4}:</a:t>
            </a:r>
            <a:endParaRPr/>
          </a:p>
        </p:txBody>
      </p:sp>
      <p:sp>
        <p:nvSpPr>
          <p:cNvPr id="331" name="Google Shape;331;p53"/>
          <p:cNvSpPr/>
          <p:nvPr/>
        </p:nvSpPr>
        <p:spPr>
          <a:xfrm>
            <a:off x="5666509" y="3830588"/>
            <a:ext cx="6096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 is not symmetric since (1, 2) ∈ R1 but (2, 1) not ∈ R1. R3 is not symmetric since (1, 3) ∈ R3 but (3, 1)  not ∈ R3. The other relations are symmetric</a:t>
            </a:r>
            <a:endParaRPr/>
          </a:p>
        </p:txBody>
      </p:sp>
      <p:sp>
        <p:nvSpPr>
          <p:cNvPr id="332" name="Google Shape;332;p53"/>
          <p:cNvSpPr/>
          <p:nvPr/>
        </p:nvSpPr>
        <p:spPr>
          <a:xfrm>
            <a:off x="1780309" y="2106613"/>
            <a:ext cx="60960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 = {  (1, 1),   (1, 2),   (2, 3),   (1, 3),  (4, 4)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R2 = { (1, 1), (1, 2), (2, 1), (2, 2), (3, 3), (4, 4} 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R3 = { (1, 3), (2, 1)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R4 = ∅, the empty relation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R5 = A × A, the universal relation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Transitive relations</a:t>
            </a:r>
            <a:endParaRPr/>
          </a:p>
        </p:txBody>
      </p:sp>
      <p:sp>
        <p:nvSpPr>
          <p:cNvPr id="338" name="Google Shape;338;p54"/>
          <p:cNvSpPr/>
          <p:nvPr/>
        </p:nvSpPr>
        <p:spPr>
          <a:xfrm>
            <a:off x="505691" y="2143036"/>
            <a:ext cx="105156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 R on a set A is transitive if whenever aRb and bRc then aRc, that is, if whenever (a, b), (b, c) ∈ R then (a, c) ∈ 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Thus R is not transitive if there exist a, b, c ∈ R such that (a, b), (b, c) ∈ R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(a, c)  not element ∈ R.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344" name="Google Shape;34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362" y="2114550"/>
            <a:ext cx="33432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Relations - Transitive</a:t>
            </a:r>
            <a:endParaRPr/>
          </a:p>
        </p:txBody>
      </p:sp>
      <p:sp>
        <p:nvSpPr>
          <p:cNvPr id="350" name="Google Shape;350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 = is transitive on any set as if x = y and y = z then x = z is a basic property of equality.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relations &lt;, , &gt;, and  are all transitive on Z or R.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relations divides is transitive on Z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56" name="Google Shape;356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</a:t>
            </a:r>
            <a:r>
              <a:rPr i="1" lang="en-US"/>
              <a:t>G </a:t>
            </a:r>
            <a:r>
              <a:rPr lang="en-US"/>
              <a:t>= {(</a:t>
            </a:r>
            <a:r>
              <a:rPr i="1" lang="en-US"/>
              <a:t>x, y</a:t>
            </a:r>
            <a:r>
              <a:rPr lang="en-US"/>
              <a:t>) ∈ R × R| </a:t>
            </a:r>
            <a:r>
              <a:rPr i="1" lang="en-US"/>
              <a:t>x &gt; y</a:t>
            </a:r>
            <a:r>
              <a:rPr lang="en-US"/>
              <a:t>}. Then </a:t>
            </a:r>
            <a:r>
              <a:rPr i="1" lang="en-US"/>
              <a:t>G </a:t>
            </a:r>
            <a:r>
              <a:rPr lang="en-US"/>
              <a:t>is a relation from R to 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G Symmetric 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G Reflexive?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G Transitive ?  </a:t>
            </a:r>
            <a:endParaRPr/>
          </a:p>
        </p:txBody>
      </p:sp>
      <p:pic>
        <p:nvPicPr>
          <p:cNvPr id="357" name="Google Shape;35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10224"/>
            <a:ext cx="64865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63" name="Google Shape;363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</a:t>
            </a:r>
            <a:r>
              <a:rPr i="1" lang="en-US"/>
              <a:t>G </a:t>
            </a:r>
            <a:r>
              <a:rPr lang="en-US"/>
              <a:t>= {(</a:t>
            </a:r>
            <a:r>
              <a:rPr i="1" lang="en-US"/>
              <a:t>x, y</a:t>
            </a:r>
            <a:r>
              <a:rPr lang="en-US"/>
              <a:t>) ∈ R × R| </a:t>
            </a:r>
            <a:r>
              <a:rPr i="1" lang="en-US"/>
              <a:t>x &gt; y</a:t>
            </a:r>
            <a:r>
              <a:rPr lang="en-US"/>
              <a:t>}. Then </a:t>
            </a:r>
            <a:r>
              <a:rPr i="1" lang="en-US"/>
              <a:t>G </a:t>
            </a:r>
            <a:r>
              <a:rPr lang="en-US"/>
              <a:t>is a relation from R to 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G Symmetric 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G Reflexive?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 G Transitive ?  </a:t>
            </a:r>
            <a:endParaRPr/>
          </a:p>
        </p:txBody>
      </p:sp>
      <p:pic>
        <p:nvPicPr>
          <p:cNvPr id="364" name="Google Shape;3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116" y="2669020"/>
            <a:ext cx="738187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370" name="Google Shape;370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this set  {1, 2, 3, 4},  Consider this Relation 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{(2, 2),(2, 3),(2, 4),(3, 2),(3, 3),(3, 4)}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is symmetric, reflexive and transitive?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 reflexive because we do not have (1, 1), (3, 3), and (4, 4).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 symmetric because while we have (3, 4), we do not have (4, 3).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 antisymmetric because we have both (2, 3) and (3,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6" name="Google Shape;376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transitive because there is a path from (2, 3), (3, 2) to (2, 2) </a:t>
            </a:r>
            <a:endParaRPr/>
          </a:p>
        </p:txBody>
      </p:sp>
      <p:pic>
        <p:nvPicPr>
          <p:cNvPr id="377" name="Google Shape;37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904790"/>
            <a:ext cx="34290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More definitions</a:t>
            </a:r>
            <a:endParaRPr/>
          </a:p>
        </p:txBody>
      </p:sp>
      <p:pic>
        <p:nvPicPr>
          <p:cNvPr id="383" name="Google Shape;383;p6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539" y="2309620"/>
            <a:ext cx="9915261" cy="228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136072" y="1928243"/>
            <a:ext cx="956656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= {1, 2} and B = {a, b, c}.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× B =  {  (1, a), (1, b),  (1, c), (2, a), (2, b), (2, c)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 × A =  {  (a, 1), (b, 1),  (c, 1),  (a, 2),  (b, 2), (c, 2)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A × A = {   (1, 1),  (1, 2),  (2, 1),  (2, 2)   }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89" name="Google Shape;389;p6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terms of digraphs,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reflexivity</a:t>
            </a:r>
            <a:r>
              <a:rPr lang="en-US"/>
              <a:t> is equivalent to having at least a loop on each vertex;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symmetry</a:t>
            </a:r>
            <a:r>
              <a:rPr lang="en-US"/>
              <a:t> means any arrow from one vertex to another will always be accompanied by another arrow in the opposite direction; and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transitivity</a:t>
            </a:r>
            <a:r>
              <a:rPr lang="en-US"/>
              <a:t> is the same as saying there must be a </a:t>
            </a:r>
            <a:r>
              <a:rPr i="1" lang="en-US"/>
              <a:t>direct</a:t>
            </a:r>
            <a:r>
              <a:rPr lang="en-US"/>
              <a:t> arrow from one vertex to another if one can walk from that vertex to the other through a list of arrows, travelling always along the direction of the arrows.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using digraph</a:t>
            </a:r>
            <a:endParaRPr/>
          </a:p>
        </p:txBody>
      </p:sp>
      <p:sp>
        <p:nvSpPr>
          <p:cNvPr id="395" name="Google Shape;395;p6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 </a:t>
            </a:r>
            <a:r>
              <a:rPr i="1" lang="en-US"/>
              <a:t>A={ 0,1,2,3}</a:t>
            </a:r>
            <a:r>
              <a:rPr lang="en-US"/>
              <a:t> and a relation </a:t>
            </a:r>
            <a:r>
              <a:rPr i="1" lang="en-US"/>
              <a:t>R</a:t>
            </a:r>
            <a:r>
              <a:rPr lang="en-US"/>
              <a:t> on </a:t>
            </a:r>
            <a:r>
              <a:rPr i="1" lang="en-US"/>
              <a:t>A</a:t>
            </a:r>
            <a:r>
              <a:rPr lang="en-US"/>
              <a:t> be given by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R={ (0,0), (0,1), (0,3), (1,0), (1,1), (2,2), (3,0), (3,3) } </a:t>
            </a:r>
            <a:endParaRPr i="1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 </a:t>
            </a:r>
            <a:r>
              <a:rPr i="1" lang="en-US"/>
              <a:t>R</a:t>
            </a:r>
            <a:r>
              <a:rPr lang="en-US"/>
              <a:t> reflexive? symmetric? transitive?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reflexive , there is a loop at all Loop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symmetric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not transitive There is a path from (1,0)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 ( 0,3 ), but none (1,3) </a:t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96" name="Google Shape;39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1425" y="3268417"/>
            <a:ext cx="37623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Equivalence Relations</a:t>
            </a:r>
            <a:endParaRPr/>
          </a:p>
        </p:txBody>
      </p:sp>
      <p:sp>
        <p:nvSpPr>
          <p:cNvPr id="402" name="Google Shape;402;p64"/>
          <p:cNvSpPr txBox="1"/>
          <p:nvPr>
            <p:ph idx="1" type="body"/>
          </p:nvPr>
        </p:nvSpPr>
        <p:spPr>
          <a:xfrm>
            <a:off x="709411" y="2508205"/>
            <a:ext cx="10515600" cy="1922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equivalence relation is a relation that is reflexive, symmetric, and transitive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obvious equivalence relation is the relation = on any set.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Equivalence Relations</a:t>
            </a:r>
            <a:endParaRPr/>
          </a:p>
        </p:txBody>
      </p:sp>
      <p:sp>
        <p:nvSpPr>
          <p:cNvPr id="408" name="Google Shape;408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equivalence relation is a relation that is reflexive, symmetric, and transitive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most obvious equivalence relation is the relation = on any set.</a:t>
            </a:r>
            <a:endParaRPr/>
          </a:p>
        </p:txBody>
      </p:sp>
      <p:pic>
        <p:nvPicPr>
          <p:cNvPr id="409" name="Google Shape;40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051" y="3476084"/>
            <a:ext cx="8198084" cy="283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415" name="Google Shape;41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28675"/>
            <a:ext cx="10191264" cy="2604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Another  example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890" y="1690688"/>
            <a:ext cx="10632013" cy="3774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things worth noting in the examples.</a:t>
            </a:r>
            <a:br>
              <a:rPr lang="en-US"/>
            </a:b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838200" y="1484989"/>
            <a:ext cx="9940636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First of all A×B  is not same as B ×A.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Cartesian product deals with ordered pairs, so naturally the order in which the sets are considered is important.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Secondly, using n(S) for the number of elements in a set S, we have: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n(A × B) = 6 =  (2) (3)  = n(A)n(B)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Relations (between two sets )</a:t>
            </a: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1364672" y="2191435"/>
            <a:ext cx="964969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A and B be sets. A binary relation or, simply, relation from A to B is a subset of product of A × B.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R is a relation from A to B. Then R is a set of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ordered pairs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each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comes from A and each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 comes from B.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has to be some meaningful relationship between elements of A and 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 ( x, y ) -  x divides y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795463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