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9B6847-F682-468B-AC6E-155DF80D0269}">
  <a:tblStyle styleId="{739B6847-F682-468B-AC6E-155DF80D026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7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7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9.png"/><Relationship Id="rId4" Type="http://schemas.openxmlformats.org/officeDocument/2006/relationships/image" Target="../media/image4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2.png"/><Relationship Id="rId4" Type="http://schemas.openxmlformats.org/officeDocument/2006/relationships/image" Target="../media/image3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0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4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6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56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5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58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62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57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60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6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Discrete Mathematics – Prepositional Logic 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Exclusive 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 p and q be propositions. The exclusive or of p and q, denoted by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is the proposition that is true when exactly one of p and q is true and is false otherwise</a:t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633393"/>
            <a:ext cx="1438275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Combined Proposition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result of applying these operations on propositions can be summarized using a tables , known as truth tables.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4161" y="966077"/>
            <a:ext cx="7632144" cy="4452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4524" y="383061"/>
            <a:ext cx="7050419" cy="5352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6659" y="1521965"/>
            <a:ext cx="7675232" cy="5090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Negation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negation is a unary operator where operations: or, and, exclusive and implication are binary operators in that they need two propositions to operate on.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negation</a:t>
            </a:r>
            <a:endParaRPr/>
          </a:p>
        </p:txBody>
      </p:sp>
      <p:pic>
        <p:nvPicPr>
          <p:cNvPr id="171" name="Google Shape;171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480" y="2092630"/>
            <a:ext cx="301942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6287" y="1669249"/>
            <a:ext cx="10209081" cy="2274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Truth Table</a:t>
            </a:r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087" y="1570037"/>
            <a:ext cx="7694613" cy="4688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Implications</a:t>
            </a:r>
            <a:endParaRPr/>
          </a:p>
        </p:txBody>
      </p:sp>
      <p:sp>
        <p:nvSpPr>
          <p:cNvPr id="188" name="Google Shape;188;p31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Discrete Mathematics with Proof 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Eric Gosset ,  on Implications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Propositional Logic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proposition is a declarative sentence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they are either always true or always false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 + 2 = 4  is true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3+2 = 4 is false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Propositions contain no variables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x · 0 = 0  is true, but not a proposition , it contains variable x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area of logic that deals with propositions is called the propositional calculus or propositional logic.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Propositional logic is the simplest form of logic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4736" y="349394"/>
            <a:ext cx="6480464" cy="6318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6836" y="2048307"/>
            <a:ext cx="6858000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Comment of Implication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2425" y="1692275"/>
            <a:ext cx="546735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11" name="Google Shape;21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3000" y="1690688"/>
            <a:ext cx="7023100" cy="3926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425" y="2689224"/>
            <a:ext cx="7182863" cy="16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725" y="1527172"/>
            <a:ext cx="4567928" cy="91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96187" y="2928937"/>
            <a:ext cx="439102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4" name="Google Shape;224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25" name="Google Shape;22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0487" y="2166937"/>
            <a:ext cx="439102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9648" y="1361538"/>
            <a:ext cx="5372100" cy="4057650"/>
          </a:xfrm>
          <a:prstGeom prst="rect">
            <a:avLst/>
          </a:prstGeom>
          <a:noFill/>
          <a:ln cap="flat" cmpd="sng" w="9525">
            <a:solidFill>
              <a:srgbClr val="F4B08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1" name="Google Shape;231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Truth Tables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Order of precedence</a:t>
            </a:r>
            <a:endParaRPr/>
          </a:p>
        </p:txBody>
      </p:sp>
      <p:pic>
        <p:nvPicPr>
          <p:cNvPr id="237" name="Google Shape;237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4412" y="1866106"/>
            <a:ext cx="55911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675" y="2233612"/>
            <a:ext cx="443865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2300" y="2171700"/>
            <a:ext cx="58674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2828" y="1381337"/>
            <a:ext cx="8570034" cy="3968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Tautology</a:t>
            </a:r>
            <a:endParaRPr/>
          </a:p>
        </p:txBody>
      </p:sp>
      <p:sp>
        <p:nvSpPr>
          <p:cNvPr id="253" name="Google Shape;253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compound statement is true for all its values ie all values in the rows are True, it is tautology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all the values are false, then it is contradiction</a:t>
            </a:r>
            <a:endParaRPr/>
          </a:p>
        </p:txBody>
      </p:sp>
      <p:pic>
        <p:nvPicPr>
          <p:cNvPr id="254" name="Google Shape;25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0844" y="3411224"/>
            <a:ext cx="557212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Prove P 🡪 ( P or Q ) is a tautology</a:t>
            </a:r>
            <a:endParaRPr/>
          </a:p>
        </p:txBody>
      </p:sp>
      <p:sp>
        <p:nvSpPr>
          <p:cNvPr id="260" name="Google Shape;260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61" name="Google Shape;26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4637" y="2012372"/>
            <a:ext cx="610552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7" name="Google Shape;267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68" name="Google Shape;26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0837" y="1590675"/>
            <a:ext cx="6410325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7379" y="740816"/>
            <a:ext cx="9636563" cy="4841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3557" y="661774"/>
            <a:ext cx="9378792" cy="5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742" y="0"/>
            <a:ext cx="9353722" cy="6670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Logical Equivalence</a:t>
            </a:r>
            <a:endParaRPr/>
          </a:p>
        </p:txBody>
      </p:sp>
      <p:sp>
        <p:nvSpPr>
          <p:cNvPr id="289" name="Google Shape;289;p4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Two statements P and Q are logically equivalent, denoted P = Q, when truth values in ALL rows in the truth tables are the same.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647" y="1690688"/>
            <a:ext cx="11218706" cy="4297813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From Yale Professor,  Using Logical Equivalence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another example Using Logical Equivalence </a:t>
            </a:r>
            <a:endParaRPr/>
          </a:p>
        </p:txBody>
      </p:sp>
      <p:pic>
        <p:nvPicPr>
          <p:cNvPr id="301" name="Google Shape;30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389" y="1917123"/>
            <a:ext cx="10711316" cy="4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85330"/>
            <a:ext cx="11841693" cy="4436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169" y="773230"/>
            <a:ext cx="10461549" cy="483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0040" y="1482870"/>
            <a:ext cx="8403216" cy="471975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52"/>
          <p:cNvSpPr txBox="1"/>
          <p:nvPr>
            <p:ph type="title"/>
          </p:nvPr>
        </p:nvSpPr>
        <p:spPr>
          <a:xfrm>
            <a:off x="111153" y="15730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Tautology</a:t>
            </a:r>
            <a:endParaRPr/>
          </a:p>
        </p:txBody>
      </p:sp>
      <p:pic>
        <p:nvPicPr>
          <p:cNvPr id="318" name="Google Shape;31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2021" y="1967344"/>
            <a:ext cx="10324114" cy="3602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Rules of Inferences and Arguments</a:t>
            </a:r>
            <a:endParaRPr/>
          </a:p>
        </p:txBody>
      </p:sp>
      <p:sp>
        <p:nvSpPr>
          <p:cNvPr id="324" name="Google Shape;324;p5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Arguments in propositional logic is a sequence of propositions.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All the propositions except the final is premises or hypothesis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final proposition is the conclusion.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argument is valid if the conjunction of the premises imply the conclusion.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 P1, P2, P3, …Pn be the propositions and let q be the conclusion.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Then ( P1 /\  P2 /\  P3 /\ ……/\ pn ) -&gt; q  is a tautology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can combine arguments to make complex arguments.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Modus Ponens  ( mode by affirmation ) </a:t>
            </a:r>
            <a:endParaRPr b="1"/>
          </a:p>
        </p:txBody>
      </p:sp>
      <p:pic>
        <p:nvPicPr>
          <p:cNvPr id="330" name="Google Shape;33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064" y="1896242"/>
            <a:ext cx="601980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Modus Ponens  ( mode by affirmation ) </a:t>
            </a:r>
            <a:endParaRPr b="1"/>
          </a:p>
        </p:txBody>
      </p:sp>
      <p:pic>
        <p:nvPicPr>
          <p:cNvPr id="336" name="Google Shape;33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2221" y="1986395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Modus Tollens ( mode by denying)</a:t>
            </a:r>
            <a:endParaRPr b="1"/>
          </a:p>
        </p:txBody>
      </p:sp>
      <p:pic>
        <p:nvPicPr>
          <p:cNvPr id="342" name="Google Shape;342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9094" y="2131869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Modus Tollens ( mode by denying)</a:t>
            </a:r>
            <a:endParaRPr/>
          </a:p>
        </p:txBody>
      </p:sp>
      <p:pic>
        <p:nvPicPr>
          <p:cNvPr id="348" name="Google Shape;34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2" y="2090304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Modus Tollens ( mode by denying)</a:t>
            </a:r>
            <a:endParaRPr/>
          </a:p>
        </p:txBody>
      </p:sp>
      <p:pic>
        <p:nvPicPr>
          <p:cNvPr id="354" name="Google Shape;35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6856" y="1823300"/>
            <a:ext cx="560070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Hypothetical Syllogism – Chain Argument</a:t>
            </a:r>
            <a:endParaRPr/>
          </a:p>
        </p:txBody>
      </p:sp>
      <p:pic>
        <p:nvPicPr>
          <p:cNvPr id="360" name="Google Shape;36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978" y="1941557"/>
            <a:ext cx="1743075" cy="1609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1" name="Google Shape;361;p60"/>
          <p:cNvGraphicFramePr/>
          <p:nvPr/>
        </p:nvGraphicFramePr>
        <p:xfrm>
          <a:off x="2817612" y="19415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{739B6847-F682-468B-AC6E-155DF80D0269}</a:tableStyleId>
              </a:tblPr>
              <a:tblGrid>
                <a:gridCol w="1161150"/>
                <a:gridCol w="1161150"/>
                <a:gridCol w="1161150"/>
                <a:gridCol w="1161150"/>
                <a:gridCol w="1161150"/>
                <a:gridCol w="16282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P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Q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P-&gt;Q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Q-&gt;R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P-&gt;Q /\ Q-&gt;R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62" name="Google Shape;362;p60"/>
          <p:cNvGraphicFramePr/>
          <p:nvPr/>
        </p:nvGraphicFramePr>
        <p:xfrm>
          <a:off x="2817612" y="43515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{739B6847-F682-468B-AC6E-155DF80D0269}</a:tableStyleId>
              </a:tblPr>
              <a:tblGrid>
                <a:gridCol w="2709325"/>
                <a:gridCol w="2709325"/>
                <a:gridCol w="2709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P-&gt;R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Hypothetical Syllogism – Chain Argument</a:t>
            </a:r>
            <a:endParaRPr/>
          </a:p>
        </p:txBody>
      </p:sp>
      <p:graphicFrame>
        <p:nvGraphicFramePr>
          <p:cNvPr id="368" name="Google Shape;368;p61"/>
          <p:cNvGraphicFramePr/>
          <p:nvPr/>
        </p:nvGraphicFramePr>
        <p:xfrm>
          <a:off x="2839434" y="1595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{739B6847-F682-468B-AC6E-155DF80D0269}</a:tableStyleId>
              </a:tblPr>
              <a:tblGrid>
                <a:gridCol w="2709325"/>
                <a:gridCol w="2709325"/>
                <a:gridCol w="2709325"/>
              </a:tblGrid>
              <a:tr h="413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P-&gt;Q /\ Q-&gt;R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P-&gt;R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(P-&gt;Q</a:t>
                      </a:r>
                      <a:r>
                        <a:rPr lang="en-US" sz="1800"/>
                        <a:t> /\ Q-&gt;R) -&gt; (P-&gt;R)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69" name="Google Shape;36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592" y="2947932"/>
            <a:ext cx="172402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3512" y="4797549"/>
            <a:ext cx="489585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Propositions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proposition can be represented using letter symbols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 :  2+3 is true. 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 is a proposition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q :  USA is a country , true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q is a proposition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r :  I live in space,  false proposition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r is a proposition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Disjunctive Syllogism </a:t>
            </a:r>
            <a:endParaRPr/>
          </a:p>
        </p:txBody>
      </p:sp>
      <p:graphicFrame>
        <p:nvGraphicFramePr>
          <p:cNvPr id="376" name="Google Shape;376;p62"/>
          <p:cNvGraphicFramePr/>
          <p:nvPr/>
        </p:nvGraphicFramePr>
        <p:xfrm>
          <a:off x="3384282" y="17324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{739B6847-F682-468B-AC6E-155DF80D0269}</a:tableStyleId>
              </a:tblPr>
              <a:tblGrid>
                <a:gridCol w="1161150"/>
                <a:gridCol w="1161150"/>
                <a:gridCol w="1161150"/>
                <a:gridCol w="1161150"/>
                <a:gridCol w="2261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P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</a:t>
                      </a:r>
                      <a:r>
                        <a:rPr lang="en-US" sz="1800"/>
                        <a:t> \/ Q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Not</a:t>
                      </a:r>
                      <a:r>
                        <a:rPr lang="en-US" sz="1800"/>
                        <a:t> 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 P</a:t>
                      </a:r>
                      <a:r>
                        <a:rPr lang="en-US" sz="1800"/>
                        <a:t> \/Q ) /\ Not P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T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T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T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77" name="Google Shape;37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930" y="1941557"/>
            <a:ext cx="1428750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2167" y="4350979"/>
            <a:ext cx="385762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Formal proof  of Disjunctive Syllogism </a:t>
            </a:r>
            <a:endParaRPr/>
          </a:p>
        </p:txBody>
      </p:sp>
      <p:sp>
        <p:nvSpPr>
          <p:cNvPr id="384" name="Google Shape;384;p6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85" name="Google Shape;385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9655" y="1825625"/>
            <a:ext cx="5876925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Addition</a:t>
            </a:r>
            <a:endParaRPr/>
          </a:p>
        </p:txBody>
      </p:sp>
      <p:pic>
        <p:nvPicPr>
          <p:cNvPr id="391" name="Google Shape;39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5868" y="1690688"/>
            <a:ext cx="314325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Formal proof of Addition </a:t>
            </a:r>
            <a:endParaRPr/>
          </a:p>
        </p:txBody>
      </p:sp>
      <p:sp>
        <p:nvSpPr>
          <p:cNvPr id="397" name="Google Shape;397;p6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98" name="Google Shape;398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4050" y="2082006"/>
            <a:ext cx="5876925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Simplification</a:t>
            </a:r>
            <a:endParaRPr/>
          </a:p>
        </p:txBody>
      </p:sp>
      <p:pic>
        <p:nvPicPr>
          <p:cNvPr id="404" name="Google Shape;404;p6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799878"/>
            <a:ext cx="270510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Formal Proof</a:t>
            </a:r>
            <a:endParaRPr/>
          </a:p>
        </p:txBody>
      </p:sp>
      <p:sp>
        <p:nvSpPr>
          <p:cNvPr id="410" name="Google Shape;410;p6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11" name="Google Shape;411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0112" y="2082006"/>
            <a:ext cx="5876925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Absorption</a:t>
            </a:r>
            <a:endParaRPr/>
          </a:p>
        </p:txBody>
      </p:sp>
      <p:pic>
        <p:nvPicPr>
          <p:cNvPr id="417" name="Google Shape;417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123" y="1515146"/>
            <a:ext cx="459105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Conjunction</a:t>
            </a:r>
            <a:endParaRPr/>
          </a:p>
        </p:txBody>
      </p:sp>
      <p:pic>
        <p:nvPicPr>
          <p:cNvPr id="423" name="Google Shape;423;p6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493" y="1690688"/>
            <a:ext cx="321945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Resolution</a:t>
            </a:r>
            <a:endParaRPr/>
          </a:p>
        </p:txBody>
      </p:sp>
      <p:pic>
        <p:nvPicPr>
          <p:cNvPr id="429" name="Google Shape;429;p7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130064"/>
            <a:ext cx="5019675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Constructive Dilemma – Disjunction of pollens </a:t>
            </a:r>
            <a:endParaRPr/>
          </a:p>
        </p:txBody>
      </p:sp>
      <p:pic>
        <p:nvPicPr>
          <p:cNvPr id="435" name="Google Shape;435;p7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5981700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S, we know simple sentences which are true or false are basic propositions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can make new and complex propositions from basic propositions by combining them with connectives.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are connectives 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Not,  AND, OR,  Implies,  biconditional implies.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Destructive Dilemma – Disjunction of Modus tollens</a:t>
            </a:r>
            <a:endParaRPr/>
          </a:p>
        </p:txBody>
      </p:sp>
      <p:pic>
        <p:nvPicPr>
          <p:cNvPr id="441" name="Google Shape;441;p7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2363" y="1825625"/>
            <a:ext cx="7747273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Proof by Cases</a:t>
            </a:r>
            <a:endParaRPr/>
          </a:p>
        </p:txBody>
      </p:sp>
      <p:pic>
        <p:nvPicPr>
          <p:cNvPr id="447" name="Google Shape;447;p7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2363" y="1825625"/>
            <a:ext cx="7747273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Proof - Contrapositive</a:t>
            </a:r>
            <a:endParaRPr/>
          </a:p>
        </p:txBody>
      </p:sp>
      <p:sp>
        <p:nvSpPr>
          <p:cNvPr id="453" name="Google Shape;453;p7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contrapositive forms</a:t>
            </a:r>
            <a:endParaRPr/>
          </a:p>
        </p:txBody>
      </p:sp>
      <p:sp>
        <p:nvSpPr>
          <p:cNvPr id="459" name="Google Shape;459;p7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Set the proposition  P  ----🡪  Q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Propose:</a:t>
            </a:r>
            <a:endParaRPr/>
          </a:p>
          <a:p>
            <a:pPr indent="0" lvl="2" marL="9144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Not Q  </a:t>
            </a:r>
            <a:endParaRPr/>
          </a:p>
          <a:p>
            <a:pPr indent="0" lvl="2" marL="9144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.</a:t>
            </a:r>
            <a:endParaRPr/>
          </a:p>
          <a:p>
            <a:pPr indent="0" lvl="2" marL="9144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.</a:t>
            </a:r>
            <a:endParaRPr/>
          </a:p>
          <a:p>
            <a:pPr indent="0" lvl="2" marL="9144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.</a:t>
            </a:r>
            <a:endParaRPr/>
          </a:p>
          <a:p>
            <a:pPr indent="0" lvl="2" marL="9144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Therefore, </a:t>
            </a:r>
            <a:endParaRPr/>
          </a:p>
          <a:p>
            <a:pPr indent="0" lvl="2" marL="9144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  Not P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Because   P --🡪 Q   is logically same as  ( Not Q  --🡪 Not P  )</a:t>
            </a:r>
            <a:endParaRPr sz="259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212" y="826770"/>
            <a:ext cx="10171748" cy="5713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7554" y="2376377"/>
            <a:ext cx="7470158" cy="3886912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7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Useful example for contrapositive 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contrapositive –Using truth tables </a:t>
            </a:r>
            <a:endParaRPr/>
          </a:p>
        </p:txBody>
      </p:sp>
      <p:sp>
        <p:nvSpPr>
          <p:cNvPr id="476" name="Google Shape;476;p7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77" name="Google Shape;477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2348706"/>
            <a:ext cx="746760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Contrapositive</a:t>
            </a:r>
            <a:endParaRPr/>
          </a:p>
        </p:txBody>
      </p:sp>
      <p:pic>
        <p:nvPicPr>
          <p:cNvPr id="483" name="Google Shape;483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397" y="2015922"/>
            <a:ext cx="11601205" cy="4114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Contrapositive</a:t>
            </a:r>
            <a:endParaRPr/>
          </a:p>
        </p:txBody>
      </p:sp>
      <p:pic>
        <p:nvPicPr>
          <p:cNvPr id="489" name="Google Shape;489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833" y="2287379"/>
            <a:ext cx="11536334" cy="3531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Contraposition</a:t>
            </a:r>
            <a:endParaRPr/>
          </a:p>
        </p:txBody>
      </p:sp>
      <p:sp>
        <p:nvSpPr>
          <p:cNvPr id="495" name="Google Shape;495;p8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Prove for n integers,    n</a:t>
            </a:r>
            <a:r>
              <a:rPr baseline="30000" lang="en-US"/>
              <a:t>2</a:t>
            </a:r>
            <a:r>
              <a:rPr lang="en-US"/>
              <a:t>  is odd when n is odd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 is  n</a:t>
            </a:r>
            <a:r>
              <a:rPr baseline="30000" lang="en-US"/>
              <a:t>2</a:t>
            </a:r>
            <a:r>
              <a:rPr lang="en-US"/>
              <a:t>  is odd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 is n is odd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Prove not Q implies not 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 is not odd,  Q is even.  Can be expressed as 2k.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(2k)2 =  4k2 = 2.2.k2 = is even.  n2 is even.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 our not Q -&gt; not P  implies  p -&gt; Q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422564" y="3261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operations on Propositions</a:t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803" y="1358178"/>
            <a:ext cx="9511579" cy="5342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Proof: Contradiction</a:t>
            </a:r>
            <a:endParaRPr/>
          </a:p>
        </p:txBody>
      </p:sp>
      <p:pic>
        <p:nvPicPr>
          <p:cNvPr id="501" name="Google Shape;501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5537" y="1838325"/>
            <a:ext cx="7400925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Contradiction</a:t>
            </a:r>
            <a:endParaRPr/>
          </a:p>
        </p:txBody>
      </p:sp>
      <p:pic>
        <p:nvPicPr>
          <p:cNvPr id="507" name="Google Shape;507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0557" y="2404341"/>
            <a:ext cx="7763648" cy="3193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Contradiction</a:t>
            </a:r>
            <a:endParaRPr/>
          </a:p>
        </p:txBody>
      </p:sp>
      <p:pic>
        <p:nvPicPr>
          <p:cNvPr id="513" name="Google Shape;513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4163" y="2108921"/>
            <a:ext cx="8231853" cy="3481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Contradiction</a:t>
            </a:r>
            <a:endParaRPr/>
          </a:p>
        </p:txBody>
      </p:sp>
      <p:pic>
        <p:nvPicPr>
          <p:cNvPr id="519" name="Google Shape;519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2125" y="1443470"/>
            <a:ext cx="6280439" cy="4379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Contradiction</a:t>
            </a:r>
            <a:endParaRPr/>
          </a:p>
        </p:txBody>
      </p:sp>
      <p:pic>
        <p:nvPicPr>
          <p:cNvPr id="525" name="Google Shape;525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6662" y="433387"/>
            <a:ext cx="4638675" cy="59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Conjunction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 p and q be propositions.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conjunction of p and q, denoted by p /\ q, is the proposition "p and q ."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conjunction p /\ q is true when both p and q are true and is false otherwise.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Disjunction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 p and q be propositions.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disjunction of p and q, denoted by p V q, is the proposition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"p or q ." The disjunction p V q is false when both p and q are false and is true otherwise.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