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30" r:id="rId1"/>
  </p:sldMasterIdLst>
  <p:notesMasterIdLst>
    <p:notesMasterId r:id="rId17"/>
  </p:notesMasterIdLst>
  <p:handoutMasterIdLst>
    <p:handoutMasterId r:id="rId18"/>
  </p:handoutMasterIdLst>
  <p:sldIdLst>
    <p:sldId id="256" r:id="rId2"/>
    <p:sldId id="503" r:id="rId3"/>
    <p:sldId id="491" r:id="rId4"/>
    <p:sldId id="490" r:id="rId5"/>
    <p:sldId id="489" r:id="rId6"/>
    <p:sldId id="495" r:id="rId7"/>
    <p:sldId id="504" r:id="rId8"/>
    <p:sldId id="264" r:id="rId9"/>
    <p:sldId id="496" r:id="rId10"/>
    <p:sldId id="497" r:id="rId11"/>
    <p:sldId id="498" r:id="rId12"/>
    <p:sldId id="499" r:id="rId13"/>
    <p:sldId id="500" r:id="rId14"/>
    <p:sldId id="501" r:id="rId15"/>
    <p:sldId id="502" r:id="rId16"/>
  </p:sldIdLst>
  <p:sldSz cx="9144000" cy="6858000" type="screen4x3"/>
  <p:notesSz cx="6858000" cy="9144000"/>
  <p:defaultTextStyle>
    <a:defPPr>
      <a:defRPr lang="en-US"/>
    </a:defPPr>
    <a:lvl1pPr algn="ctr" rtl="0" fontAlgn="base">
      <a:lnSpc>
        <a:spcPct val="80000"/>
      </a:lnSpc>
      <a:spcBef>
        <a:spcPct val="20000"/>
      </a:spcBef>
      <a:spcAft>
        <a:spcPct val="0"/>
      </a:spcAft>
      <a:buClr>
        <a:srgbClr val="00563F"/>
      </a:buClr>
      <a:defRPr sz="3200" u="sng" kern="1200">
        <a:solidFill>
          <a:schemeClr val="accent2"/>
        </a:solidFill>
        <a:latin typeface="Arial" charset="0"/>
        <a:ea typeface="+mn-ea"/>
        <a:cs typeface="Arial" charset="0"/>
      </a:defRPr>
    </a:lvl1pPr>
    <a:lvl2pPr marL="457200" algn="ctr" rtl="0" fontAlgn="base">
      <a:lnSpc>
        <a:spcPct val="80000"/>
      </a:lnSpc>
      <a:spcBef>
        <a:spcPct val="20000"/>
      </a:spcBef>
      <a:spcAft>
        <a:spcPct val="0"/>
      </a:spcAft>
      <a:buClr>
        <a:srgbClr val="00563F"/>
      </a:buClr>
      <a:defRPr sz="3200" u="sng" kern="1200">
        <a:solidFill>
          <a:schemeClr val="accent2"/>
        </a:solidFill>
        <a:latin typeface="Arial" charset="0"/>
        <a:ea typeface="+mn-ea"/>
        <a:cs typeface="Arial" charset="0"/>
      </a:defRPr>
    </a:lvl2pPr>
    <a:lvl3pPr marL="914400" algn="ctr" rtl="0" fontAlgn="base">
      <a:lnSpc>
        <a:spcPct val="80000"/>
      </a:lnSpc>
      <a:spcBef>
        <a:spcPct val="20000"/>
      </a:spcBef>
      <a:spcAft>
        <a:spcPct val="0"/>
      </a:spcAft>
      <a:buClr>
        <a:srgbClr val="00563F"/>
      </a:buClr>
      <a:defRPr sz="3200" u="sng" kern="1200">
        <a:solidFill>
          <a:schemeClr val="accent2"/>
        </a:solidFill>
        <a:latin typeface="Arial" charset="0"/>
        <a:ea typeface="+mn-ea"/>
        <a:cs typeface="Arial" charset="0"/>
      </a:defRPr>
    </a:lvl3pPr>
    <a:lvl4pPr marL="1371600" algn="ctr" rtl="0" fontAlgn="base">
      <a:lnSpc>
        <a:spcPct val="80000"/>
      </a:lnSpc>
      <a:spcBef>
        <a:spcPct val="20000"/>
      </a:spcBef>
      <a:spcAft>
        <a:spcPct val="0"/>
      </a:spcAft>
      <a:buClr>
        <a:srgbClr val="00563F"/>
      </a:buClr>
      <a:defRPr sz="3200" u="sng" kern="1200">
        <a:solidFill>
          <a:schemeClr val="accent2"/>
        </a:solidFill>
        <a:latin typeface="Arial" charset="0"/>
        <a:ea typeface="+mn-ea"/>
        <a:cs typeface="Arial" charset="0"/>
      </a:defRPr>
    </a:lvl4pPr>
    <a:lvl5pPr marL="1828800" algn="ctr" rtl="0" fontAlgn="base">
      <a:lnSpc>
        <a:spcPct val="80000"/>
      </a:lnSpc>
      <a:spcBef>
        <a:spcPct val="20000"/>
      </a:spcBef>
      <a:spcAft>
        <a:spcPct val="0"/>
      </a:spcAft>
      <a:buClr>
        <a:srgbClr val="00563F"/>
      </a:buClr>
      <a:defRPr sz="3200" u="sng" kern="1200">
        <a:solidFill>
          <a:schemeClr val="accent2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3200" u="sng" kern="1200">
        <a:solidFill>
          <a:schemeClr val="accent2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3200" u="sng" kern="1200">
        <a:solidFill>
          <a:schemeClr val="accent2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3200" u="sng" kern="1200">
        <a:solidFill>
          <a:schemeClr val="accent2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3200" u="sng" kern="1200">
        <a:solidFill>
          <a:schemeClr val="accent2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  <a:srgbClr val="303030"/>
    <a:srgbClr val="202020"/>
    <a:srgbClr val="002040"/>
    <a:srgbClr val="4060A0"/>
    <a:srgbClr val="402040"/>
    <a:srgbClr val="804080"/>
    <a:srgbClr val="002060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86" autoAdjust="0"/>
    <p:restoredTop sz="99467" autoAdjust="0"/>
  </p:normalViewPr>
  <p:slideViewPr>
    <p:cSldViewPr>
      <p:cViewPr varScale="1">
        <p:scale>
          <a:sx n="85" d="100"/>
          <a:sy n="85" d="100"/>
        </p:scale>
        <p:origin x="1258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" y="20586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74" y="-84"/>
      </p:cViewPr>
      <p:guideLst>
        <p:guide orient="horz" pos="2880"/>
        <p:guide pos="2160"/>
      </p:guideLst>
    </p:cSldViewPr>
  </p:notesViewPr>
  <p:gridSpacing cx="114300" cy="1143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2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defRPr sz="1200" u="none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4723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defRPr sz="1200" u="none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4723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defRPr sz="1200" u="none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4723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defRPr sz="1200" u="none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F899DB8-4989-42D3-A843-53CAE2D726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9713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defRPr sz="1200" u="none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defRPr sz="1200" u="none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defRPr sz="1200" u="none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defRPr sz="1200" u="none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76AA185E-406B-4E5A-AA6C-E6AC194FE1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4207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76CD65-3E9A-42CF-878E-D41CAEB69031}" type="slidenum">
              <a:rPr lang="en-US"/>
              <a:pPr/>
              <a:t>1</a:t>
            </a:fld>
            <a:endParaRPr lang="en-US"/>
          </a:p>
        </p:txBody>
      </p:sp>
      <p:sp>
        <p:nvSpPr>
          <p:cNvPr id="786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7075"/>
            <a:ext cx="4783137" cy="3586163"/>
          </a:xfrm>
          <a:ln/>
        </p:spPr>
      </p:sp>
      <p:sp>
        <p:nvSpPr>
          <p:cNvPr id="7865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8" y="4558904"/>
            <a:ext cx="5366173" cy="432054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5D8E7C-8CA6-483C-95B7-5C798156A26F}" type="slidenum">
              <a:rPr lang="en-US"/>
              <a:pPr/>
              <a:t>10</a:t>
            </a:fld>
            <a:endParaRPr lang="en-US"/>
          </a:p>
        </p:txBody>
      </p:sp>
      <p:sp>
        <p:nvSpPr>
          <p:cNvPr id="11280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80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5537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5D8E7C-8CA6-483C-95B7-5C798156A26F}" type="slidenum">
              <a:rPr lang="en-US"/>
              <a:pPr/>
              <a:t>11</a:t>
            </a:fld>
            <a:endParaRPr lang="en-US"/>
          </a:p>
        </p:txBody>
      </p:sp>
      <p:sp>
        <p:nvSpPr>
          <p:cNvPr id="11280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80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8164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5D8E7C-8CA6-483C-95B7-5C798156A26F}" type="slidenum">
              <a:rPr lang="en-US"/>
              <a:pPr/>
              <a:t>12</a:t>
            </a:fld>
            <a:endParaRPr lang="en-US"/>
          </a:p>
        </p:txBody>
      </p:sp>
      <p:sp>
        <p:nvSpPr>
          <p:cNvPr id="11280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80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9230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5D8E7C-8CA6-483C-95B7-5C798156A26F}" type="slidenum">
              <a:rPr lang="en-US"/>
              <a:pPr/>
              <a:t>13</a:t>
            </a:fld>
            <a:endParaRPr lang="en-US"/>
          </a:p>
        </p:txBody>
      </p:sp>
      <p:sp>
        <p:nvSpPr>
          <p:cNvPr id="11280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80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726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5D8E7C-8CA6-483C-95B7-5C798156A26F}" type="slidenum">
              <a:rPr lang="en-US"/>
              <a:pPr/>
              <a:t>14</a:t>
            </a:fld>
            <a:endParaRPr lang="en-US"/>
          </a:p>
        </p:txBody>
      </p:sp>
      <p:sp>
        <p:nvSpPr>
          <p:cNvPr id="11280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80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9438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5D8E7C-8CA6-483C-95B7-5C798156A26F}" type="slidenum">
              <a:rPr lang="en-US"/>
              <a:pPr/>
              <a:t>15</a:t>
            </a:fld>
            <a:endParaRPr lang="en-US"/>
          </a:p>
        </p:txBody>
      </p:sp>
      <p:sp>
        <p:nvSpPr>
          <p:cNvPr id="11280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80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249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5D8E7C-8CA6-483C-95B7-5C798156A26F}" type="slidenum">
              <a:rPr lang="en-US"/>
              <a:pPr/>
              <a:t>2</a:t>
            </a:fld>
            <a:endParaRPr lang="en-US"/>
          </a:p>
        </p:txBody>
      </p:sp>
      <p:sp>
        <p:nvSpPr>
          <p:cNvPr id="11280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80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1772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5D8E7C-8CA6-483C-95B7-5C798156A26F}" type="slidenum">
              <a:rPr lang="en-US"/>
              <a:pPr/>
              <a:t>3</a:t>
            </a:fld>
            <a:endParaRPr lang="en-US"/>
          </a:p>
        </p:txBody>
      </p:sp>
      <p:sp>
        <p:nvSpPr>
          <p:cNvPr id="11280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80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7707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5D8E7C-8CA6-483C-95B7-5C798156A26F}" type="slidenum">
              <a:rPr lang="en-US"/>
              <a:pPr/>
              <a:t>4</a:t>
            </a:fld>
            <a:endParaRPr lang="en-US"/>
          </a:p>
        </p:txBody>
      </p:sp>
      <p:sp>
        <p:nvSpPr>
          <p:cNvPr id="11280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80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6201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5D8E7C-8CA6-483C-95B7-5C798156A26F}" type="slidenum">
              <a:rPr lang="en-US"/>
              <a:pPr/>
              <a:t>5</a:t>
            </a:fld>
            <a:endParaRPr lang="en-US"/>
          </a:p>
        </p:txBody>
      </p:sp>
      <p:sp>
        <p:nvSpPr>
          <p:cNvPr id="11280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80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2160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C3EA6A-5299-4299-A3AB-524E10FC3A81}" type="slidenum">
              <a:rPr lang="en-US"/>
              <a:pPr/>
              <a:t>6</a:t>
            </a:fld>
            <a:endParaRPr lang="en-US"/>
          </a:p>
        </p:txBody>
      </p:sp>
      <p:sp>
        <p:nvSpPr>
          <p:cNvPr id="11278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78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0828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C3EA6A-5299-4299-A3AB-524E10FC3A81}" type="slidenum">
              <a:rPr lang="en-US"/>
              <a:pPr/>
              <a:t>7</a:t>
            </a:fld>
            <a:endParaRPr lang="en-US"/>
          </a:p>
        </p:txBody>
      </p:sp>
      <p:sp>
        <p:nvSpPr>
          <p:cNvPr id="11278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78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9833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5D8E7C-8CA6-483C-95B7-5C798156A26F}" type="slidenum">
              <a:rPr lang="en-US"/>
              <a:pPr/>
              <a:t>8</a:t>
            </a:fld>
            <a:endParaRPr lang="en-US"/>
          </a:p>
        </p:txBody>
      </p:sp>
      <p:sp>
        <p:nvSpPr>
          <p:cNvPr id="11280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80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5D8E7C-8CA6-483C-95B7-5C798156A26F}" type="slidenum">
              <a:rPr lang="en-US"/>
              <a:pPr/>
              <a:t>9</a:t>
            </a:fld>
            <a:endParaRPr lang="en-US"/>
          </a:p>
        </p:txBody>
      </p:sp>
      <p:sp>
        <p:nvSpPr>
          <p:cNvPr id="11280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80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933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ChangeArrowheads="1"/>
          </p:cNvSpPr>
          <p:nvPr userDrawn="1"/>
        </p:nvSpPr>
        <p:spPr bwMode="auto">
          <a:xfrm>
            <a:off x="0" y="1714500"/>
            <a:ext cx="9144000" cy="3416300"/>
          </a:xfrm>
          <a:prstGeom prst="rect">
            <a:avLst/>
          </a:prstGeom>
          <a:gradFill rotWithShape="1">
            <a:gsLst>
              <a:gs pos="0">
                <a:schemeClr val="tx2">
                  <a:lumMod val="50000"/>
                </a:schemeClr>
              </a:gs>
              <a:gs pos="5000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1"/>
          </a:gradFill>
          <a:ln>
            <a:noFill/>
          </a:ln>
          <a:effectLst/>
        </p:spPr>
        <p:txBody>
          <a:bodyPr lIns="0" rIns="0" anchor="ctr">
            <a:normAutofit/>
          </a:bodyPr>
          <a:lstStyle/>
          <a:p>
            <a:pPr>
              <a:lnSpc>
                <a:spcPct val="100000"/>
              </a:lnSpc>
              <a:buFont typeface="Wingdings" pitchFamily="2" charset="2"/>
              <a:buNone/>
            </a:pPr>
            <a:endParaRPr lang="en-US" u="none">
              <a:solidFill>
                <a:schemeClr val="tx1"/>
              </a:solidFill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800600" y="2057400"/>
            <a:ext cx="3886200" cy="2743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00563F"/>
                </a:solidFill>
              </a14:hiddenFill>
            </a:ext>
          </a:extLst>
        </p:spPr>
        <p:txBody>
          <a:bodyPr lIns="0" rIns="0">
            <a:normAutofit/>
          </a:bodyPr>
          <a:lstStyle>
            <a:lvl1pPr>
              <a:defRPr sz="4800"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5372100"/>
            <a:ext cx="8229600" cy="1257300"/>
          </a:xfrm>
          <a:extLst>
            <a:ext uri="{909E8E84-426E-40DD-AFC4-6F175D3DCCD1}">
              <a14:hiddenFill xmlns:a14="http://schemas.microsoft.com/office/drawing/2010/main">
                <a:solidFill>
                  <a:srgbClr val="00563F"/>
                </a:solidFill>
              </a14:hiddenFill>
            </a:ext>
          </a:extLst>
        </p:spPr>
        <p:txBody>
          <a:bodyPr lIns="182880" rIns="182880">
            <a:normAutofit/>
          </a:bodyPr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1600200" y="2057400"/>
            <a:ext cx="2743200" cy="2743200"/>
          </a:xfrm>
        </p:spPr>
        <p:txBody>
          <a:bodyPr>
            <a:norm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244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457200" y="1828800"/>
            <a:ext cx="8229600" cy="457200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buSzTx/>
              <a:buFontTx/>
              <a:buNone/>
              <a:tabLst/>
            </a:pPr>
            <a:endParaRPr kumimoji="0" lang="en-US" sz="32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57400"/>
            <a:ext cx="7772400" cy="4114800"/>
          </a:xfrm>
          <a:prstGeom prst="rect">
            <a:avLst/>
          </a:prstGeom>
          <a:noFill/>
          <a:ln w="25400">
            <a:noFill/>
          </a:ln>
        </p:spPr>
        <p:txBody>
          <a:bodyPr wrap="square" lIns="0" tIns="0" rIns="0" bIns="0" anchor="ctr" anchorCtr="0">
            <a:normAutofit/>
          </a:bodyPr>
          <a:lstStyle>
            <a:lvl1pPr marL="0" indent="0">
              <a:buNone/>
              <a:defRPr b="1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defRPr>
            </a:lvl1pPr>
            <a:lvl2pPr marL="457200" indent="0">
              <a:buNone/>
              <a:defRPr b="1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defRPr>
            </a:lvl2pPr>
            <a:lvl3pPr marL="914400" indent="0">
              <a:buNone/>
              <a:defRPr b="1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defRPr>
            </a:lvl3pPr>
            <a:lvl4pPr marL="1371600" indent="0">
              <a:buNone/>
              <a:defRPr b="1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defRPr>
            </a:lvl4pPr>
            <a:lvl5pPr marL="1828800" indent="0">
              <a:buNone/>
              <a:defRPr b="1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fld id="{86FDBCE0-431C-44ED-9511-E4E31C3EEB67}" type="datetime1">
              <a:rPr lang="en-US" smtClean="0"/>
              <a:t>9/14/2022</a:t>
            </a:fld>
            <a:endParaRPr lang="en-US" dirty="0"/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00300" y="6400800"/>
            <a:ext cx="434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r>
              <a:rPr lang="en-US"/>
              <a:t>Sacramento State - CSc 116</a:t>
            </a:r>
            <a:endParaRPr lang="en-US" dirty="0"/>
          </a:p>
        </p:txBody>
      </p:sp>
      <p:sp>
        <p:nvSpPr>
          <p:cNvPr id="1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008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fld id="{464234AC-D67F-4D2E-BF6A-7C7F504066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>
            <a:off x="0" y="0"/>
            <a:ext cx="9144000" cy="1600200"/>
          </a:xfrm>
          <a:prstGeom prst="rect">
            <a:avLst/>
          </a:prstGeom>
          <a:gradFill rotWithShape="1">
            <a:gsLst>
              <a:gs pos="0">
                <a:schemeClr val="tx2">
                  <a:lumMod val="50000"/>
                </a:schemeClr>
              </a:gs>
              <a:gs pos="100000">
                <a:schemeClr val="tx2"/>
              </a:gs>
            </a:gsLst>
            <a:lin ang="5400000" scaled="1"/>
          </a:gradFill>
          <a:ln>
            <a:noFill/>
          </a:ln>
          <a:effectLst/>
        </p:spPr>
        <p:txBody>
          <a:bodyPr lIns="0" rIns="0" anchor="ctr">
            <a:normAutofit/>
          </a:bodyPr>
          <a:lstStyle/>
          <a:p>
            <a:pPr>
              <a:lnSpc>
                <a:spcPct val="100000"/>
              </a:lnSpc>
              <a:buFont typeface="Wingdings" pitchFamily="2" charset="2"/>
              <a:buNone/>
            </a:pPr>
            <a:endParaRPr lang="en-US" u="none">
              <a:solidFill>
                <a:schemeClr val="tx1"/>
              </a:solidFill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1371600"/>
          </a:xfrm>
          <a:noFill/>
        </p:spPr>
        <p:txBody>
          <a:bodyPr wrap="square" lIns="0" tIns="0" rIns="0" bIns="0">
            <a:normAutofit/>
          </a:bodyPr>
          <a:lstStyle>
            <a:lvl1pPr>
              <a:defRPr sz="4000" b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18128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Code -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457200" y="4343400"/>
            <a:ext cx="8229600" cy="2057400"/>
          </a:xfrm>
          <a:prstGeom prst="rect">
            <a:avLst/>
          </a:prstGeom>
          <a:solidFill>
            <a:srgbClr val="303030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buSzTx/>
              <a:buFontTx/>
              <a:buNone/>
              <a:tabLst/>
            </a:pPr>
            <a:endParaRPr kumimoji="0" lang="en-US" sz="32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fld id="{918AB6FD-1771-4A11-BC76-EE70035B6456}" type="datetime1">
              <a:rPr lang="en-US" smtClean="0"/>
              <a:t>9/14/2022</a:t>
            </a:fld>
            <a:endParaRPr lang="en-US" dirty="0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00300" y="6400800"/>
            <a:ext cx="434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r>
              <a:rPr lang="en-US"/>
              <a:t>Sacramento State - CSc 116</a:t>
            </a:r>
            <a:endParaRPr lang="en-US" dirty="0"/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008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fld id="{464234AC-D67F-4D2E-BF6A-7C7F504066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0"/>
          </p:nvPr>
        </p:nvSpPr>
        <p:spPr>
          <a:xfrm>
            <a:off x="685800" y="4572000"/>
            <a:ext cx="7772400" cy="1600200"/>
          </a:xfrm>
          <a:noFill/>
          <a:ln w="25400">
            <a:noFill/>
          </a:ln>
        </p:spPr>
        <p:txBody>
          <a:bodyPr wrap="none" lIns="0" tIns="0" rIns="0" bIns="0" anchor="ctr" anchorCtr="0">
            <a:normAutofit/>
          </a:bodyPr>
          <a:lstStyle>
            <a:lvl1pPr marL="0" indent="0">
              <a:buNone/>
              <a:defRPr sz="2800" b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defRPr>
            </a:lvl1pPr>
            <a:lvl2pPr marL="457200" indent="0">
              <a:buNone/>
              <a:defRPr sz="2400" b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defRPr>
            </a:lvl2pPr>
            <a:lvl3pPr marL="914400" indent="0">
              <a:buNone/>
              <a:defRPr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3pPr>
            <a:lvl4pPr marL="1371600" indent="0">
              <a:buNone/>
              <a:defRPr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4pPr>
            <a:lvl5pPr marL="1828800" indent="0">
              <a:buNone/>
              <a:defRPr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Rectangle 13"/>
          <p:cNvSpPr>
            <a:spLocks noChangeArrowheads="1"/>
          </p:cNvSpPr>
          <p:nvPr userDrawn="1"/>
        </p:nvSpPr>
        <p:spPr bwMode="auto">
          <a:xfrm>
            <a:off x="0" y="0"/>
            <a:ext cx="9144000" cy="1600200"/>
          </a:xfrm>
          <a:prstGeom prst="rect">
            <a:avLst/>
          </a:prstGeom>
          <a:gradFill rotWithShape="1">
            <a:gsLst>
              <a:gs pos="0">
                <a:schemeClr val="tx2">
                  <a:lumMod val="50000"/>
                </a:schemeClr>
              </a:gs>
              <a:gs pos="100000">
                <a:schemeClr val="tx2"/>
              </a:gs>
            </a:gsLst>
            <a:lin ang="5400000" scaled="1"/>
          </a:gradFill>
          <a:ln>
            <a:noFill/>
          </a:ln>
          <a:effectLst/>
        </p:spPr>
        <p:txBody>
          <a:bodyPr lIns="0" rIns="0" anchor="ctr">
            <a:normAutofit/>
          </a:bodyPr>
          <a:lstStyle/>
          <a:p>
            <a:pPr>
              <a:lnSpc>
                <a:spcPct val="100000"/>
              </a:lnSpc>
              <a:buFont typeface="Wingdings" pitchFamily="2" charset="2"/>
              <a:buNone/>
            </a:pPr>
            <a:endParaRPr lang="en-US" u="none">
              <a:solidFill>
                <a:schemeClr val="tx1"/>
              </a:solidFill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1371600"/>
          </a:xfrm>
          <a:noFill/>
        </p:spPr>
        <p:txBody>
          <a:bodyPr wrap="square" lIns="0" tIns="0" rIns="0" bIns="0">
            <a:normAutofit/>
          </a:bodyPr>
          <a:lstStyle>
            <a:lvl1pPr>
              <a:defRPr sz="4000" b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7213"/>
            <a:ext cx="8229600" cy="2173287"/>
          </a:xfrm>
        </p:spPr>
        <p:txBody>
          <a:bodyPr lIns="0" tIns="0" rIns="0" bIns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50932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457200" y="1828800"/>
            <a:ext cx="8229600" cy="4572000"/>
          </a:xfrm>
          <a:prstGeom prst="rect">
            <a:avLst/>
          </a:prstGeom>
          <a:solidFill>
            <a:srgbClr val="303030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buSzTx/>
              <a:buFontTx/>
              <a:buNone/>
              <a:tabLst/>
            </a:pPr>
            <a:endParaRPr kumimoji="0" lang="en-US" sz="32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57400"/>
            <a:ext cx="7772400" cy="4114800"/>
          </a:xfrm>
          <a:prstGeom prst="rect">
            <a:avLst/>
          </a:prstGeom>
          <a:noFill/>
          <a:ln w="25400">
            <a:noFill/>
          </a:ln>
        </p:spPr>
        <p:txBody>
          <a:bodyPr wrap="square" lIns="0" tIns="0" rIns="0" bIns="0" anchor="ctr" anchorCtr="0">
            <a:normAutofit/>
          </a:bodyPr>
          <a:lstStyle>
            <a:lvl1pPr marL="0" indent="0">
              <a:buNone/>
              <a:defRPr b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defRPr>
            </a:lvl1pPr>
            <a:lvl2pPr marL="457200" indent="0">
              <a:buNone/>
              <a:defRPr b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defRPr>
            </a:lvl2pPr>
            <a:lvl3pPr marL="914400" indent="0">
              <a:buNone/>
              <a:defRPr b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defRPr>
            </a:lvl3pPr>
            <a:lvl4pPr marL="1371600" indent="0">
              <a:buNone/>
              <a:defRPr b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defRPr>
            </a:lvl4pPr>
            <a:lvl5pPr marL="1828800" indent="0">
              <a:buNone/>
              <a:defRPr b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fld id="{4D73C0D0-4631-4A99-9692-8A11CF67CC07}" type="datetime1">
              <a:rPr lang="en-US" smtClean="0"/>
              <a:t>9/14/2022</a:t>
            </a:fld>
            <a:endParaRPr lang="en-US" dirty="0"/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00300" y="6400800"/>
            <a:ext cx="434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r>
              <a:rPr lang="en-US"/>
              <a:t>Sacramento State - CSc 116</a:t>
            </a:r>
            <a:endParaRPr lang="en-US" dirty="0"/>
          </a:p>
        </p:txBody>
      </p:sp>
      <p:sp>
        <p:nvSpPr>
          <p:cNvPr id="1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008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fld id="{464234AC-D67F-4D2E-BF6A-7C7F504066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>
            <a:off x="0" y="0"/>
            <a:ext cx="9144000" cy="1600200"/>
          </a:xfrm>
          <a:prstGeom prst="rect">
            <a:avLst/>
          </a:prstGeom>
          <a:gradFill rotWithShape="1">
            <a:gsLst>
              <a:gs pos="0">
                <a:schemeClr val="tx2">
                  <a:lumMod val="50000"/>
                </a:schemeClr>
              </a:gs>
              <a:gs pos="100000">
                <a:schemeClr val="tx2"/>
              </a:gs>
            </a:gsLst>
            <a:lin ang="5400000" scaled="1"/>
          </a:gradFill>
          <a:ln>
            <a:noFill/>
          </a:ln>
          <a:effectLst/>
        </p:spPr>
        <p:txBody>
          <a:bodyPr lIns="0" rIns="0" anchor="ctr">
            <a:normAutofit/>
          </a:bodyPr>
          <a:lstStyle/>
          <a:p>
            <a:pPr>
              <a:lnSpc>
                <a:spcPct val="100000"/>
              </a:lnSpc>
              <a:buFont typeface="Wingdings" pitchFamily="2" charset="2"/>
              <a:buNone/>
            </a:pPr>
            <a:endParaRPr lang="en-US" u="none">
              <a:solidFill>
                <a:schemeClr val="tx1"/>
              </a:solidFill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1371600"/>
          </a:xfrm>
          <a:noFill/>
        </p:spPr>
        <p:txBody>
          <a:bodyPr wrap="square" lIns="0" tIns="0" rIns="0" bIns="0">
            <a:normAutofit/>
          </a:bodyPr>
          <a:lstStyle>
            <a:lvl1pPr>
              <a:defRPr sz="4000" b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361336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Outpu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auto">
          <a:xfrm>
            <a:off x="457200" y="4343400"/>
            <a:ext cx="8229600" cy="205740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buSzTx/>
              <a:buFontTx/>
              <a:buNone/>
              <a:tabLst/>
            </a:pPr>
            <a:endParaRPr kumimoji="0" lang="en-US" sz="32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fld id="{64127D91-B8CD-4FAE-B2B8-1A3E4FF72337}" type="datetime1">
              <a:rPr lang="en-US" smtClean="0"/>
              <a:t>9/14/2022</a:t>
            </a:fld>
            <a:endParaRPr lang="en-US" dirty="0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00300" y="6400800"/>
            <a:ext cx="434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r>
              <a:rPr lang="en-US"/>
              <a:t>Sacramento State - CSc 116</a:t>
            </a:r>
            <a:endParaRPr lang="en-US" dirty="0"/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008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fld id="{464234AC-D67F-4D2E-BF6A-7C7F504066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3"/>
          <p:cNvSpPr>
            <a:spLocks noChangeArrowheads="1"/>
          </p:cNvSpPr>
          <p:nvPr userDrawn="1"/>
        </p:nvSpPr>
        <p:spPr bwMode="auto">
          <a:xfrm>
            <a:off x="0" y="0"/>
            <a:ext cx="9144000" cy="1600200"/>
          </a:xfrm>
          <a:prstGeom prst="rect">
            <a:avLst/>
          </a:prstGeom>
          <a:gradFill rotWithShape="1">
            <a:gsLst>
              <a:gs pos="0">
                <a:schemeClr val="tx2">
                  <a:lumMod val="50000"/>
                </a:schemeClr>
              </a:gs>
              <a:gs pos="100000">
                <a:schemeClr val="tx2"/>
              </a:gs>
            </a:gsLst>
            <a:lin ang="5400000" scaled="1"/>
          </a:gradFill>
          <a:ln>
            <a:noFill/>
          </a:ln>
          <a:effectLst/>
        </p:spPr>
        <p:txBody>
          <a:bodyPr lIns="0" rIns="0" anchor="ctr">
            <a:normAutofit/>
          </a:bodyPr>
          <a:lstStyle/>
          <a:p>
            <a:pPr>
              <a:lnSpc>
                <a:spcPct val="100000"/>
              </a:lnSpc>
              <a:buFont typeface="Wingdings" pitchFamily="2" charset="2"/>
              <a:buNone/>
            </a:pPr>
            <a:endParaRPr lang="en-US" u="none">
              <a:solidFill>
                <a:schemeClr val="tx1"/>
              </a:solidFill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1371600"/>
          </a:xfrm>
          <a:noFill/>
        </p:spPr>
        <p:txBody>
          <a:bodyPr wrap="square" lIns="0" tIns="0" rIns="0" bIns="0">
            <a:normAutofit/>
          </a:bodyPr>
          <a:lstStyle>
            <a:lvl1pPr>
              <a:defRPr sz="4000" b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7213"/>
            <a:ext cx="8229600" cy="2173287"/>
          </a:xfrm>
        </p:spPr>
        <p:txBody>
          <a:bodyPr lIns="0" tIns="0" rIns="0" bIns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0"/>
          </p:nvPr>
        </p:nvSpPr>
        <p:spPr>
          <a:xfrm>
            <a:off x="685800" y="4800600"/>
            <a:ext cx="7772400" cy="1371600"/>
          </a:xfrm>
          <a:noFill/>
          <a:ln w="25400">
            <a:noFill/>
          </a:ln>
        </p:spPr>
        <p:txBody>
          <a:bodyPr wrap="none" lIns="0" tIns="0" rIns="0" bIns="0" anchor="ctr" anchorCtr="0">
            <a:normAutofit/>
          </a:bodyPr>
          <a:lstStyle>
            <a:lvl1pPr marL="0" indent="0">
              <a:buNone/>
              <a:defRPr sz="2800" b="1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defRPr>
            </a:lvl1pPr>
            <a:lvl2pPr marL="457200" indent="0">
              <a:buNone/>
              <a:defRPr sz="2400" b="1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defRPr>
            </a:lvl2pPr>
            <a:lvl3pPr marL="914400" indent="0">
              <a:buNone/>
              <a:defRPr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3pPr>
            <a:lvl4pPr marL="1371600" indent="0">
              <a:buNone/>
              <a:defRPr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4pPr>
            <a:lvl5pPr marL="1828800" indent="0">
              <a:buNone/>
              <a:defRPr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8" name="Rectangle 17"/>
          <p:cNvSpPr/>
          <p:nvPr userDrawn="1"/>
        </p:nvSpPr>
        <p:spPr bwMode="auto">
          <a:xfrm>
            <a:off x="457200" y="4343400"/>
            <a:ext cx="8229600" cy="228600"/>
          </a:xfrm>
          <a:prstGeom prst="rect">
            <a:avLst/>
          </a:prstGeom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buSzTx/>
              <a:buFontTx/>
              <a:buNone/>
              <a:tabLst/>
            </a:pPr>
            <a:endParaRPr kumimoji="0" lang="en-US" sz="32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2710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pu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457200" y="1828800"/>
            <a:ext cx="8229600" cy="457200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buSzTx/>
              <a:buFontTx/>
              <a:buNone/>
              <a:tabLst/>
            </a:pPr>
            <a:endParaRPr kumimoji="0" lang="en-US" sz="32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286000"/>
            <a:ext cx="7772400" cy="3886200"/>
          </a:xfrm>
          <a:prstGeom prst="rect">
            <a:avLst/>
          </a:prstGeom>
          <a:noFill/>
          <a:ln w="25400">
            <a:noFill/>
          </a:ln>
        </p:spPr>
        <p:txBody>
          <a:bodyPr lIns="0" tIns="0" rIns="0" bIns="0" anchor="t">
            <a:normAutofit/>
          </a:bodyPr>
          <a:lstStyle>
            <a:lvl1pPr marL="0" indent="0">
              <a:buNone/>
              <a:defRPr b="1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defRPr>
            </a:lvl1pPr>
            <a:lvl2pPr marL="457200" indent="0">
              <a:buNone/>
              <a:defRPr b="1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defRPr>
            </a:lvl2pPr>
            <a:lvl3pPr marL="914400" indent="0">
              <a:buNone/>
              <a:defRPr b="1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defRPr>
            </a:lvl3pPr>
            <a:lvl4pPr marL="1371600" indent="0">
              <a:buNone/>
              <a:defRPr b="1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defRPr>
            </a:lvl4pPr>
            <a:lvl5pPr marL="1828800" indent="0">
              <a:buNone/>
              <a:defRPr b="1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fld id="{8E495B53-DD36-45E1-9E8E-DC1FC6642761}" type="datetime1">
              <a:rPr lang="en-US" smtClean="0"/>
              <a:t>9/14/2022</a:t>
            </a:fld>
            <a:endParaRPr lang="en-US" dirty="0"/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00300" y="6400800"/>
            <a:ext cx="434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r>
              <a:rPr lang="en-US"/>
              <a:t>Sacramento State - CSc 116</a:t>
            </a:r>
            <a:endParaRPr lang="en-US" dirty="0"/>
          </a:p>
        </p:txBody>
      </p:sp>
      <p:sp>
        <p:nvSpPr>
          <p:cNvPr id="1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008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fld id="{464234AC-D67F-4D2E-BF6A-7C7F504066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Rectangle 13"/>
          <p:cNvSpPr>
            <a:spLocks noChangeArrowheads="1"/>
          </p:cNvSpPr>
          <p:nvPr userDrawn="1"/>
        </p:nvSpPr>
        <p:spPr bwMode="auto">
          <a:xfrm>
            <a:off x="0" y="0"/>
            <a:ext cx="9144000" cy="1600200"/>
          </a:xfrm>
          <a:prstGeom prst="rect">
            <a:avLst/>
          </a:prstGeom>
          <a:gradFill rotWithShape="1">
            <a:gsLst>
              <a:gs pos="0">
                <a:schemeClr val="tx2">
                  <a:lumMod val="50000"/>
                </a:schemeClr>
              </a:gs>
              <a:gs pos="100000">
                <a:schemeClr val="tx2"/>
              </a:gs>
            </a:gsLst>
            <a:lin ang="5400000" scaled="1"/>
          </a:gradFill>
          <a:ln>
            <a:noFill/>
          </a:ln>
          <a:effectLst/>
        </p:spPr>
        <p:txBody>
          <a:bodyPr lIns="0" rIns="0" anchor="ctr">
            <a:normAutofit/>
          </a:bodyPr>
          <a:lstStyle/>
          <a:p>
            <a:pPr>
              <a:lnSpc>
                <a:spcPct val="100000"/>
              </a:lnSpc>
              <a:buFont typeface="Wingdings" pitchFamily="2" charset="2"/>
              <a:buNone/>
            </a:pPr>
            <a:endParaRPr lang="en-US" u="none">
              <a:solidFill>
                <a:schemeClr val="tx1"/>
              </a:solidFill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1371600"/>
          </a:xfrm>
          <a:noFill/>
        </p:spPr>
        <p:txBody>
          <a:bodyPr wrap="square" lIns="0" tIns="0" rIns="0" bIns="0">
            <a:normAutofit/>
          </a:bodyPr>
          <a:lstStyle>
            <a:lvl1pPr>
              <a:defRPr sz="4000" b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Rectangle 1"/>
          <p:cNvSpPr/>
          <p:nvPr userDrawn="1"/>
        </p:nvSpPr>
        <p:spPr bwMode="auto">
          <a:xfrm>
            <a:off x="457200" y="1828800"/>
            <a:ext cx="8229600" cy="228600"/>
          </a:xfrm>
          <a:prstGeom prst="rect">
            <a:avLst/>
          </a:prstGeom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buSzTx/>
              <a:buFontTx/>
              <a:buNone/>
              <a:tabLst/>
            </a:pPr>
            <a:endParaRPr kumimoji="0" lang="en-US" sz="32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75783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Output -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auto">
          <a:xfrm>
            <a:off x="457200" y="4343400"/>
            <a:ext cx="8229600" cy="2057400"/>
          </a:xfrm>
          <a:prstGeom prst="rect">
            <a:avLst/>
          </a:prstGeom>
          <a:solidFill>
            <a:srgbClr val="303030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buSzTx/>
              <a:buFontTx/>
              <a:buNone/>
              <a:tabLst/>
            </a:pPr>
            <a:endParaRPr kumimoji="0" lang="en-US" sz="32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fld id="{835CCF12-20A5-47CE-B6A4-DCCFE5262AEB}" type="datetime1">
              <a:rPr lang="en-US" smtClean="0"/>
              <a:t>9/14/2022</a:t>
            </a:fld>
            <a:endParaRPr lang="en-US" dirty="0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00300" y="6400800"/>
            <a:ext cx="434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r>
              <a:rPr lang="en-US"/>
              <a:t>Sacramento State - CSc 116</a:t>
            </a:r>
            <a:endParaRPr lang="en-US" dirty="0"/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008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fld id="{464234AC-D67F-4D2E-BF6A-7C7F504066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3"/>
          <p:cNvSpPr>
            <a:spLocks noChangeArrowheads="1"/>
          </p:cNvSpPr>
          <p:nvPr userDrawn="1"/>
        </p:nvSpPr>
        <p:spPr bwMode="auto">
          <a:xfrm>
            <a:off x="0" y="0"/>
            <a:ext cx="9144000" cy="1600200"/>
          </a:xfrm>
          <a:prstGeom prst="rect">
            <a:avLst/>
          </a:prstGeom>
          <a:gradFill rotWithShape="1">
            <a:gsLst>
              <a:gs pos="0">
                <a:schemeClr val="tx2">
                  <a:lumMod val="50000"/>
                </a:schemeClr>
              </a:gs>
              <a:gs pos="100000">
                <a:schemeClr val="tx2"/>
              </a:gs>
            </a:gsLst>
            <a:lin ang="5400000" scaled="1"/>
          </a:gradFill>
          <a:ln>
            <a:noFill/>
          </a:ln>
          <a:effectLst/>
        </p:spPr>
        <p:txBody>
          <a:bodyPr lIns="0" rIns="0" anchor="ctr">
            <a:normAutofit/>
          </a:bodyPr>
          <a:lstStyle/>
          <a:p>
            <a:pPr>
              <a:lnSpc>
                <a:spcPct val="100000"/>
              </a:lnSpc>
              <a:buFont typeface="Wingdings" pitchFamily="2" charset="2"/>
              <a:buNone/>
            </a:pPr>
            <a:endParaRPr lang="en-US" u="none">
              <a:solidFill>
                <a:schemeClr val="tx1"/>
              </a:solidFill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1371600"/>
          </a:xfrm>
          <a:noFill/>
        </p:spPr>
        <p:txBody>
          <a:bodyPr wrap="square" lIns="0" tIns="0" rIns="0" bIns="0">
            <a:normAutofit/>
          </a:bodyPr>
          <a:lstStyle>
            <a:lvl1pPr>
              <a:defRPr sz="4000" b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7213"/>
            <a:ext cx="8229600" cy="2173287"/>
          </a:xfrm>
        </p:spPr>
        <p:txBody>
          <a:bodyPr lIns="0" tIns="0" rIns="0" bIns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0"/>
          </p:nvPr>
        </p:nvSpPr>
        <p:spPr>
          <a:xfrm>
            <a:off x="685800" y="4800600"/>
            <a:ext cx="7772400" cy="1371600"/>
          </a:xfrm>
          <a:noFill/>
          <a:ln w="25400">
            <a:noFill/>
          </a:ln>
        </p:spPr>
        <p:txBody>
          <a:bodyPr wrap="none" lIns="0" tIns="0" rIns="0" bIns="0" anchor="ctr" anchorCtr="0">
            <a:normAutofit/>
          </a:bodyPr>
          <a:lstStyle>
            <a:lvl1pPr marL="0" indent="0">
              <a:buNone/>
              <a:defRPr sz="2800" b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defRPr>
            </a:lvl1pPr>
            <a:lvl2pPr marL="457200" indent="0">
              <a:buNone/>
              <a:defRPr sz="2400" b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defRPr>
            </a:lvl2pPr>
            <a:lvl3pPr marL="914400" indent="0">
              <a:buNone/>
              <a:defRPr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3pPr>
            <a:lvl4pPr marL="1371600" indent="0">
              <a:buNone/>
              <a:defRPr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4pPr>
            <a:lvl5pPr marL="1828800" indent="0">
              <a:buNone/>
              <a:defRPr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8" name="Rectangle 17"/>
          <p:cNvSpPr/>
          <p:nvPr userDrawn="1"/>
        </p:nvSpPr>
        <p:spPr bwMode="auto">
          <a:xfrm>
            <a:off x="457200" y="4343400"/>
            <a:ext cx="8229600" cy="228600"/>
          </a:xfrm>
          <a:prstGeom prst="rect">
            <a:avLst/>
          </a:prstGeom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buSzTx/>
              <a:buFontTx/>
              <a:buNone/>
              <a:tabLst/>
            </a:pPr>
            <a:endParaRPr kumimoji="0" lang="en-US" sz="32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01961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put -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457200" y="1828800"/>
            <a:ext cx="8229600" cy="4572000"/>
          </a:xfrm>
          <a:prstGeom prst="rect">
            <a:avLst/>
          </a:prstGeom>
          <a:solidFill>
            <a:srgbClr val="303030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buSzTx/>
              <a:buFontTx/>
              <a:buNone/>
              <a:tabLst/>
            </a:pPr>
            <a:endParaRPr kumimoji="0" lang="en-US" sz="32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286000"/>
            <a:ext cx="7772400" cy="3886200"/>
          </a:xfrm>
          <a:prstGeom prst="rect">
            <a:avLst/>
          </a:prstGeom>
          <a:noFill/>
          <a:ln w="25400">
            <a:noFill/>
          </a:ln>
        </p:spPr>
        <p:txBody>
          <a:bodyPr lIns="0" tIns="0" rIns="0" bIns="0" anchor="t">
            <a:normAutofit/>
          </a:bodyPr>
          <a:lstStyle>
            <a:lvl1pPr marL="0" indent="0">
              <a:buNone/>
              <a:defRPr b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defRPr>
            </a:lvl1pPr>
            <a:lvl2pPr marL="457200" indent="0">
              <a:buNone/>
              <a:defRPr b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defRPr>
            </a:lvl2pPr>
            <a:lvl3pPr marL="914400" indent="0">
              <a:buNone/>
              <a:defRPr b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defRPr>
            </a:lvl3pPr>
            <a:lvl4pPr marL="1371600" indent="0">
              <a:buNone/>
              <a:defRPr b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defRPr>
            </a:lvl4pPr>
            <a:lvl5pPr marL="1828800" indent="0">
              <a:buNone/>
              <a:defRPr b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fld id="{4107DA67-9E5D-43CB-9CFA-04CF77326814}" type="datetime1">
              <a:rPr lang="en-US" smtClean="0"/>
              <a:t>9/14/2022</a:t>
            </a:fld>
            <a:endParaRPr lang="en-US" dirty="0"/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00300" y="6400800"/>
            <a:ext cx="434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r>
              <a:rPr lang="en-US"/>
              <a:t>Sacramento State - CSc 116</a:t>
            </a:r>
            <a:endParaRPr lang="en-US" dirty="0"/>
          </a:p>
        </p:txBody>
      </p:sp>
      <p:sp>
        <p:nvSpPr>
          <p:cNvPr id="1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008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fld id="{464234AC-D67F-4D2E-BF6A-7C7F504066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Rectangle 13"/>
          <p:cNvSpPr>
            <a:spLocks noChangeArrowheads="1"/>
          </p:cNvSpPr>
          <p:nvPr userDrawn="1"/>
        </p:nvSpPr>
        <p:spPr bwMode="auto">
          <a:xfrm>
            <a:off x="0" y="0"/>
            <a:ext cx="9144000" cy="1600200"/>
          </a:xfrm>
          <a:prstGeom prst="rect">
            <a:avLst/>
          </a:prstGeom>
          <a:gradFill rotWithShape="1">
            <a:gsLst>
              <a:gs pos="0">
                <a:schemeClr val="tx2">
                  <a:lumMod val="50000"/>
                </a:schemeClr>
              </a:gs>
              <a:gs pos="100000">
                <a:schemeClr val="tx2"/>
              </a:gs>
            </a:gsLst>
            <a:lin ang="5400000" scaled="1"/>
          </a:gradFill>
          <a:ln>
            <a:noFill/>
          </a:ln>
          <a:effectLst/>
        </p:spPr>
        <p:txBody>
          <a:bodyPr lIns="0" rIns="0" anchor="ctr">
            <a:normAutofit/>
          </a:bodyPr>
          <a:lstStyle/>
          <a:p>
            <a:pPr>
              <a:lnSpc>
                <a:spcPct val="100000"/>
              </a:lnSpc>
              <a:buFont typeface="Wingdings" pitchFamily="2" charset="2"/>
              <a:buNone/>
            </a:pPr>
            <a:endParaRPr lang="en-US" u="none">
              <a:solidFill>
                <a:schemeClr val="tx1"/>
              </a:solidFill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1371600"/>
          </a:xfrm>
          <a:noFill/>
        </p:spPr>
        <p:txBody>
          <a:bodyPr wrap="square" lIns="0" tIns="0" rIns="0" bIns="0">
            <a:normAutofit/>
          </a:bodyPr>
          <a:lstStyle>
            <a:lvl1pPr>
              <a:defRPr sz="4000" b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Rectangle 1"/>
          <p:cNvSpPr/>
          <p:nvPr userDrawn="1"/>
        </p:nvSpPr>
        <p:spPr bwMode="auto">
          <a:xfrm>
            <a:off x="457200" y="1828800"/>
            <a:ext cx="8229600" cy="228600"/>
          </a:xfrm>
          <a:prstGeom prst="rect">
            <a:avLst/>
          </a:prstGeom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buSzTx/>
              <a:buFontTx/>
              <a:buNone/>
              <a:tabLst/>
            </a:pPr>
            <a:endParaRPr kumimoji="0" lang="en-US" sz="32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1882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7213"/>
            <a:ext cx="8229600" cy="4573587"/>
          </a:xfrm>
        </p:spPr>
        <p:txBody>
          <a:bodyPr lIns="0" tIns="0" rIns="0" bIns="0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fld id="{61FD0B7D-BA01-4FA2-B56A-483BB950CD6A}" type="datetime1">
              <a:rPr lang="en-US" smtClean="0"/>
              <a:t>9/14/2022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00300" y="6400800"/>
            <a:ext cx="434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r>
              <a:rPr lang="en-US"/>
              <a:t>Sacramento State - CSc 116</a:t>
            </a: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008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fld id="{464234AC-D67F-4D2E-BF6A-7C7F5040664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Rectangle 13"/>
          <p:cNvSpPr>
            <a:spLocks noChangeArrowheads="1"/>
          </p:cNvSpPr>
          <p:nvPr userDrawn="1"/>
        </p:nvSpPr>
        <p:spPr bwMode="auto">
          <a:xfrm>
            <a:off x="0" y="0"/>
            <a:ext cx="9144000" cy="1600200"/>
          </a:xfrm>
          <a:prstGeom prst="rect">
            <a:avLst/>
          </a:prstGeom>
          <a:gradFill rotWithShape="1">
            <a:gsLst>
              <a:gs pos="0">
                <a:schemeClr val="tx2">
                  <a:lumMod val="50000"/>
                </a:schemeClr>
              </a:gs>
              <a:gs pos="100000">
                <a:schemeClr val="tx2"/>
              </a:gs>
            </a:gsLst>
            <a:lin ang="5400000" scaled="1"/>
          </a:gradFill>
          <a:ln>
            <a:noFill/>
          </a:ln>
          <a:effectLst/>
        </p:spPr>
        <p:txBody>
          <a:bodyPr lIns="0" rIns="0" anchor="ctr">
            <a:normAutofit/>
          </a:bodyPr>
          <a:lstStyle/>
          <a:p>
            <a:pPr>
              <a:lnSpc>
                <a:spcPct val="100000"/>
              </a:lnSpc>
              <a:buFont typeface="Wingdings" pitchFamily="2" charset="2"/>
              <a:buNone/>
            </a:pPr>
            <a:endParaRPr lang="en-US" u="none">
              <a:solidFill>
                <a:schemeClr val="tx1"/>
              </a:solidFill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1371600"/>
          </a:xfrm>
          <a:noFill/>
        </p:spPr>
        <p:txBody>
          <a:bodyPr wrap="square" lIns="0" tIns="0" rIns="0" bIns="0">
            <a:normAutofit/>
          </a:bodyPr>
          <a:lstStyle>
            <a:lvl1pPr>
              <a:defRPr sz="4000" b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5274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7213"/>
            <a:ext cx="5715000" cy="4570412"/>
          </a:xfrm>
        </p:spPr>
        <p:txBody>
          <a:bodyPr lIns="0" tIns="0" rIns="0" bIns="0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fld id="{3C9E6056-0015-4A34-8DA9-76E288B5445A}" type="datetime1">
              <a:rPr lang="en-US" smtClean="0"/>
              <a:t>9/14/2022</a:t>
            </a:fld>
            <a:endParaRPr lang="en-US" dirty="0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00300" y="6400800"/>
            <a:ext cx="434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r>
              <a:rPr lang="en-US"/>
              <a:t>Sacramento State - CSc 116</a:t>
            </a:r>
            <a:endParaRPr lang="en-US" dirty="0"/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008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fld id="{464234AC-D67F-4D2E-BF6A-7C7F5040664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6400800" y="1828800"/>
            <a:ext cx="2286000" cy="4572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>
            <a:off x="0" y="0"/>
            <a:ext cx="9144000" cy="1600200"/>
          </a:xfrm>
          <a:prstGeom prst="rect">
            <a:avLst/>
          </a:prstGeom>
          <a:gradFill rotWithShape="1">
            <a:gsLst>
              <a:gs pos="0">
                <a:schemeClr val="tx2">
                  <a:lumMod val="50000"/>
                </a:schemeClr>
              </a:gs>
              <a:gs pos="100000">
                <a:schemeClr val="tx2"/>
              </a:gs>
            </a:gsLst>
            <a:lin ang="5400000" scaled="1"/>
          </a:gradFill>
          <a:ln>
            <a:noFill/>
          </a:ln>
          <a:effectLst/>
        </p:spPr>
        <p:txBody>
          <a:bodyPr lIns="0" rIns="0" anchor="ctr">
            <a:normAutofit/>
          </a:bodyPr>
          <a:lstStyle/>
          <a:p>
            <a:pPr>
              <a:lnSpc>
                <a:spcPct val="100000"/>
              </a:lnSpc>
              <a:buFont typeface="Wingdings" pitchFamily="2" charset="2"/>
              <a:buNone/>
            </a:pPr>
            <a:endParaRPr lang="en-US" u="none">
              <a:solidFill>
                <a:schemeClr val="tx1"/>
              </a:solidFill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1371600"/>
          </a:xfrm>
          <a:noFill/>
        </p:spPr>
        <p:txBody>
          <a:bodyPr wrap="square" lIns="0" tIns="0" rIns="0" bIns="0">
            <a:normAutofit/>
          </a:bodyPr>
          <a:lstStyle>
            <a:lvl1pPr>
              <a:defRPr sz="4000" b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75454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7213"/>
            <a:ext cx="4000500" cy="4573587"/>
          </a:xfrm>
        </p:spPr>
        <p:txBody>
          <a:bodyPr lIns="0" tIns="0" rIns="0" bIns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828800"/>
            <a:ext cx="4000500" cy="4572000"/>
          </a:xfrm>
        </p:spPr>
        <p:txBody>
          <a:bodyPr lIns="0" tIns="0" rIns="0" bIns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4008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fld id="{8EA1A612-FA36-4180-A82D-70004E1A4342}" type="datetime1">
              <a:rPr lang="en-US" smtClean="0"/>
              <a:t>9/14/2022</a:t>
            </a:fld>
            <a:endParaRPr lang="en-US" dirty="0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00300" y="6400800"/>
            <a:ext cx="434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r>
              <a:rPr lang="en-US"/>
              <a:t>Sacramento State - CSc 116</a:t>
            </a:r>
            <a:endParaRPr lang="en-US" dirty="0"/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008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fld id="{464234AC-D67F-4D2E-BF6A-7C7F5040664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>
            <a:off x="0" y="0"/>
            <a:ext cx="9144000" cy="1600200"/>
          </a:xfrm>
          <a:prstGeom prst="rect">
            <a:avLst/>
          </a:prstGeom>
          <a:gradFill rotWithShape="1">
            <a:gsLst>
              <a:gs pos="0">
                <a:schemeClr val="tx2">
                  <a:lumMod val="50000"/>
                </a:schemeClr>
              </a:gs>
              <a:gs pos="100000">
                <a:schemeClr val="tx2"/>
              </a:gs>
            </a:gsLst>
            <a:lin ang="5400000" scaled="1"/>
          </a:gradFill>
          <a:ln>
            <a:noFill/>
          </a:ln>
          <a:effectLst/>
        </p:spPr>
        <p:txBody>
          <a:bodyPr lIns="0" rIns="0" anchor="ctr">
            <a:normAutofit/>
          </a:bodyPr>
          <a:lstStyle/>
          <a:p>
            <a:pPr>
              <a:lnSpc>
                <a:spcPct val="100000"/>
              </a:lnSpc>
              <a:buFont typeface="Wingdings" pitchFamily="2" charset="2"/>
              <a:buNone/>
            </a:pPr>
            <a:endParaRPr lang="en-US" u="none">
              <a:solidFill>
                <a:schemeClr val="tx1"/>
              </a:solidFill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1371600"/>
          </a:xfrm>
          <a:noFill/>
        </p:spPr>
        <p:txBody>
          <a:bodyPr wrap="square" lIns="0" tIns="0" rIns="0" bIns="0">
            <a:normAutofit/>
          </a:bodyPr>
          <a:lstStyle>
            <a:lvl1pPr>
              <a:defRPr sz="4000" b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497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7213"/>
            <a:ext cx="8229600" cy="2173287"/>
          </a:xfrm>
        </p:spPr>
        <p:txBody>
          <a:bodyPr lIns="0" tIns="0" rIns="0" bIns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229100"/>
            <a:ext cx="8229600" cy="2171700"/>
          </a:xfrm>
        </p:spPr>
        <p:txBody>
          <a:bodyPr lIns="0" tIns="0" rIns="0" bIns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4008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fld id="{C59843A6-F031-49C0-843E-D57B62AB404F}" type="datetime1">
              <a:rPr lang="en-US" smtClean="0"/>
              <a:t>9/14/2022</a:t>
            </a:fld>
            <a:endParaRPr lang="en-US" dirty="0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00300" y="6400800"/>
            <a:ext cx="434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r>
              <a:rPr lang="en-US"/>
              <a:t>Sacramento State - CSc 116</a:t>
            </a:r>
            <a:endParaRPr lang="en-US" dirty="0"/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008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fld id="{464234AC-D67F-4D2E-BF6A-7C7F5040664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>
            <a:off x="0" y="0"/>
            <a:ext cx="9144000" cy="1600200"/>
          </a:xfrm>
          <a:prstGeom prst="rect">
            <a:avLst/>
          </a:prstGeom>
          <a:gradFill rotWithShape="1">
            <a:gsLst>
              <a:gs pos="0">
                <a:schemeClr val="tx2">
                  <a:lumMod val="50000"/>
                </a:schemeClr>
              </a:gs>
              <a:gs pos="100000">
                <a:schemeClr val="tx2"/>
              </a:gs>
            </a:gsLst>
            <a:lin ang="5400000" scaled="1"/>
          </a:gradFill>
          <a:ln>
            <a:noFill/>
          </a:ln>
          <a:effectLst/>
        </p:spPr>
        <p:txBody>
          <a:bodyPr lIns="0" rIns="0" anchor="ctr">
            <a:normAutofit/>
          </a:bodyPr>
          <a:lstStyle/>
          <a:p>
            <a:pPr>
              <a:lnSpc>
                <a:spcPct val="100000"/>
              </a:lnSpc>
              <a:buFont typeface="Wingdings" pitchFamily="2" charset="2"/>
              <a:buNone/>
            </a:pPr>
            <a:endParaRPr lang="en-US" u="none">
              <a:solidFill>
                <a:schemeClr val="tx1"/>
              </a:solidFill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1371600"/>
          </a:xfrm>
          <a:noFill/>
        </p:spPr>
        <p:txBody>
          <a:bodyPr wrap="square" lIns="0" tIns="0" rIns="0" bIns="0">
            <a:normAutofit/>
          </a:bodyPr>
          <a:lstStyle>
            <a:lvl1pPr>
              <a:defRPr sz="4000" b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1233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fld id="{FCCB6D4C-B11B-456A-87F1-D6F88FBB7353}" type="datetime1">
              <a:rPr lang="en-US" smtClean="0"/>
              <a:t>9/14/2022</a:t>
            </a:fld>
            <a:endParaRPr lang="en-US" dirty="0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00300" y="6400800"/>
            <a:ext cx="434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r>
              <a:rPr lang="en-US"/>
              <a:t>Sacramento State - CSc 116</a:t>
            </a:r>
            <a:endParaRPr lang="en-US" dirty="0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008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fld id="{464234AC-D67F-4D2E-BF6A-7C7F5040664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13"/>
          <p:cNvSpPr>
            <a:spLocks noChangeArrowheads="1"/>
          </p:cNvSpPr>
          <p:nvPr userDrawn="1"/>
        </p:nvSpPr>
        <p:spPr bwMode="auto">
          <a:xfrm>
            <a:off x="0" y="0"/>
            <a:ext cx="9144000" cy="1600200"/>
          </a:xfrm>
          <a:prstGeom prst="rect">
            <a:avLst/>
          </a:prstGeom>
          <a:gradFill rotWithShape="1">
            <a:gsLst>
              <a:gs pos="0">
                <a:schemeClr val="tx2">
                  <a:lumMod val="50000"/>
                </a:schemeClr>
              </a:gs>
              <a:gs pos="100000">
                <a:schemeClr val="tx2"/>
              </a:gs>
            </a:gsLst>
            <a:lin ang="5400000" scaled="1"/>
          </a:gradFill>
          <a:ln>
            <a:noFill/>
          </a:ln>
          <a:effectLst/>
        </p:spPr>
        <p:txBody>
          <a:bodyPr lIns="0" rIns="0" anchor="ctr">
            <a:normAutofit/>
          </a:bodyPr>
          <a:lstStyle/>
          <a:p>
            <a:pPr>
              <a:lnSpc>
                <a:spcPct val="100000"/>
              </a:lnSpc>
              <a:buFont typeface="Wingdings" pitchFamily="2" charset="2"/>
              <a:buNone/>
            </a:pPr>
            <a:endParaRPr lang="en-US" u="none">
              <a:solidFill>
                <a:schemeClr val="tx1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1371600"/>
          </a:xfrm>
          <a:noFill/>
        </p:spPr>
        <p:txBody>
          <a:bodyPr wrap="square" lIns="0" tIns="0" rIns="0" bIns="0">
            <a:normAutofit/>
          </a:bodyPr>
          <a:lstStyle>
            <a:lvl1pPr>
              <a:defRPr sz="4000" b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29173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199"/>
            <a:ext cx="8229600" cy="5943601"/>
          </a:xfrm>
        </p:spPr>
        <p:txBody>
          <a:bodyPr lIns="0" tIns="0" rIns="0" bIns="0">
            <a:normAutofit/>
          </a:bodyPr>
          <a:lstStyle>
            <a:lvl1pPr>
              <a:defRPr>
                <a:solidFill>
                  <a:schemeClr val="accent5"/>
                </a:solidFill>
              </a:defRPr>
            </a:lvl1pPr>
            <a:lvl2pPr>
              <a:defRPr>
                <a:solidFill>
                  <a:schemeClr val="accent5"/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fld id="{A6965B8B-39A6-41EC-917B-4521AFB1809B}" type="datetime1">
              <a:rPr lang="en-US" smtClean="0"/>
              <a:t>9/14/2022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00300" y="6400800"/>
            <a:ext cx="434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r>
              <a:rPr lang="en-US"/>
              <a:t>Sacramento State - CSc 116</a:t>
            </a: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008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fld id="{464234AC-D67F-4D2E-BF6A-7C7F5040664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235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7671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Cod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457200" y="4343400"/>
            <a:ext cx="8229600" cy="205740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buSzTx/>
              <a:buFontTx/>
              <a:buNone/>
              <a:tabLst/>
            </a:pPr>
            <a:endParaRPr kumimoji="0" lang="en-US" sz="32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fld id="{0A7D78DD-8240-4DAB-BE82-4E9624C7AB78}" type="datetime1">
              <a:rPr lang="en-US" smtClean="0"/>
              <a:t>9/14/2022</a:t>
            </a:fld>
            <a:endParaRPr lang="en-US" dirty="0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00300" y="6400800"/>
            <a:ext cx="434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r>
              <a:rPr lang="en-US"/>
              <a:t>Sacramento State - CSc 116</a:t>
            </a:r>
            <a:endParaRPr lang="en-US" dirty="0"/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008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fld id="{464234AC-D67F-4D2E-BF6A-7C7F504066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0"/>
          </p:nvPr>
        </p:nvSpPr>
        <p:spPr>
          <a:xfrm>
            <a:off x="685800" y="4572000"/>
            <a:ext cx="7772400" cy="1600200"/>
          </a:xfrm>
          <a:noFill/>
          <a:ln w="25400">
            <a:noFill/>
          </a:ln>
        </p:spPr>
        <p:txBody>
          <a:bodyPr wrap="none" lIns="0" tIns="0" rIns="0" bIns="0" anchor="ctr" anchorCtr="0">
            <a:normAutofit/>
          </a:bodyPr>
          <a:lstStyle>
            <a:lvl1pPr marL="0" indent="0">
              <a:buNone/>
              <a:defRPr sz="2800" b="1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defRPr>
            </a:lvl1pPr>
            <a:lvl2pPr marL="457200" indent="0">
              <a:buNone/>
              <a:defRPr sz="2400" b="1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defRPr>
            </a:lvl2pPr>
            <a:lvl3pPr marL="914400" indent="0">
              <a:buNone/>
              <a:defRPr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3pPr>
            <a:lvl4pPr marL="1371600" indent="0">
              <a:buNone/>
              <a:defRPr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4pPr>
            <a:lvl5pPr marL="1828800" indent="0">
              <a:buNone/>
              <a:defRPr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Rectangle 13"/>
          <p:cNvSpPr>
            <a:spLocks noChangeArrowheads="1"/>
          </p:cNvSpPr>
          <p:nvPr userDrawn="1"/>
        </p:nvSpPr>
        <p:spPr bwMode="auto">
          <a:xfrm>
            <a:off x="0" y="0"/>
            <a:ext cx="9144000" cy="1600200"/>
          </a:xfrm>
          <a:prstGeom prst="rect">
            <a:avLst/>
          </a:prstGeom>
          <a:gradFill rotWithShape="1">
            <a:gsLst>
              <a:gs pos="0">
                <a:schemeClr val="tx2">
                  <a:lumMod val="50000"/>
                </a:schemeClr>
              </a:gs>
              <a:gs pos="100000">
                <a:schemeClr val="tx2"/>
              </a:gs>
            </a:gsLst>
            <a:lin ang="5400000" scaled="1"/>
          </a:gradFill>
          <a:ln>
            <a:noFill/>
          </a:ln>
          <a:effectLst/>
        </p:spPr>
        <p:txBody>
          <a:bodyPr lIns="0" rIns="0" anchor="ctr">
            <a:normAutofit/>
          </a:bodyPr>
          <a:lstStyle/>
          <a:p>
            <a:pPr>
              <a:lnSpc>
                <a:spcPct val="100000"/>
              </a:lnSpc>
              <a:buFont typeface="Wingdings" pitchFamily="2" charset="2"/>
              <a:buNone/>
            </a:pPr>
            <a:endParaRPr lang="en-US" u="none">
              <a:solidFill>
                <a:schemeClr val="tx1"/>
              </a:solidFill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1371600"/>
          </a:xfrm>
          <a:noFill/>
        </p:spPr>
        <p:txBody>
          <a:bodyPr wrap="square" lIns="0" tIns="0" rIns="0" bIns="0">
            <a:normAutofit/>
          </a:bodyPr>
          <a:lstStyle>
            <a:lvl1pPr>
              <a:defRPr sz="4000" b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7213"/>
            <a:ext cx="8229600" cy="2173287"/>
          </a:xfrm>
        </p:spPr>
        <p:txBody>
          <a:bodyPr lIns="0" tIns="0" rIns="0" bIns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47050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tint val="0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4300"/>
            <a:ext cx="8229600" cy="13716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27213"/>
            <a:ext cx="8229600" cy="4570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fld id="{BFB9D8EB-7AB3-4785-8361-CAB4835A508D}" type="datetime1">
              <a:rPr lang="en-US" smtClean="0"/>
              <a:t>9/14/2022</a:t>
            </a:fld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00300" y="6400800"/>
            <a:ext cx="434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r>
              <a:rPr lang="en-US"/>
              <a:t>Sacramento State - CSc 116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008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fld id="{464234AC-D67F-4D2E-BF6A-7C7F5040664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804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5" r:id="rId4"/>
    <p:sldLayoutId id="2147483734" r:id="rId5"/>
    <p:sldLayoutId id="2147483736" r:id="rId6"/>
    <p:sldLayoutId id="2147483738" r:id="rId7"/>
    <p:sldLayoutId id="2147483737" r:id="rId8"/>
    <p:sldLayoutId id="2147483781" r:id="rId9"/>
    <p:sldLayoutId id="2147483766" r:id="rId10"/>
    <p:sldLayoutId id="2147483783" r:id="rId11"/>
    <p:sldLayoutId id="2147483784" r:id="rId12"/>
    <p:sldLayoutId id="2147483782" r:id="rId13"/>
    <p:sldLayoutId id="2147483768" r:id="rId14"/>
    <p:sldLayoutId id="2147483785" r:id="rId15"/>
    <p:sldLayoutId id="2147483786" r:id="rId16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563F"/>
        </a:buClr>
        <a:buFont typeface="Wingdings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563F"/>
        </a:buClr>
        <a:buChar char="•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563F"/>
        </a:buClr>
        <a:buFont typeface="Arial" charset="0"/>
        <a:buChar char="-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ivingsober.org.nz/acceptance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ivingsober.org.nz/acceptance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xhere.com/en/photo/443192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ixabay.com/en/question-board-chalk-school-1262378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justintarte.com/2015/02/10-questions-every-educator-should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echnofaq.org/posts/2017/12/heres-everything-you-need-to-know-about-software-testin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farsnews.ir/en/news/13990920000197/SpaceX-Prype-Rcke-Desryed-in-Explsive-Tes-Lanch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justintarte.com/2015/07/does-outside-expert-always-know-best.ht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432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800600" y="2057400"/>
            <a:ext cx="3886200" cy="2743200"/>
          </a:xfrm>
        </p:spPr>
        <p:txBody>
          <a:bodyPr>
            <a:normAutofit/>
          </a:bodyPr>
          <a:lstStyle/>
          <a:p>
            <a:r>
              <a:rPr lang="en-US" dirty="0"/>
              <a:t>Testing </a:t>
            </a:r>
          </a:p>
        </p:txBody>
      </p:sp>
      <p:pic>
        <p:nvPicPr>
          <p:cNvPr id="6" name="Picture 7" descr="Sac State Logo - Flame"/>
          <p:cNvPicPr>
            <a:picLocks noGrp="1" noChangeAspect="1" noChangeArrowheads="1"/>
          </p:cNvPicPr>
          <p:nvPr>
            <p:ph type="pic"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77" r="-34677"/>
          <a:stretch/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8423316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93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28800"/>
            <a:ext cx="5486400" cy="4572000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Software behaves as expected</a:t>
            </a:r>
          </a:p>
          <a:p>
            <a:pPr lvl="1"/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oftware is not sluggish</a:t>
            </a:r>
          </a:p>
          <a:p>
            <a:pPr lvl="1"/>
            <a:r>
              <a:rPr lang="en-US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Loads quickly </a:t>
            </a:r>
          </a:p>
          <a:p>
            <a:pPr lvl="1"/>
            <a:r>
              <a:rPr lang="en-US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Does not crash </a:t>
            </a:r>
          </a:p>
          <a:p>
            <a:r>
              <a:rPr lang="en-US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Meets product requirements </a:t>
            </a:r>
          </a:p>
          <a:p>
            <a:pPr lvl="1"/>
            <a:r>
              <a:rPr lang="en-US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All the customer requirements are enabled and working </a:t>
            </a:r>
          </a:p>
          <a:p>
            <a:pPr lvl="1"/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Site login is seamless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information is accurate </a:t>
            </a:r>
            <a:endParaRPr lang="en-US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Features work </a:t>
            </a:r>
          </a:p>
          <a:p>
            <a:pPr lvl="1"/>
            <a:r>
              <a:rPr lang="en-US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All buttons take you to the correct area of the application</a:t>
            </a:r>
          </a:p>
          <a:p>
            <a:pPr lvl="1"/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display outputs accurate information </a:t>
            </a:r>
            <a:endParaRPr lang="en-US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294174A1-538D-4A74-B8E4-F67ACBA49882}" type="datetime1">
              <a:rPr lang="en-US" smtClean="0"/>
              <a:t>9/14/2022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64234AC-D67F-4D2E-BF6A-7C7F50406644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1127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Tests</a:t>
            </a:r>
          </a:p>
        </p:txBody>
      </p:sp>
      <p:sp>
        <p:nvSpPr>
          <p:cNvPr id="15" name="Footer Placeholder 8">
            <a:extLst>
              <a:ext uri="{FF2B5EF4-FFF2-40B4-BE49-F238E27FC236}">
                <a16:creationId xmlns:a16="http://schemas.microsoft.com/office/drawing/2014/main" id="{845AD629-C723-404C-9B52-462730F8CE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00300" y="6400800"/>
            <a:ext cx="43434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Sacramento State – CSC 191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25A2F7-586B-432C-8AE1-8590CE140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9300" y="1600200"/>
            <a:ext cx="3189246" cy="198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632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93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28800"/>
            <a:ext cx="548640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Acceptance tests are preformed at the end of the software development lifecycle. The acceptance test will 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ensure all software requirements established by the customer are satisfied</a:t>
            </a:r>
            <a:endParaRPr lang="en-US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294174A1-538D-4A74-B8E4-F67ACBA49882}" type="datetime1">
              <a:rPr lang="en-US" smtClean="0"/>
              <a:t>9/14/2022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64234AC-D67F-4D2E-BF6A-7C7F50406644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1127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Acceptance Tests</a:t>
            </a:r>
          </a:p>
        </p:txBody>
      </p:sp>
      <p:sp>
        <p:nvSpPr>
          <p:cNvPr id="15" name="Footer Placeholder 8">
            <a:extLst>
              <a:ext uri="{FF2B5EF4-FFF2-40B4-BE49-F238E27FC236}">
                <a16:creationId xmlns:a16="http://schemas.microsoft.com/office/drawing/2014/main" id="{845AD629-C723-404C-9B52-462730F8CE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00300" y="6400800"/>
            <a:ext cx="43434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Sacramento State – CSC 191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EB8334-F4F9-41AE-8B2B-86E567C3CE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400800" y="1848971"/>
            <a:ext cx="2582804" cy="2538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519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93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28800"/>
            <a:ext cx="5486400" cy="4572000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Combination of tests</a:t>
            </a:r>
          </a:p>
          <a:p>
            <a:pPr lvl="1"/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Already created unit and functional tests will be used to verify requirements are met</a:t>
            </a:r>
          </a:p>
          <a:p>
            <a:pPr lvl="1"/>
            <a:r>
              <a:rPr lang="en-US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New tests may also be created</a:t>
            </a:r>
          </a:p>
          <a:p>
            <a:r>
              <a:rPr lang="en-US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Acceptance</a:t>
            </a:r>
          </a:p>
          <a:p>
            <a:pPr lvl="1"/>
            <a:r>
              <a:rPr lang="en-US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Each customer software requirement is tested to prove that the requirement has been met</a:t>
            </a:r>
          </a:p>
          <a:p>
            <a:pPr lvl="1"/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Failed requirements must be accurately recorded</a:t>
            </a:r>
            <a:endParaRPr lang="en-US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Delivery </a:t>
            </a:r>
          </a:p>
          <a:p>
            <a:pPr lvl="1"/>
            <a:r>
              <a:rPr lang="en-US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test document will be provided to the customer at the end of development</a:t>
            </a:r>
          </a:p>
          <a:p>
            <a:pPr lvl="1"/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customer can accept or reject the software product based off the acceptance testing </a:t>
            </a:r>
          </a:p>
          <a:p>
            <a:pPr lvl="1"/>
            <a:r>
              <a:rPr lang="en-US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Acceptance testing proves you met the software requirement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endParaRPr lang="en-US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294174A1-538D-4A74-B8E4-F67ACBA49882}" type="datetime1">
              <a:rPr lang="en-US" smtClean="0"/>
              <a:t>9/14/2022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64234AC-D67F-4D2E-BF6A-7C7F50406644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1127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Acceptance Tests</a:t>
            </a:r>
          </a:p>
        </p:txBody>
      </p:sp>
      <p:sp>
        <p:nvSpPr>
          <p:cNvPr id="15" name="Footer Placeholder 8">
            <a:extLst>
              <a:ext uri="{FF2B5EF4-FFF2-40B4-BE49-F238E27FC236}">
                <a16:creationId xmlns:a16="http://schemas.microsoft.com/office/drawing/2014/main" id="{845AD629-C723-404C-9B52-462730F8CE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00300" y="6400800"/>
            <a:ext cx="43434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Sacramento State – CSC 191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EB8334-F4F9-41AE-8B2B-86E567C3CE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400800" y="1848971"/>
            <a:ext cx="2582804" cy="2538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238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93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28800"/>
            <a:ext cx="5486400" cy="4572000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Unit tests</a:t>
            </a:r>
          </a:p>
          <a:p>
            <a:pPr lvl="1"/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Think of unit tests to add while developing</a:t>
            </a:r>
          </a:p>
          <a:p>
            <a:pPr lvl="1"/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 test your code before the git commit</a:t>
            </a:r>
            <a:endParaRPr lang="en-US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Integration tests</a:t>
            </a:r>
          </a:p>
          <a:p>
            <a:pPr lvl="1"/>
            <a:r>
              <a:rPr lang="en-US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Pick a 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integrator for your team </a:t>
            </a:r>
          </a:p>
          <a:p>
            <a:pPr lvl="1"/>
            <a:r>
              <a:rPr lang="en-US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Think of some inte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gration tests</a:t>
            </a:r>
          </a:p>
          <a:p>
            <a:pPr lvl="1"/>
            <a:r>
              <a:rPr lang="en-US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 integration testing after git commits and peer reviews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294174A1-538D-4A74-B8E4-F67ACBA49882}" type="datetime1">
              <a:rPr lang="en-US" smtClean="0"/>
              <a:t>9/14/2022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64234AC-D67F-4D2E-BF6A-7C7F50406644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1127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Testing</a:t>
            </a:r>
          </a:p>
        </p:txBody>
      </p:sp>
      <p:sp>
        <p:nvSpPr>
          <p:cNvPr id="15" name="Footer Placeholder 8">
            <a:extLst>
              <a:ext uri="{FF2B5EF4-FFF2-40B4-BE49-F238E27FC236}">
                <a16:creationId xmlns:a16="http://schemas.microsoft.com/office/drawing/2014/main" id="{845AD629-C723-404C-9B52-462730F8CE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00300" y="6400800"/>
            <a:ext cx="43434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Sacramento State – CSC 191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CA4E3A-CF9F-4438-96EC-40760BBBC36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057900" y="1837765"/>
            <a:ext cx="2984089" cy="171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337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93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3200400"/>
            <a:ext cx="6057900" cy="32004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Follow the Sprint testing flow </a:t>
            </a:r>
          </a:p>
          <a:p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 test code if possible before submitting to git for code peer review. </a:t>
            </a:r>
          </a:p>
          <a:p>
            <a:r>
              <a:rPr lang="en-US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Submitted code to the repository should be as </a:t>
            </a:r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polished as possible</a:t>
            </a:r>
            <a:endParaRPr lang="en-US" b="1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294174A1-538D-4A74-B8E4-F67ACBA49882}" type="datetime1">
              <a:rPr lang="en-US" smtClean="0"/>
              <a:t>9/14/2022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64234AC-D67F-4D2E-BF6A-7C7F50406644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1127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Cycle </a:t>
            </a:r>
          </a:p>
        </p:txBody>
      </p:sp>
      <p:sp>
        <p:nvSpPr>
          <p:cNvPr id="15" name="Footer Placeholder 8">
            <a:extLst>
              <a:ext uri="{FF2B5EF4-FFF2-40B4-BE49-F238E27FC236}">
                <a16:creationId xmlns:a16="http://schemas.microsoft.com/office/drawing/2014/main" id="{845AD629-C723-404C-9B52-462730F8CE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00300" y="6400800"/>
            <a:ext cx="43434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Sacramento State – CSC 191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9C759BAC-FE1D-4E28-9BEA-0313967D6B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0725266"/>
              </p:ext>
            </p:extLst>
          </p:nvPr>
        </p:nvGraphicFramePr>
        <p:xfrm>
          <a:off x="0" y="2400300"/>
          <a:ext cx="91440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13786994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87504526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91260127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82517134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5095712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174326589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34773603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3144407098"/>
                    </a:ext>
                  </a:extLst>
                </a:gridCol>
              </a:tblGrid>
              <a:tr h="22859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Sprint Planning</a:t>
                      </a:r>
                    </a:p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Software Development </a:t>
                      </a:r>
                    </a:p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Unit </a:t>
                      </a:r>
                    </a:p>
                    <a:p>
                      <a:pPr algn="ctr"/>
                      <a:r>
                        <a:rPr lang="en-US" sz="1200" dirty="0"/>
                        <a:t>Testing</a:t>
                      </a:r>
                    </a:p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Git</a:t>
                      </a:r>
                    </a:p>
                    <a:p>
                      <a:pPr algn="ctr"/>
                      <a:r>
                        <a:rPr lang="en-US" sz="1200" dirty="0"/>
                        <a:t>Commit</a:t>
                      </a:r>
                    </a:p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Peer code</a:t>
                      </a:r>
                    </a:p>
                    <a:p>
                      <a:pPr algn="ctr"/>
                      <a:r>
                        <a:rPr lang="en-US" sz="1200" dirty="0"/>
                        <a:t>Reviews</a:t>
                      </a:r>
                    </a:p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Integration testing </a:t>
                      </a:r>
                    </a:p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Deployment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Sprint </a:t>
                      </a:r>
                      <a:r>
                        <a:rPr lang="en-US" sz="1100" dirty="0"/>
                        <a:t>Retrospective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8308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07728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93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28800"/>
            <a:ext cx="5486400" cy="4572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Next Lecture </a:t>
            </a:r>
          </a:p>
          <a:p>
            <a:pPr lvl="1"/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 Testing</a:t>
            </a:r>
            <a:endParaRPr lang="en-US" b="1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Lectures</a:t>
            </a:r>
          </a:p>
          <a:p>
            <a:pPr lvl="1"/>
            <a:r>
              <a:rPr lang="en-US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 Automation </a:t>
            </a:r>
          </a:p>
          <a:p>
            <a:pPr lvl="1"/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Report</a:t>
            </a:r>
          </a:p>
          <a:p>
            <a:pPr lvl="1"/>
            <a:r>
              <a:rPr lang="en-US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Continuous Integration CI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294174A1-538D-4A74-B8E4-F67ACBA49882}" type="datetime1">
              <a:rPr lang="en-US" smtClean="0"/>
              <a:t>9/14/2022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64234AC-D67F-4D2E-BF6A-7C7F50406644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1127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</a:t>
            </a:r>
          </a:p>
        </p:txBody>
      </p:sp>
      <p:sp>
        <p:nvSpPr>
          <p:cNvPr id="15" name="Footer Placeholder 8">
            <a:extLst>
              <a:ext uri="{FF2B5EF4-FFF2-40B4-BE49-F238E27FC236}">
                <a16:creationId xmlns:a16="http://schemas.microsoft.com/office/drawing/2014/main" id="{845AD629-C723-404C-9B52-462730F8CE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00300" y="6400800"/>
            <a:ext cx="43434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Sacramento State – CSC 191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C9001E-BF5C-45B4-88C0-D0A1EF07FE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631689" y="2101416"/>
            <a:ext cx="4055111" cy="2699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045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93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28800"/>
            <a:ext cx="5829300" cy="4572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Client Meetings</a:t>
            </a:r>
          </a:p>
          <a:p>
            <a:pPr lvl="1"/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have client meetings gone?</a:t>
            </a:r>
          </a:p>
          <a:p>
            <a:pPr lvl="1"/>
            <a:r>
              <a:rPr lang="en-US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Any requirement changes?</a:t>
            </a:r>
          </a:p>
          <a:p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 Advisors</a:t>
            </a:r>
          </a:p>
          <a:p>
            <a:pPr lvl="1"/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Regular Lab advisor meeting?</a:t>
            </a:r>
          </a:p>
          <a:p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Sprint Progress </a:t>
            </a:r>
          </a:p>
          <a:p>
            <a:pPr lvl="1"/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 blockers? 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294174A1-538D-4A74-B8E4-F67ACBA49882}" type="datetime1">
              <a:rPr lang="en-US" smtClean="0"/>
              <a:t>9/14/2022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64234AC-D67F-4D2E-BF6A-7C7F50406644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1127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Updates </a:t>
            </a:r>
          </a:p>
        </p:txBody>
      </p:sp>
      <p:sp>
        <p:nvSpPr>
          <p:cNvPr id="15" name="Footer Placeholder 8">
            <a:extLst>
              <a:ext uri="{FF2B5EF4-FFF2-40B4-BE49-F238E27FC236}">
                <a16:creationId xmlns:a16="http://schemas.microsoft.com/office/drawing/2014/main" id="{845AD629-C723-404C-9B52-462730F8CE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00300" y="6400800"/>
            <a:ext cx="43434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Sacramento State – CSC 191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FECDB7-9FCD-4E5C-9724-F01B4B4D316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671926" y="2113429"/>
            <a:ext cx="1958845" cy="3063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179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936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828800"/>
            <a:ext cx="5600700" cy="4457700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Ensure software works as intended</a:t>
            </a:r>
          </a:p>
          <a:p>
            <a:pPr lvl="1"/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Ensure all the buttons and functions work</a:t>
            </a:r>
          </a:p>
          <a:p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Keep software from crashing</a:t>
            </a:r>
          </a:p>
          <a:p>
            <a:pPr lvl="1"/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 unintended bugs when </a:t>
            </a:r>
            <a:r>
              <a:rPr lang="en-US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newley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developed code is added to the system </a:t>
            </a:r>
          </a:p>
          <a:p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Protect against hackers</a:t>
            </a:r>
          </a:p>
          <a:p>
            <a:pPr lvl="1"/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Secure coding, test against injects, data leaks </a:t>
            </a:r>
          </a:p>
          <a:p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Keep code efficient </a:t>
            </a:r>
          </a:p>
          <a:p>
            <a:pPr lvl="1"/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Protect against needless debugging </a:t>
            </a:r>
          </a:p>
          <a:p>
            <a:pPr lvl="1"/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Ensure algorithms are returning results in a timely manor 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294174A1-538D-4A74-B8E4-F67ACBA49882}" type="datetime1">
              <a:rPr lang="en-US" smtClean="0"/>
              <a:t>9/14/2022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64234AC-D67F-4D2E-BF6A-7C7F50406644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1127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Test </a:t>
            </a:r>
          </a:p>
        </p:txBody>
      </p:sp>
      <p:sp>
        <p:nvSpPr>
          <p:cNvPr id="15" name="Footer Placeholder 8">
            <a:extLst>
              <a:ext uri="{FF2B5EF4-FFF2-40B4-BE49-F238E27FC236}">
                <a16:creationId xmlns:a16="http://schemas.microsoft.com/office/drawing/2014/main" id="{845AD629-C723-404C-9B52-462730F8CE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00300" y="6400800"/>
            <a:ext cx="43434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Sacramento State – CSC 191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33FE8F-01D5-4CA3-92C6-88FF7F0DD7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943600" y="1828800"/>
            <a:ext cx="30480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131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936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828800"/>
            <a:ext cx="5257800" cy="4000500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Ariane 501 failure 1996</a:t>
            </a:r>
          </a:p>
          <a:p>
            <a:pPr lvl="1"/>
            <a:r>
              <a:rPr lang="en-US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 exception was triggered 30 seconds into liftoff by the guidance system</a:t>
            </a:r>
          </a:p>
          <a:p>
            <a:pPr lvl="1"/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64 bit floating point was converted to a 16 bit signed int causing truncation </a:t>
            </a:r>
          </a:p>
          <a:p>
            <a:pPr lvl="1"/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rocket self destructed to avoid continuing further on the undesired flight path</a:t>
            </a:r>
          </a:p>
          <a:p>
            <a:pPr lvl="1"/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 of the rocket and cargo was 500 million 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294174A1-538D-4A74-B8E4-F67ACBA49882}" type="datetime1">
              <a:rPr lang="en-US" smtClean="0"/>
              <a:t>9/14/2022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64234AC-D67F-4D2E-BF6A-7C7F50406644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1127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Test </a:t>
            </a:r>
          </a:p>
        </p:txBody>
      </p:sp>
      <p:sp>
        <p:nvSpPr>
          <p:cNvPr id="15" name="Footer Placeholder 8">
            <a:extLst>
              <a:ext uri="{FF2B5EF4-FFF2-40B4-BE49-F238E27FC236}">
                <a16:creationId xmlns:a16="http://schemas.microsoft.com/office/drawing/2014/main" id="{845AD629-C723-404C-9B52-462730F8CE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00300" y="6400800"/>
            <a:ext cx="43434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Sacramento State – CSC 191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F9BD7F-5A58-4829-AE4C-35E1EB5B54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0" y="4287034"/>
            <a:ext cx="1898411" cy="20599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8D0FE8B-E0A6-4A45-88CE-17A802EC74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4727" y="1778037"/>
            <a:ext cx="2882934" cy="2059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985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93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43100"/>
            <a:ext cx="4343400" cy="4343400"/>
          </a:xfrm>
        </p:spPr>
        <p:txBody>
          <a:bodyPr>
            <a:normAutofit fontScale="55000" lnSpcReduction="20000"/>
          </a:bodyPr>
          <a:lstStyle/>
          <a:p>
            <a:r>
              <a:rPr lang="en-US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Unit </a:t>
            </a:r>
          </a:p>
          <a:p>
            <a:pPr lvl="1"/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Smallest test </a:t>
            </a:r>
          </a:p>
          <a:p>
            <a:pPr lvl="1"/>
            <a:r>
              <a:rPr lang="en-US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Testing a function, algorithm or subroutine </a:t>
            </a:r>
          </a:p>
          <a:p>
            <a:pPr lvl="1"/>
            <a:r>
              <a:rPr lang="en-US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of development </a:t>
            </a:r>
          </a:p>
          <a:p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Integration </a:t>
            </a:r>
          </a:p>
          <a:p>
            <a:pPr lvl="1"/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 how well newly developed code works with the system </a:t>
            </a:r>
          </a:p>
          <a:p>
            <a:pPr lvl="1"/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of sprint tests </a:t>
            </a:r>
          </a:p>
          <a:p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</a:t>
            </a:r>
          </a:p>
          <a:p>
            <a:pPr lvl="1"/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experience </a:t>
            </a:r>
          </a:p>
          <a:p>
            <a:pPr lvl="1"/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Does the UI work as intended</a:t>
            </a:r>
          </a:p>
          <a:p>
            <a:pPr lvl="1"/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Does the software function as expected</a:t>
            </a:r>
          </a:p>
          <a:p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Acceptance</a:t>
            </a:r>
          </a:p>
          <a:p>
            <a:pPr lvl="1"/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Does the software meet the customers requirements  </a:t>
            </a:r>
          </a:p>
          <a:p>
            <a:pPr lvl="1"/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Does the software meet the business requirement </a:t>
            </a:r>
          </a:p>
          <a:p>
            <a:pPr lvl="1"/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Will the customer accept delivery of the product 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294174A1-538D-4A74-B8E4-F67ACBA49882}" type="datetime1">
              <a:rPr lang="en-US" smtClean="0"/>
              <a:t>9/14/2022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64234AC-D67F-4D2E-BF6A-7C7F50406644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1127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Testing  </a:t>
            </a:r>
          </a:p>
        </p:txBody>
      </p:sp>
      <p:sp>
        <p:nvSpPr>
          <p:cNvPr id="15" name="Footer Placeholder 8">
            <a:extLst>
              <a:ext uri="{FF2B5EF4-FFF2-40B4-BE49-F238E27FC236}">
                <a16:creationId xmlns:a16="http://schemas.microsoft.com/office/drawing/2014/main" id="{845AD629-C723-404C-9B52-462730F8CE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00300" y="6400800"/>
            <a:ext cx="43434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Sacramento State – CSC 191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CB6DCB-EEAD-4808-A9D2-4B8EF154B2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029200" y="1926155"/>
            <a:ext cx="4002214" cy="2014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791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731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714500"/>
            <a:ext cx="7543800" cy="468630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sz="1400" b="1" dirty="0"/>
          </a:p>
          <a:p>
            <a:r>
              <a:rPr lang="en-US" sz="2800" b="1" dirty="0"/>
              <a:t>Smallest section of code that is testable</a:t>
            </a:r>
          </a:p>
          <a:p>
            <a:pPr lvl="1"/>
            <a:r>
              <a:rPr lang="en-US" sz="1600" b="1" dirty="0"/>
              <a:t>Often testing output from functions, subroutines or modules within the code base</a:t>
            </a:r>
          </a:p>
          <a:p>
            <a:pPr lvl="1"/>
            <a:r>
              <a:rPr lang="en-US" sz="1600" b="1" dirty="0"/>
              <a:t>Examples:</a:t>
            </a:r>
          </a:p>
          <a:p>
            <a:pPr lvl="2"/>
            <a:r>
              <a:rPr lang="en-US" sz="1400" b="1" dirty="0"/>
              <a:t>Testing a hashing function is returning accurate and dependable results</a:t>
            </a:r>
          </a:p>
          <a:p>
            <a:pPr lvl="2"/>
            <a:r>
              <a:rPr lang="en-US" sz="1400" b="1" dirty="0"/>
              <a:t>Testing if a total function returns an accurate total  for an online order</a:t>
            </a:r>
          </a:p>
          <a:p>
            <a:r>
              <a:rPr lang="en-US" sz="2800" b="1" dirty="0"/>
              <a:t>Unit tests preformed after development </a:t>
            </a:r>
          </a:p>
          <a:p>
            <a:pPr lvl="1"/>
            <a:r>
              <a:rPr lang="en-US" sz="1600" b="1" dirty="0"/>
              <a:t>Unit testing is preformed by the developer after development </a:t>
            </a:r>
          </a:p>
          <a:p>
            <a:pPr lvl="1"/>
            <a:r>
              <a:rPr lang="en-US" sz="1600" b="1" dirty="0"/>
              <a:t>Unit tests should be done before the code is submitted via git commit </a:t>
            </a:r>
          </a:p>
          <a:p>
            <a:pPr lvl="1"/>
            <a:r>
              <a:rPr lang="en-US" sz="1600" b="1" dirty="0"/>
              <a:t>During the code peer review the developer should explain code and any unit tests used to verify the code is working as intended 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7F6A0284-A23B-4ED6-AD2E-616D9B75A392}" type="datetime1">
              <a:rPr lang="en-US" smtClean="0"/>
              <a:t>9/14/2022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Sacramento State - CSC 191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64234AC-D67F-4D2E-BF6A-7C7F50406644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11277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4120867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731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943100"/>
            <a:ext cx="5143500" cy="400050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sz="1400" b="1" dirty="0"/>
          </a:p>
          <a:p>
            <a:r>
              <a:rPr lang="en-US" sz="2800" b="1" dirty="0"/>
              <a:t>Start thinking of ways to implement unit testing into your sprint development lifecycle </a:t>
            </a:r>
          </a:p>
          <a:p>
            <a:r>
              <a:rPr lang="en-US" sz="2800" b="1" dirty="0"/>
              <a:t>While developing your sprint task think of how you will unit test the functions you are developing 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7F6A0284-A23B-4ED6-AD2E-616D9B75A392}" type="datetime1">
              <a:rPr lang="en-US" smtClean="0"/>
              <a:t>9/14/2022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Sacramento State - CSC 191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64234AC-D67F-4D2E-BF6A-7C7F50406644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11277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</a:t>
            </a:r>
            <a:endParaRPr lang="en-US" sz="3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F7F135-1D79-45CF-876E-E515674DAA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2100" y="1818952"/>
            <a:ext cx="3665627" cy="2124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167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93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4000500"/>
            <a:ext cx="5372100" cy="2400300"/>
          </a:xfrm>
        </p:spPr>
        <p:txBody>
          <a:bodyPr>
            <a:normAutofit fontScale="47500" lnSpcReduction="20000"/>
          </a:bodyPr>
          <a:lstStyle/>
          <a:p>
            <a:r>
              <a:rPr lang="en-US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Handles merge </a:t>
            </a:r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onflicts</a:t>
            </a:r>
          </a:p>
          <a:p>
            <a:pPr lvl="1"/>
            <a:r>
              <a:rPr lang="en-US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Sometimes git commits are in the same module and merge conflicts arise </a:t>
            </a:r>
          </a:p>
          <a:p>
            <a:r>
              <a:rPr lang="en-US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Runs end of sprint integration tests</a:t>
            </a:r>
          </a:p>
          <a:p>
            <a:pPr lvl="1"/>
            <a:r>
              <a:rPr lang="en-US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Utilizes unit and functional tests as well as test automation to ensure all newly developed code works well together </a:t>
            </a:r>
            <a:endParaRPr lang="en-US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Most knowledgeable team member</a:t>
            </a:r>
          </a:p>
          <a:p>
            <a:pPr lvl="1"/>
            <a:r>
              <a:rPr lang="en-US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Should be the most experienced team member</a:t>
            </a:r>
          </a:p>
          <a:p>
            <a:pPr lvl="1"/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Requires a deep understanding of the whole software system </a:t>
            </a:r>
            <a:r>
              <a:rPr lang="en-US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Creates new tests </a:t>
            </a:r>
          </a:p>
          <a:p>
            <a:pPr lvl="1"/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Sometimes new integration tests are needed to fully test the system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294174A1-538D-4A74-B8E4-F67ACBA49882}" type="datetime1">
              <a:rPr lang="en-US" smtClean="0"/>
              <a:t>9/14/2022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64234AC-D67F-4D2E-BF6A-7C7F50406644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1127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Tests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3C82E923-4FF3-467E-B059-E85B9C313E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34" y="1548490"/>
            <a:ext cx="8801101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buChar char="•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buFont typeface="Arial" charset="0"/>
              <a:buChar char="-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800" u="none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During your sprints each developer will submit their developed software, the team should have a designated integrator that pulls all the new code and runs integration testing as well as handles merge conflicts. </a:t>
            </a: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A4AA9F00-B536-47DB-984C-2FEDF4FAE2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3068649"/>
            <a:ext cx="2171703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buChar char="•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buFont typeface="Arial" charset="0"/>
              <a:buChar char="-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800" b="1" u="none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Integrator</a:t>
            </a:r>
          </a:p>
        </p:txBody>
      </p:sp>
      <p:sp>
        <p:nvSpPr>
          <p:cNvPr id="15" name="Footer Placeholder 8">
            <a:extLst>
              <a:ext uri="{FF2B5EF4-FFF2-40B4-BE49-F238E27FC236}">
                <a16:creationId xmlns:a16="http://schemas.microsoft.com/office/drawing/2014/main" id="{845AD629-C723-404C-9B52-462730F8CE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00300" y="6400800"/>
            <a:ext cx="43434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Sacramento State – CSC 191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C4A279-EB48-4F11-8E79-F65043BA1A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333565" y="3305396"/>
            <a:ext cx="2628900" cy="1798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9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93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28800"/>
            <a:ext cx="537210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Functional testing is considered black box testing. The tester does not need to know the inner workings of the software only that the inputs match the output 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294174A1-538D-4A74-B8E4-F67ACBA49882}" type="datetime1">
              <a:rPr lang="en-US" smtClean="0"/>
              <a:t>9/14/2022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64234AC-D67F-4D2E-BF6A-7C7F50406644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1127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Tests</a:t>
            </a:r>
          </a:p>
        </p:txBody>
      </p:sp>
      <p:sp>
        <p:nvSpPr>
          <p:cNvPr id="15" name="Footer Placeholder 8">
            <a:extLst>
              <a:ext uri="{FF2B5EF4-FFF2-40B4-BE49-F238E27FC236}">
                <a16:creationId xmlns:a16="http://schemas.microsoft.com/office/drawing/2014/main" id="{845AD629-C723-404C-9B52-462730F8CE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00300" y="6400800"/>
            <a:ext cx="43434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Sacramento State – CSC 191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25A2F7-586B-432C-8AE1-8590CE140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9300" y="1600200"/>
            <a:ext cx="3189246" cy="198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175445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t Design">
  <a:themeElements>
    <a:clrScheme name="Colors - Content">
      <a:dk1>
        <a:srgbClr val="000000"/>
      </a:dk1>
      <a:lt1>
        <a:srgbClr val="FFFFFF"/>
      </a:lt1>
      <a:dk2>
        <a:srgbClr val="00563C"/>
      </a:dk2>
      <a:lt2>
        <a:srgbClr val="D5B65D"/>
      </a:lt2>
      <a:accent1>
        <a:srgbClr val="2850A0"/>
      </a:accent1>
      <a:accent2>
        <a:srgbClr val="C00000"/>
      </a:accent2>
      <a:accent3>
        <a:srgbClr val="E06000"/>
      </a:accent3>
      <a:accent4>
        <a:srgbClr val="5000A0"/>
      </a:accent4>
      <a:accent5>
        <a:srgbClr val="040404"/>
      </a:accent5>
      <a:accent6>
        <a:srgbClr val="FBFBFB"/>
      </a:accent6>
      <a:hlink>
        <a:srgbClr val="3060A0"/>
      </a:hlink>
      <a:folHlink>
        <a:srgbClr val="3060A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rgbClr val="00563F"/>
          </a:buClr>
          <a:buSzTx/>
          <a:buFontTx/>
          <a:buNone/>
          <a:tabLst/>
          <a:defRPr kumimoji="0" sz="3200" b="0" i="0" u="none" strike="noStrike" cap="none" normalizeH="0" baseline="0" dirty="0" err="1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square" rtlCol="0" anchor="ctr" anchorCtr="0">
        <a:noAutofit/>
      </a:bodyPr>
      <a:lstStyle>
        <a:defPPr>
          <a:lnSpc>
            <a:spcPct val="100000"/>
          </a:lnSpc>
          <a:spcBef>
            <a:spcPts val="1200"/>
          </a:spcBef>
          <a:defRPr u="none" dirty="0" smtClean="0">
            <a:solidFill>
              <a:schemeClr val="tx1"/>
            </a:solidFill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00563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AAB4A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808080"/>
        </a:dk1>
        <a:lt1>
          <a:srgbClr val="D2C8A2"/>
        </a:lt1>
        <a:dk2>
          <a:srgbClr val="00563F"/>
        </a:dk2>
        <a:lt2>
          <a:srgbClr val="FFFFFF"/>
        </a:lt2>
        <a:accent1>
          <a:srgbClr val="BBE0E3"/>
        </a:accent1>
        <a:accent2>
          <a:srgbClr val="333399"/>
        </a:accent2>
        <a:accent3>
          <a:srgbClr val="AAB4AF"/>
        </a:accent3>
        <a:accent4>
          <a:srgbClr val="B3AA8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D2C8A2"/>
        </a:dk1>
        <a:lt1>
          <a:srgbClr val="F8F8F8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BFBFB"/>
        </a:accent3>
        <a:accent4>
          <a:srgbClr val="B3AA8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D2C8A2"/>
        </a:dk1>
        <a:lt1>
          <a:srgbClr val="F8F8F8"/>
        </a:lt1>
        <a:dk2>
          <a:srgbClr val="BCAD75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BFBFB"/>
        </a:accent3>
        <a:accent4>
          <a:srgbClr val="B3AA8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862</Words>
  <Application>Microsoft Office PowerPoint</Application>
  <PresentationFormat>On-screen Show (4:3)</PresentationFormat>
  <Paragraphs>182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Courier New</vt:lpstr>
      <vt:lpstr>Times New Roman</vt:lpstr>
      <vt:lpstr>Wingdings</vt:lpstr>
      <vt:lpstr>Content Design</vt:lpstr>
      <vt:lpstr>Testing </vt:lpstr>
      <vt:lpstr>Sprint Updates </vt:lpstr>
      <vt:lpstr>Why Test </vt:lpstr>
      <vt:lpstr>Why Test </vt:lpstr>
      <vt:lpstr>Types of Testing  </vt:lpstr>
      <vt:lpstr>Unit Testing </vt:lpstr>
      <vt:lpstr>Unit Testing </vt:lpstr>
      <vt:lpstr>Integration Tests</vt:lpstr>
      <vt:lpstr>Functional Tests</vt:lpstr>
      <vt:lpstr>Functional Tests</vt:lpstr>
      <vt:lpstr>Acceptance Tests</vt:lpstr>
      <vt:lpstr>Acceptance Tests</vt:lpstr>
      <vt:lpstr>Sprint Testing</vt:lpstr>
      <vt:lpstr>Sprint Cycle </vt:lpstr>
      <vt:lpstr>Questions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/>
  <cp:revision>1279</cp:revision>
  <dcterms:created xsi:type="dcterms:W3CDTF">2010-01-26T00:37:14Z</dcterms:created>
  <dcterms:modified xsi:type="dcterms:W3CDTF">2022-09-14T23:48:45Z</dcterms:modified>
</cp:coreProperties>
</file>