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0" r:id="rId1"/>
  </p:sldMasterIdLst>
  <p:notesMasterIdLst>
    <p:notesMasterId r:id="rId18"/>
  </p:notesMasterIdLst>
  <p:handoutMasterIdLst>
    <p:handoutMasterId r:id="rId19"/>
  </p:handoutMasterIdLst>
  <p:sldIdLst>
    <p:sldId id="256" r:id="rId2"/>
    <p:sldId id="503" r:id="rId3"/>
    <p:sldId id="511" r:id="rId4"/>
    <p:sldId id="516" r:id="rId5"/>
    <p:sldId id="488" r:id="rId6"/>
    <p:sldId id="456" r:id="rId7"/>
    <p:sldId id="505" r:id="rId8"/>
    <p:sldId id="506" r:id="rId9"/>
    <p:sldId id="493" r:id="rId10"/>
    <p:sldId id="504" r:id="rId11"/>
    <p:sldId id="492" r:id="rId12"/>
    <p:sldId id="494" r:id="rId13"/>
    <p:sldId id="507" r:id="rId14"/>
    <p:sldId id="508" r:id="rId15"/>
    <p:sldId id="509" r:id="rId16"/>
    <p:sldId id="495" r:id="rId17"/>
  </p:sldIdLst>
  <p:sldSz cx="9144000" cy="6858000" type="screen4x3"/>
  <p:notesSz cx="6858000" cy="9144000"/>
  <p:defaultTextStyle>
    <a:defPPr>
      <a:defRPr lang="en-US"/>
    </a:defPPr>
    <a:lvl1pPr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1pPr>
    <a:lvl2pPr marL="4572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2pPr>
    <a:lvl3pPr marL="9144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3pPr>
    <a:lvl4pPr marL="13716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4pPr>
    <a:lvl5pPr marL="18288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0000"/>
    <a:srgbClr val="FFFFFF"/>
    <a:srgbClr val="303030"/>
    <a:srgbClr val="202020"/>
    <a:srgbClr val="002040"/>
    <a:srgbClr val="4060A0"/>
    <a:srgbClr val="402040"/>
    <a:srgbClr val="80408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9467" autoAdjust="0"/>
  </p:normalViewPr>
  <p:slideViewPr>
    <p:cSldViewPr>
      <p:cViewPr varScale="1">
        <p:scale>
          <a:sx n="85" d="100"/>
          <a:sy n="85" d="100"/>
        </p:scale>
        <p:origin x="125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2058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72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72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72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F899DB8-4989-42D3-A843-53CAE2D726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71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6AA185E-406B-4E5A-AA6C-E6AC194FE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20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CD65-3E9A-42CF-878E-D41CAEB69031}" type="slidenum">
              <a:rPr lang="en-US"/>
              <a:pPr/>
              <a:t>1</a:t>
            </a:fld>
            <a:endParaRPr lang="en-US"/>
          </a:p>
        </p:txBody>
      </p:sp>
      <p:sp>
        <p:nvSpPr>
          <p:cNvPr id="78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7075"/>
            <a:ext cx="4783137" cy="3586163"/>
          </a:xfrm>
          <a:ln/>
        </p:spPr>
      </p:sp>
      <p:sp>
        <p:nvSpPr>
          <p:cNvPr id="786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8" y="4558904"/>
            <a:ext cx="5366173" cy="43205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3EA6A-5299-4299-A3AB-524E10FC3A81}" type="slidenum">
              <a:rPr lang="en-US"/>
              <a:pPr/>
              <a:t>10</a:t>
            </a:fld>
            <a:endParaRPr lang="en-US"/>
          </a:p>
        </p:txBody>
      </p:sp>
      <p:sp>
        <p:nvSpPr>
          <p:cNvPr id="1127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37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3EA6A-5299-4299-A3AB-524E10FC3A81}" type="slidenum">
              <a:rPr lang="en-US"/>
              <a:pPr/>
              <a:t>11</a:t>
            </a:fld>
            <a:endParaRPr lang="en-US"/>
          </a:p>
        </p:txBody>
      </p:sp>
      <p:sp>
        <p:nvSpPr>
          <p:cNvPr id="1127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26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3EA6A-5299-4299-A3AB-524E10FC3A81}" type="slidenum">
              <a:rPr lang="en-US"/>
              <a:pPr/>
              <a:t>12</a:t>
            </a:fld>
            <a:endParaRPr lang="en-US"/>
          </a:p>
        </p:txBody>
      </p:sp>
      <p:sp>
        <p:nvSpPr>
          <p:cNvPr id="1127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021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3EA6A-5299-4299-A3AB-524E10FC3A81}" type="slidenum">
              <a:rPr lang="en-US"/>
              <a:pPr/>
              <a:t>13</a:t>
            </a:fld>
            <a:endParaRPr lang="en-US"/>
          </a:p>
        </p:txBody>
      </p:sp>
      <p:sp>
        <p:nvSpPr>
          <p:cNvPr id="1127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0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3EA6A-5299-4299-A3AB-524E10FC3A81}" type="slidenum">
              <a:rPr lang="en-US"/>
              <a:pPr/>
              <a:t>14</a:t>
            </a:fld>
            <a:endParaRPr lang="en-US"/>
          </a:p>
        </p:txBody>
      </p:sp>
      <p:sp>
        <p:nvSpPr>
          <p:cNvPr id="1127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49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3EA6A-5299-4299-A3AB-524E10FC3A81}" type="slidenum">
              <a:rPr lang="en-US"/>
              <a:pPr/>
              <a:t>15</a:t>
            </a:fld>
            <a:endParaRPr lang="en-US"/>
          </a:p>
        </p:txBody>
      </p:sp>
      <p:sp>
        <p:nvSpPr>
          <p:cNvPr id="1127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139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3EA6A-5299-4299-A3AB-524E10FC3A81}" type="slidenum">
              <a:rPr lang="en-US"/>
              <a:pPr/>
              <a:t>16</a:t>
            </a:fld>
            <a:endParaRPr lang="en-US"/>
          </a:p>
        </p:txBody>
      </p:sp>
      <p:sp>
        <p:nvSpPr>
          <p:cNvPr id="1127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08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D8E7C-8CA6-483C-95B7-5C798156A26F}" type="slidenum">
              <a:rPr lang="en-US"/>
              <a:pPr/>
              <a:t>2</a:t>
            </a:fld>
            <a:endParaRPr lang="en-US"/>
          </a:p>
        </p:txBody>
      </p:sp>
      <p:sp>
        <p:nvSpPr>
          <p:cNvPr id="112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77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D8E7C-8CA6-483C-95B7-5C798156A26F}" type="slidenum">
              <a:rPr lang="en-US"/>
              <a:pPr/>
              <a:t>3</a:t>
            </a:fld>
            <a:endParaRPr lang="en-US"/>
          </a:p>
        </p:txBody>
      </p:sp>
      <p:sp>
        <p:nvSpPr>
          <p:cNvPr id="112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7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D8E7C-8CA6-483C-95B7-5C798156A26F}" type="slidenum">
              <a:rPr lang="en-US"/>
              <a:pPr/>
              <a:t>4</a:t>
            </a:fld>
            <a:endParaRPr lang="en-US"/>
          </a:p>
        </p:txBody>
      </p:sp>
      <p:sp>
        <p:nvSpPr>
          <p:cNvPr id="112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79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3EA6A-5299-4299-A3AB-524E10FC3A81}" type="slidenum">
              <a:rPr lang="en-US"/>
              <a:pPr/>
              <a:t>5</a:t>
            </a:fld>
            <a:endParaRPr lang="en-US"/>
          </a:p>
        </p:txBody>
      </p:sp>
      <p:sp>
        <p:nvSpPr>
          <p:cNvPr id="1127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2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3EA6A-5299-4299-A3AB-524E10FC3A81}" type="slidenum">
              <a:rPr lang="en-US"/>
              <a:pPr/>
              <a:t>6</a:t>
            </a:fld>
            <a:endParaRPr lang="en-US"/>
          </a:p>
        </p:txBody>
      </p:sp>
      <p:sp>
        <p:nvSpPr>
          <p:cNvPr id="1127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31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3EA6A-5299-4299-A3AB-524E10FC3A81}" type="slidenum">
              <a:rPr lang="en-US"/>
              <a:pPr/>
              <a:t>7</a:t>
            </a:fld>
            <a:endParaRPr lang="en-US"/>
          </a:p>
        </p:txBody>
      </p:sp>
      <p:sp>
        <p:nvSpPr>
          <p:cNvPr id="1127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71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3EA6A-5299-4299-A3AB-524E10FC3A81}" type="slidenum">
              <a:rPr lang="en-US"/>
              <a:pPr/>
              <a:t>8</a:t>
            </a:fld>
            <a:endParaRPr lang="en-US"/>
          </a:p>
        </p:txBody>
      </p:sp>
      <p:sp>
        <p:nvSpPr>
          <p:cNvPr id="1127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08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3EA6A-5299-4299-A3AB-524E10FC3A81}" type="slidenum">
              <a:rPr lang="en-US"/>
              <a:pPr/>
              <a:t>9</a:t>
            </a:fld>
            <a:endParaRPr lang="en-US"/>
          </a:p>
        </p:txBody>
      </p:sp>
      <p:sp>
        <p:nvSpPr>
          <p:cNvPr id="1127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38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1714500"/>
            <a:ext cx="9144000" cy="34163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50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00600" y="2057400"/>
            <a:ext cx="3886200" cy="2743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563F"/>
                </a:solidFill>
              </a14:hiddenFill>
            </a:ext>
          </a:extLst>
        </p:spPr>
        <p:txBody>
          <a:bodyPr lIns="0" rIns="0">
            <a:normAutofit/>
          </a:bodyPr>
          <a:lstStyle>
            <a:lvl1pPr>
              <a:defRPr sz="48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372100"/>
            <a:ext cx="8229600" cy="1257300"/>
          </a:xfrm>
          <a:extLst>
            <a:ext uri="{909E8E84-426E-40DD-AFC4-6F175D3DCCD1}">
              <a14:hiddenFill xmlns:a14="http://schemas.microsoft.com/office/drawing/2010/main">
                <a:solidFill>
                  <a:srgbClr val="00563F"/>
                </a:solidFill>
              </a14:hiddenFill>
            </a:ext>
          </a:extLst>
        </p:spPr>
        <p:txBody>
          <a:bodyPr lIns="182880" rIns="182880">
            <a:normAutofit/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00200" y="2057400"/>
            <a:ext cx="2743200" cy="2743200"/>
          </a:xfrm>
        </p:spPr>
        <p:txBody>
          <a:bodyPr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4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457200" y="1828800"/>
            <a:ext cx="8229600" cy="4572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86FDBCE0-431C-44ED-9511-E4E31C3EEB67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812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o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457200" y="4343400"/>
            <a:ext cx="8229600" cy="2057400"/>
          </a:xfrm>
          <a:prstGeom prst="rect">
            <a:avLst/>
          </a:prstGeom>
          <a:solidFill>
            <a:srgbClr val="303030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918AB6FD-1771-4A11-BC76-EE70035B6456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685800" y="4572000"/>
            <a:ext cx="7772400" cy="1600200"/>
          </a:xfrm>
          <a:noFill/>
          <a:ln w="25400">
            <a:noFill/>
          </a:ln>
        </p:spPr>
        <p:txBody>
          <a:bodyPr wrap="none" lIns="0" tIns="0" rIns="0" bIns="0" anchor="ctr" anchorCtr="0">
            <a:normAutofit/>
          </a:bodyPr>
          <a:lstStyle>
            <a:lvl1pPr marL="0" indent="0">
              <a:buNone/>
              <a:defRPr sz="2800"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sz="2400"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82296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5093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457200" y="1828800"/>
            <a:ext cx="8229600" cy="4572000"/>
          </a:xfrm>
          <a:prstGeom prst="rect">
            <a:avLst/>
          </a:prstGeom>
          <a:solidFill>
            <a:srgbClr val="303030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D73C0D0-4631-4A99-9692-8A11CF67CC07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6133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utpu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457200" y="4343400"/>
            <a:ext cx="8229600" cy="20574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64127D91-B8CD-4FAE-B2B8-1A3E4FF72337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82296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0"/>
          </p:nvPr>
        </p:nvSpPr>
        <p:spPr>
          <a:xfrm>
            <a:off x="685800" y="4800600"/>
            <a:ext cx="7772400" cy="1371600"/>
          </a:xfrm>
          <a:noFill/>
          <a:ln w="25400">
            <a:noFill/>
          </a:ln>
        </p:spPr>
        <p:txBody>
          <a:bodyPr wrap="none" lIns="0" tIns="0" rIns="0" bIns="0" anchor="ctr" anchorCtr="0">
            <a:normAutofit/>
          </a:bodyPr>
          <a:lstStyle>
            <a:lvl1pPr marL="0" indent="0">
              <a:buNone/>
              <a:defRPr sz="2800"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sz="2400"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457200" y="4343400"/>
            <a:ext cx="8229600" cy="228600"/>
          </a:xfrm>
          <a:prstGeom prst="rect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271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pu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457200" y="1828800"/>
            <a:ext cx="8229600" cy="4572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6000"/>
            <a:ext cx="7772400" cy="3886200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 anchor="t">
            <a:normAutofit/>
          </a:bodyPr>
          <a:lstStyle>
            <a:lvl1pPr marL="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8E495B53-DD36-45E1-9E8E-DC1FC6642761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457200" y="1828800"/>
            <a:ext cx="8229600" cy="228600"/>
          </a:xfrm>
          <a:prstGeom prst="rect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578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utpu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457200" y="4343400"/>
            <a:ext cx="8229600" cy="2057400"/>
          </a:xfrm>
          <a:prstGeom prst="rect">
            <a:avLst/>
          </a:prstGeom>
          <a:solidFill>
            <a:srgbClr val="303030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835CCF12-20A5-47CE-B6A4-DCCFE5262AEB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82296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0"/>
          </p:nvPr>
        </p:nvSpPr>
        <p:spPr>
          <a:xfrm>
            <a:off x="685800" y="4800600"/>
            <a:ext cx="7772400" cy="1371600"/>
          </a:xfrm>
          <a:noFill/>
          <a:ln w="25400">
            <a:noFill/>
          </a:ln>
        </p:spPr>
        <p:txBody>
          <a:bodyPr wrap="none" lIns="0" tIns="0" rIns="0" bIns="0" anchor="ctr" anchorCtr="0">
            <a:normAutofit/>
          </a:bodyPr>
          <a:lstStyle>
            <a:lvl1pPr marL="0" indent="0">
              <a:buNone/>
              <a:defRPr sz="2800"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sz="2400"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457200" y="4343400"/>
            <a:ext cx="8229600" cy="228600"/>
          </a:xfrm>
          <a:prstGeom prst="rect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196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pu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457200" y="1828800"/>
            <a:ext cx="8229600" cy="4572000"/>
          </a:xfrm>
          <a:prstGeom prst="rect">
            <a:avLst/>
          </a:prstGeom>
          <a:solidFill>
            <a:srgbClr val="303030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6000"/>
            <a:ext cx="7772400" cy="3886200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 anchor="t">
            <a:normAutofit/>
          </a:bodyPr>
          <a:lstStyle>
            <a:lvl1pPr marL="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107DA67-9E5D-43CB-9CFA-04CF77326814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457200" y="1828800"/>
            <a:ext cx="8229600" cy="228600"/>
          </a:xfrm>
          <a:prstGeom prst="rect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88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7213"/>
            <a:ext cx="8229600" cy="4573587"/>
          </a:xfrm>
        </p:spPr>
        <p:txBody>
          <a:bodyPr lIns="0" tIns="0" rIns="0" bIns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61FD0B7D-BA01-4FA2-B56A-483BB950CD6A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27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7213"/>
            <a:ext cx="5715000" cy="4570412"/>
          </a:xfrm>
        </p:spPr>
        <p:txBody>
          <a:bodyPr lIns="0" tIns="0" rIns="0" bIns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3C9E6056-0015-4A34-8DA9-76E288B5445A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00800" y="1828800"/>
            <a:ext cx="22860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545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4000500" cy="45735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00500" cy="4572000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8EA1A612-FA36-4180-A82D-70004E1A4342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49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82296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229100"/>
            <a:ext cx="8229600" cy="2171700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C59843A6-F031-49C0-843E-D57B62AB404F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23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FCCB6D4C-B11B-456A-87F1-D6F88FBB7353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17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199"/>
            <a:ext cx="8229600" cy="5943601"/>
          </a:xfrm>
        </p:spPr>
        <p:txBody>
          <a:bodyPr lIns="0" tIns="0" rIns="0" bIns="0"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  <a:lvl2pPr>
              <a:defRPr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A6965B8B-39A6-41EC-917B-4521AFB1809B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3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67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o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457200" y="4343400"/>
            <a:ext cx="8229600" cy="20574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0A7D78DD-8240-4DAB-BE82-4E9624C7AB78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685800" y="4572000"/>
            <a:ext cx="7772400" cy="1600200"/>
          </a:xfrm>
          <a:noFill/>
          <a:ln w="25400">
            <a:noFill/>
          </a:ln>
        </p:spPr>
        <p:txBody>
          <a:bodyPr wrap="none" lIns="0" tIns="0" rIns="0" bIns="0" anchor="ctr" anchorCtr="0">
            <a:normAutofit/>
          </a:bodyPr>
          <a:lstStyle>
            <a:lvl1pPr marL="0" indent="0">
              <a:buNone/>
              <a:defRPr sz="2800"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sz="2400"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82296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705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4300"/>
            <a:ext cx="8229600" cy="1371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7213"/>
            <a:ext cx="8229600" cy="457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BFB9D8EB-7AB3-4785-8361-CAB4835A508D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0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5" r:id="rId4"/>
    <p:sldLayoutId id="2147483734" r:id="rId5"/>
    <p:sldLayoutId id="2147483736" r:id="rId6"/>
    <p:sldLayoutId id="2147483738" r:id="rId7"/>
    <p:sldLayoutId id="2147483737" r:id="rId8"/>
    <p:sldLayoutId id="2147483781" r:id="rId9"/>
    <p:sldLayoutId id="2147483766" r:id="rId10"/>
    <p:sldLayoutId id="2147483783" r:id="rId11"/>
    <p:sldLayoutId id="2147483784" r:id="rId12"/>
    <p:sldLayoutId id="2147483782" r:id="rId13"/>
    <p:sldLayoutId id="2147483768" r:id="rId14"/>
    <p:sldLayoutId id="2147483785" r:id="rId15"/>
    <p:sldLayoutId id="2147483786" r:id="rId1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563F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63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563F"/>
        </a:buClr>
        <a:buFont typeface="Arial" charset="0"/>
        <a:buChar char="-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publicdomainfiles.com/show_file.php?id=13942933218533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ixabay.com/en/nature-tree-stump-woods-2364598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reesvg.org/recap-post-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ustintarte.com/2015/02/10-questions-every-educator-should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Angle_of_attack_indicator_2.jpg" TargetMode="External"/><Relationship Id="rId5" Type="http://schemas.openxmlformats.org/officeDocument/2006/relationships/image" Target="../media/image6.jpg"/><Relationship Id="rId4" Type="http://schemas.openxmlformats.org/officeDocument/2006/relationships/hyperlink" Target="https://aviation.stackexchange.com/questions/61203/how-difficult-is-it-to-simply-disable-disengage-the-mcas-on-boeing-737-max-8-9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800600" y="2057400"/>
            <a:ext cx="3886200" cy="2743200"/>
          </a:xfrm>
        </p:spPr>
        <p:txBody>
          <a:bodyPr>
            <a:normAutofit/>
          </a:bodyPr>
          <a:lstStyle/>
          <a:p>
            <a:r>
              <a:rPr lang="en-US" dirty="0"/>
              <a:t>Unit Testing </a:t>
            </a:r>
          </a:p>
        </p:txBody>
      </p:sp>
      <p:pic>
        <p:nvPicPr>
          <p:cNvPr id="6" name="Picture 7" descr="Sac State Logo - Flame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77" r="-34677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42331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F6A0284-A23B-4ED6-AD2E-616D9B75A392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Sacramento State - CSC 191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12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Timing Example </a:t>
            </a:r>
            <a:endParaRPr lang="en-US" sz="30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DDFEACF-4843-4023-B2DE-AD03D8B4B8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" y="1828800"/>
            <a:ext cx="3429000" cy="4229100"/>
          </a:xfrm>
        </p:spPr>
        <p:txBody>
          <a:bodyPr>
            <a:normAutofit/>
          </a:bodyPr>
          <a:lstStyle/>
          <a:p>
            <a:r>
              <a:rPr lang="en-US" sz="1800" b="1" dirty="0"/>
              <a:t>This </a:t>
            </a:r>
            <a:r>
              <a:rPr lang="en-US" sz="1800" b="1" dirty="0" err="1"/>
              <a:t>timingTest</a:t>
            </a:r>
            <a:r>
              <a:rPr lang="en-US" sz="1800" b="1" dirty="0"/>
              <a:t>() function takes a password string as input and prints to the screen the clock cycles taken to preform the hash as well as a pass or fail</a:t>
            </a:r>
          </a:p>
          <a:p>
            <a:r>
              <a:rPr lang="en-US" sz="1800" b="1" dirty="0"/>
              <a:t>If the cycle times taken is greater than 0 the test will fail</a:t>
            </a:r>
          </a:p>
          <a:p>
            <a:r>
              <a:rPr lang="en-US" sz="1800" b="1" dirty="0"/>
              <a:t>These tests are useful  when the hashing algorithm is changed speed differences can be seen 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03A8B-D4D1-FBD5-82B5-88B67EB19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0" y="1931495"/>
            <a:ext cx="4983912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62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7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71700"/>
            <a:ext cx="6629400" cy="40005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400" b="1" dirty="0"/>
          </a:p>
          <a:p>
            <a:r>
              <a:rPr lang="en-US" sz="1800" b="1" dirty="0"/>
              <a:t>Testing the speed of a database store or call function </a:t>
            </a:r>
          </a:p>
          <a:p>
            <a:pPr lvl="1"/>
            <a:r>
              <a:rPr lang="en-US" sz="1400" dirty="0"/>
              <a:t>Ensure that data stored or retrieved from the database arrives on time </a:t>
            </a:r>
          </a:p>
          <a:p>
            <a:pPr lvl="1"/>
            <a:r>
              <a:rPr lang="en-US" sz="1400" dirty="0"/>
              <a:t>If the software is reading and writing at volume the “lag” might not be noticed until the function is tested at volume. </a:t>
            </a:r>
          </a:p>
          <a:p>
            <a:pPr lvl="1"/>
            <a:r>
              <a:rPr lang="en-US" sz="1400" dirty="0"/>
              <a:t>Timing unit tests might be needed to ensure software tolerances are being met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F6A0284-A23B-4ED6-AD2E-616D9B75A392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Sacramento State - CSC 191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12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34E2EE-9BD2-4A0B-845B-F1A385BB77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429500" y="1989950"/>
            <a:ext cx="1571696" cy="218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05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7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71700"/>
            <a:ext cx="7315200" cy="33147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400" b="1" dirty="0"/>
          </a:p>
          <a:p>
            <a:r>
              <a:rPr lang="en-US" sz="1800" b="1" dirty="0"/>
              <a:t>Testing the accuracy of a database store or call function </a:t>
            </a:r>
          </a:p>
          <a:p>
            <a:pPr lvl="1"/>
            <a:r>
              <a:rPr lang="en-US" sz="1400" dirty="0"/>
              <a:t>Ensure that data saved to the database is accurate</a:t>
            </a:r>
          </a:p>
          <a:p>
            <a:pPr lvl="1"/>
            <a:r>
              <a:rPr lang="en-US" sz="1400" dirty="0"/>
              <a:t>Ensure data retrieved from the database is accurate</a:t>
            </a:r>
          </a:p>
          <a:p>
            <a:pPr lvl="1"/>
            <a:r>
              <a:rPr lang="en-US" sz="1400" b="1" dirty="0"/>
              <a:t>Example: </a:t>
            </a:r>
            <a:r>
              <a:rPr lang="en-US" sz="1400" dirty="0"/>
              <a:t>A unit test is created to call a function used by payroll accounting software. The results are compared to a known employee roster from. The test fails and its discovered a recent change in how new employees are saved into the database had broken the function that retrieves employees.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F6A0284-A23B-4ED6-AD2E-616D9B75A392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Sacramento State - CSC 191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12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72060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7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14500"/>
            <a:ext cx="4914900" cy="45720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400" b="1" dirty="0"/>
          </a:p>
          <a:p>
            <a:r>
              <a:rPr lang="en-US" sz="1800" b="1" dirty="0"/>
              <a:t>Define Test</a:t>
            </a:r>
          </a:p>
          <a:p>
            <a:pPr lvl="1"/>
            <a:r>
              <a:rPr lang="en-US" sz="1400" b="1" dirty="0"/>
              <a:t>Test is defined to #1 </a:t>
            </a:r>
          </a:p>
          <a:p>
            <a:pPr lvl="1"/>
            <a:r>
              <a:rPr lang="en-US" sz="1400" b="1" dirty="0"/>
              <a:t>This will trigger the testing logic below</a:t>
            </a:r>
          </a:p>
          <a:p>
            <a:pPr lvl="1"/>
            <a:r>
              <a:rPr lang="en-US" sz="1400" b="1" dirty="0"/>
              <a:t>If test is defined to anything else the tests will not be run</a:t>
            </a:r>
          </a:p>
          <a:p>
            <a:r>
              <a:rPr lang="en-US" sz="1800" b="1" dirty="0"/>
              <a:t>Embedding Unit test</a:t>
            </a:r>
          </a:p>
          <a:p>
            <a:pPr lvl="1"/>
            <a:r>
              <a:rPr lang="en-US" sz="1400" b="1" dirty="0"/>
              <a:t>Embedding unit tests and debug statements can be useful for troubleshooting and testing your code before deployment or git commits</a:t>
            </a:r>
          </a:p>
          <a:p>
            <a:r>
              <a:rPr lang="en-US" sz="1800" b="1" dirty="0"/>
              <a:t>Is Embedded Unit tests right for your team?</a:t>
            </a:r>
          </a:p>
          <a:p>
            <a:pPr lvl="1"/>
            <a:r>
              <a:rPr lang="en-US" sz="1400" b="1" dirty="0"/>
              <a:t>Is it feasible for your development language </a:t>
            </a:r>
          </a:p>
          <a:p>
            <a:pPr lvl="1"/>
            <a:r>
              <a:rPr lang="en-US" sz="1400" b="1" dirty="0"/>
              <a:t>Is it the right software for this type of testing</a:t>
            </a:r>
          </a:p>
          <a:p>
            <a:pPr lvl="1"/>
            <a:r>
              <a:rPr lang="en-US" sz="1400" b="1" dirty="0"/>
              <a:t>Should you create a separate git branch for testing and keep the development branch clean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F6A0284-A23B-4ED6-AD2E-616D9B75A392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Sacramento State - CSC 191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12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Unit Testing 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A91C6F-6FD3-4A18-AE38-4F819A64E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1821006"/>
            <a:ext cx="3490262" cy="40160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0634671-0E18-4A1D-BF3F-16A353AC1763}"/>
              </a:ext>
            </a:extLst>
          </p:cNvPr>
          <p:cNvSpPr/>
          <p:nvPr/>
        </p:nvSpPr>
        <p:spPr bwMode="auto">
          <a:xfrm>
            <a:off x="5372100" y="2163726"/>
            <a:ext cx="1028700" cy="236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A1EA68-1A88-40DC-98A0-69A3051A59AA}"/>
              </a:ext>
            </a:extLst>
          </p:cNvPr>
          <p:cNvSpPr/>
          <p:nvPr/>
        </p:nvSpPr>
        <p:spPr bwMode="auto">
          <a:xfrm>
            <a:off x="5486400" y="4282262"/>
            <a:ext cx="1943100" cy="6326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168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7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14500"/>
            <a:ext cx="4914900" cy="4572000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sz="1400" b="1" dirty="0"/>
          </a:p>
          <a:p>
            <a:r>
              <a:rPr lang="en-US" sz="1800" b="1" dirty="0"/>
              <a:t>Stubbing code</a:t>
            </a:r>
          </a:p>
          <a:p>
            <a:pPr lvl="1"/>
            <a:r>
              <a:rPr lang="en-US" sz="1800" b="1" dirty="0"/>
              <a:t>The section of code to be unit tested is removed from the development software into a stand alone program</a:t>
            </a:r>
          </a:p>
          <a:p>
            <a:pPr lvl="1"/>
            <a:r>
              <a:rPr lang="en-US" sz="1800" b="1" dirty="0"/>
              <a:t>The Stubbed code is then run against unit tests </a:t>
            </a:r>
          </a:p>
          <a:p>
            <a:pPr lvl="1"/>
            <a:r>
              <a:rPr lang="en-US" sz="1800" b="1" dirty="0"/>
              <a:t>Alternative to embedding unit tests in the baseline code</a:t>
            </a:r>
          </a:p>
          <a:p>
            <a:r>
              <a:rPr lang="en-US" sz="1800" b="1" dirty="0"/>
              <a:t>Code Stubbing is harder to maintain for testing </a:t>
            </a:r>
          </a:p>
          <a:p>
            <a:r>
              <a:rPr lang="en-US" sz="1800" b="1" dirty="0"/>
              <a:t>Code stubbing might be time consuming depending on the area of the code being stubbed</a:t>
            </a:r>
          </a:p>
          <a:p>
            <a:pPr lvl="1"/>
            <a:r>
              <a:rPr lang="en-US" sz="1400" b="1" dirty="0"/>
              <a:t>The more dependencies the module has the harder it will be to stub</a:t>
            </a:r>
          </a:p>
          <a:p>
            <a:endParaRPr lang="en-US" sz="1800" b="1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F6A0284-A23B-4ED6-AD2E-616D9B75A392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Sacramento State - CSC 191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12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Stubbing Code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A0ABD9-45DF-43EE-BC6D-5D1FFD9AE0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43600" y="2171700"/>
            <a:ext cx="2926080" cy="1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3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7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14500"/>
            <a:ext cx="3543300" cy="45720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400" b="1" dirty="0"/>
          </a:p>
          <a:p>
            <a:r>
              <a:rPr lang="en-US" sz="1800" b="1" dirty="0"/>
              <a:t>Main program </a:t>
            </a:r>
            <a:endParaRPr lang="en-US" sz="1400" b="1" dirty="0"/>
          </a:p>
          <a:p>
            <a:pPr lvl="1"/>
            <a:r>
              <a:rPr lang="en-US" sz="1400" b="1" dirty="0"/>
              <a:t>Module to be tested SHA256</a:t>
            </a:r>
          </a:p>
          <a:p>
            <a:pPr lvl="2"/>
            <a:r>
              <a:rPr lang="en-US" sz="1000" b="1" dirty="0"/>
              <a:t>The module is removed from the main program and stubbed</a:t>
            </a:r>
          </a:p>
          <a:p>
            <a:pPr lvl="2"/>
            <a:r>
              <a:rPr lang="en-US" sz="1000" b="1" dirty="0"/>
              <a:t>All required dependencies are moved into the program </a:t>
            </a:r>
          </a:p>
          <a:p>
            <a:pPr lvl="1"/>
            <a:r>
              <a:rPr lang="en-US" sz="1400" b="1" dirty="0"/>
              <a:t>Test wrapper </a:t>
            </a:r>
          </a:p>
          <a:p>
            <a:pPr lvl="2"/>
            <a:r>
              <a:rPr lang="en-US" sz="1000" b="1" dirty="0"/>
              <a:t>Main program </a:t>
            </a:r>
          </a:p>
          <a:p>
            <a:pPr lvl="2"/>
            <a:r>
              <a:rPr lang="en-US" sz="1000" b="1" dirty="0"/>
              <a:t>Associated test wrapper</a:t>
            </a:r>
          </a:p>
          <a:p>
            <a:pPr lvl="1"/>
            <a:r>
              <a:rPr lang="en-US" sz="1400" b="1" dirty="0"/>
              <a:t>No other code is present </a:t>
            </a:r>
          </a:p>
          <a:p>
            <a:pPr lvl="2"/>
            <a:r>
              <a:rPr lang="en-US" sz="1000" b="1" dirty="0"/>
              <a:t>Only the module to be tested is stubbed no other module is needed.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F6A0284-A23B-4ED6-AD2E-616D9B75A392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Sacramento State - CSC 191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12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Stubbed Code Example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07A8FB-73B3-4B4C-87F5-9DF51A2DA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532" y="1908546"/>
            <a:ext cx="4960726" cy="324503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0634671-0E18-4A1D-BF3F-16A353AC1763}"/>
              </a:ext>
            </a:extLst>
          </p:cNvPr>
          <p:cNvSpPr/>
          <p:nvPr/>
        </p:nvSpPr>
        <p:spPr bwMode="auto">
          <a:xfrm>
            <a:off x="4057650" y="1911204"/>
            <a:ext cx="1028700" cy="236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A1EA68-1A88-40DC-98A0-69A3051A59AA}"/>
              </a:ext>
            </a:extLst>
          </p:cNvPr>
          <p:cNvSpPr/>
          <p:nvPr/>
        </p:nvSpPr>
        <p:spPr bwMode="auto">
          <a:xfrm>
            <a:off x="4457700" y="3531063"/>
            <a:ext cx="1371600" cy="236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420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7315" name="Rectangle 3"/>
          <p:cNvSpPr>
            <a:spLocks noGrp="1" noChangeArrowheads="1"/>
          </p:cNvSpPr>
          <p:nvPr>
            <p:ph idx="1"/>
          </p:nvPr>
        </p:nvSpPr>
        <p:spPr>
          <a:xfrm>
            <a:off x="3543300" y="2057400"/>
            <a:ext cx="4686300" cy="3886200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sz="1400" b="1" dirty="0"/>
          </a:p>
          <a:p>
            <a:r>
              <a:rPr lang="en-US" sz="1800" b="1" dirty="0"/>
              <a:t>Unit testing should be preformed at the end of development before submitting your code to the git repository </a:t>
            </a:r>
          </a:p>
          <a:p>
            <a:r>
              <a:rPr lang="en-US" sz="1800" b="1" dirty="0"/>
              <a:t>The developer should design and run their own unit tests on the code they developed </a:t>
            </a:r>
          </a:p>
          <a:p>
            <a:r>
              <a:rPr lang="en-US" sz="1800" b="1" dirty="0"/>
              <a:t>Towards the end of the sprint during the team code review the developer should explain their code and the unit test they used to test </a:t>
            </a:r>
          </a:p>
          <a:p>
            <a:r>
              <a:rPr lang="en-US" sz="1800" b="1" dirty="0"/>
              <a:t>The team should decide how to incorporate the unit test into further integration tests and test automation </a:t>
            </a:r>
            <a:endParaRPr lang="en-US" sz="1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F6A0284-A23B-4ED6-AD2E-616D9B75A392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Sacramento State - CSC 191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12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Recap  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CA7059-A2FB-46F5-814E-F9D6A1089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16" y="171450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6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9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5829300" cy="4572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 Meetings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have client meetings gone?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 requirement changes?</a:t>
            </a:r>
          </a:p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Advisors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Lab advisor meeting?</a:t>
            </a:r>
          </a:p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Progress 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a couple sprints left!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blockers?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4174A1-538D-4A74-B8E4-F67ACBA49882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12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Updates 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845AD629-C723-404C-9B52-462730F8C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FECDB7-9FCD-4E5C-9724-F01B4B4D31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71926" y="2113429"/>
            <a:ext cx="1958845" cy="306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7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4174A1-538D-4A74-B8E4-F67ACBA49882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12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Screen Shots Execution Report 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845AD629-C723-404C-9B52-462730F8C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563D1C-49C2-4DA2-BBDC-D1E8159E8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2250595"/>
            <a:ext cx="8504657" cy="31701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1A7662-D730-41AF-82B7-0239AE9E7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728932"/>
            <a:ext cx="2324301" cy="434378"/>
          </a:xfrm>
          <a:prstGeom prst="rect">
            <a:avLst/>
          </a:prstGeom>
        </p:spPr>
      </p:pic>
      <p:sp>
        <p:nvSpPr>
          <p:cNvPr id="16" name="Rectangle 3">
            <a:extLst>
              <a:ext uri="{FF2B5EF4-FFF2-40B4-BE49-F238E27FC236}">
                <a16:creationId xmlns:a16="http://schemas.microsoft.com/office/drawing/2014/main" id="{024577DE-784F-4F98-AB33-C78336A150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5372100"/>
            <a:ext cx="8001000" cy="1143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clock commits icon 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developers name, date of commit and JIRA task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84DCF0-5E92-45BC-BB4C-977ED5A19F9F}"/>
              </a:ext>
            </a:extLst>
          </p:cNvPr>
          <p:cNvSpPr/>
          <p:nvPr/>
        </p:nvSpPr>
        <p:spPr bwMode="auto">
          <a:xfrm>
            <a:off x="279664" y="2342072"/>
            <a:ext cx="7949935" cy="291572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74CCA1-60F1-4BFC-B0F2-121EC73DBCD0}"/>
              </a:ext>
            </a:extLst>
          </p:cNvPr>
          <p:cNvSpPr/>
          <p:nvPr/>
        </p:nvSpPr>
        <p:spPr bwMode="auto">
          <a:xfrm>
            <a:off x="279664" y="1714500"/>
            <a:ext cx="2501837" cy="41340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07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9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50292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Boeing 737 Max</a:t>
            </a:r>
          </a:p>
          <a:p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MCAS system would check angle of 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ttack sensor</a:t>
            </a:r>
          </a:p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angle of attack was too high the MCAS software would push the plane down</a:t>
            </a:r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to prevent an engine stall </a:t>
            </a:r>
          </a:p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AOA sensor was malfunctioning and MCAS pushed nose of plane down</a:t>
            </a:r>
          </a:p>
          <a:p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could this have been prevented?? </a:t>
            </a:r>
          </a:p>
          <a:p>
            <a:endParaRPr lang="en-US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4174A1-538D-4A74-B8E4-F67ACBA49882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12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Testing Important 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845AD629-C723-404C-9B52-462730F8C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48F6A-21E9-4A22-873B-6D1DCB917B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498983" y="4000500"/>
            <a:ext cx="3476573" cy="25392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185077-4888-4CCA-AD3C-62D097A5B4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829300" y="1706581"/>
            <a:ext cx="2734771" cy="205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0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7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71700"/>
            <a:ext cx="7315200" cy="3314700"/>
          </a:xfrm>
        </p:spPr>
        <p:txBody>
          <a:bodyPr>
            <a:normAutofit/>
          </a:bodyPr>
          <a:lstStyle/>
          <a:p>
            <a:r>
              <a:rPr lang="en-US" sz="1800" b="1" dirty="0"/>
              <a:t>Testing that a function returns the proper value</a:t>
            </a:r>
          </a:p>
          <a:p>
            <a:pPr lvl="1"/>
            <a:r>
              <a:rPr lang="en-US" sz="1400" b="1" dirty="0"/>
              <a:t>A function output is expected to be a float but returns an int </a:t>
            </a:r>
          </a:p>
          <a:p>
            <a:pPr lvl="1"/>
            <a:r>
              <a:rPr lang="en-US" sz="1400" b="1" dirty="0"/>
              <a:t>Example: </a:t>
            </a:r>
            <a:r>
              <a:rPr lang="en-US" sz="1400" dirty="0"/>
              <a:t>A order total function adds up all the ordered items and outputs a total to be used for billing. Since the output is an integer a whole number is delivered. As a result change is not calculated in the total, This error over time accumulates costing the company money. </a:t>
            </a:r>
          </a:p>
          <a:p>
            <a:pPr lvl="1"/>
            <a:r>
              <a:rPr lang="en-US" sz="1400" b="1" dirty="0"/>
              <a:t>A char value is too small</a:t>
            </a:r>
          </a:p>
          <a:p>
            <a:pPr lvl="1"/>
            <a:r>
              <a:rPr lang="en-US" sz="1400" b="1" dirty="0"/>
              <a:t>Example: </a:t>
            </a:r>
            <a:r>
              <a:rPr lang="en-US" sz="1400" dirty="0"/>
              <a:t>A char 16 in the password function is not large enough to store the password, Some passwords are truncated but most passwords make it through ok. </a:t>
            </a:r>
          </a:p>
          <a:p>
            <a:pPr lvl="1"/>
            <a:r>
              <a:rPr lang="en-US" sz="1400" b="1" dirty="0"/>
              <a:t>A hashing algorithm returns inaccurate results</a:t>
            </a:r>
          </a:p>
          <a:p>
            <a:pPr lvl="1"/>
            <a:r>
              <a:rPr lang="en-US" sz="1400" b="1" dirty="0"/>
              <a:t>Example: </a:t>
            </a:r>
            <a:r>
              <a:rPr lang="en-US" sz="1400" dirty="0"/>
              <a:t>A hash function returns a hash for a given password string. The hash function isn’t working correctly and returns a different hash for the same sting password. This causes the password verification function to fail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F6A0284-A23B-4ED6-AD2E-616D9B75A392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Sacramento State - CSC 191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12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43230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F6A0284-A23B-4ED6-AD2E-616D9B75A392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Sacramento State - CSC 191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12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Code Example </a:t>
            </a:r>
            <a:endParaRPr lang="en-US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FFD140-3EDB-4A5D-9D1B-856637F30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0" y="1943100"/>
            <a:ext cx="5029636" cy="3353091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6DDFEACF-4843-4023-B2DE-AD03D8B4B8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" y="1828800"/>
            <a:ext cx="3429000" cy="3657600"/>
          </a:xfrm>
        </p:spPr>
        <p:txBody>
          <a:bodyPr>
            <a:normAutofit lnSpcReduction="10000"/>
          </a:bodyPr>
          <a:lstStyle/>
          <a:p>
            <a:r>
              <a:rPr lang="en-US" sz="1800" b="1" dirty="0"/>
              <a:t>This </a:t>
            </a:r>
            <a:r>
              <a:rPr lang="en-US" sz="1800" b="1" dirty="0" err="1"/>
              <a:t>cpp</a:t>
            </a:r>
            <a:r>
              <a:rPr lang="en-US" sz="1800" b="1" dirty="0"/>
              <a:t> code has a function called sha256 that takes in a sting password </a:t>
            </a:r>
          </a:p>
          <a:p>
            <a:r>
              <a:rPr lang="en-US" sz="1800" b="1" dirty="0"/>
              <a:t>The output of the function sha256 returns a string Hash </a:t>
            </a:r>
          </a:p>
          <a:p>
            <a:r>
              <a:rPr lang="en-US" sz="1800" b="1" dirty="0"/>
              <a:t>This function is useful so that plain text passwords are not stored in the database</a:t>
            </a:r>
          </a:p>
          <a:p>
            <a:r>
              <a:rPr lang="en-US" sz="1800" b="1" dirty="0"/>
              <a:t>The password entered by the user can be checked against a hash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269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F6A0284-A23B-4ED6-AD2E-616D9B75A392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Sacramento State - CSC 191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12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Code Example </a:t>
            </a:r>
            <a:endParaRPr lang="en-US" sz="30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DDFEACF-4843-4023-B2DE-AD03D8B4B8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" y="1828800"/>
            <a:ext cx="3429000" cy="3657600"/>
          </a:xfrm>
        </p:spPr>
        <p:txBody>
          <a:bodyPr>
            <a:normAutofit/>
          </a:bodyPr>
          <a:lstStyle/>
          <a:p>
            <a:r>
              <a:rPr lang="en-US" sz="1800" b="1" dirty="0"/>
              <a:t>This hash unit test runs the hash function against a known password and hash</a:t>
            </a:r>
          </a:p>
          <a:p>
            <a:r>
              <a:rPr lang="en-US" sz="1800" b="1" dirty="0"/>
              <a:t>If the hash function returns and invalid hash the test will print to the screen the invalid hash </a:t>
            </a:r>
          </a:p>
          <a:p>
            <a:r>
              <a:rPr lang="en-US" sz="1800" b="1" dirty="0"/>
              <a:t>A pass fail indicator is also given 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176983-4755-4C25-87E6-6462705E1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038259"/>
            <a:ext cx="5011123" cy="323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F6A0284-A23B-4ED6-AD2E-616D9B75A392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Sacramento State - CSC 191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12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Code Example </a:t>
            </a:r>
            <a:endParaRPr lang="en-US" sz="30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DDFEACF-4843-4023-B2DE-AD03D8B4B8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" y="4114800"/>
            <a:ext cx="6172200" cy="2286000"/>
          </a:xfrm>
        </p:spPr>
        <p:txBody>
          <a:bodyPr>
            <a:normAutofit/>
          </a:bodyPr>
          <a:lstStyle/>
          <a:p>
            <a:r>
              <a:rPr lang="en-US" sz="1800" b="1" dirty="0"/>
              <a:t>Figure #1 shows the test passed</a:t>
            </a:r>
          </a:p>
          <a:p>
            <a:pPr lvl="1"/>
            <a:r>
              <a:rPr lang="en-US" sz="1400" dirty="0"/>
              <a:t>All 5 passwords were hashed and their values matched the known hash table</a:t>
            </a:r>
          </a:p>
          <a:p>
            <a:r>
              <a:rPr lang="en-US" sz="1800" b="1" dirty="0"/>
              <a:t>Figure #2 shows the test failed</a:t>
            </a:r>
          </a:p>
          <a:p>
            <a:pPr lvl="1"/>
            <a:r>
              <a:rPr lang="en-US" sz="1400" dirty="0"/>
              <a:t>Some passwords were hashed correctly some failed the know hash match</a:t>
            </a:r>
          </a:p>
          <a:p>
            <a:pPr lvl="1"/>
            <a:r>
              <a:rPr lang="en-US" sz="1400" dirty="0"/>
              <a:t>Something in the SHA function must have been modified and the SHA function is no longer behaving as intended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8F6425-5438-4B00-88A9-7ABEA4EEC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74" y="1881963"/>
            <a:ext cx="1851820" cy="12421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686A26-634A-4DB7-8845-BB340020EAF5}"/>
              </a:ext>
            </a:extLst>
          </p:cNvPr>
          <p:cNvSpPr/>
          <p:nvPr/>
        </p:nvSpPr>
        <p:spPr bwMode="auto">
          <a:xfrm>
            <a:off x="114300" y="1879305"/>
            <a:ext cx="1859794" cy="1244826"/>
          </a:xfrm>
          <a:prstGeom prst="rect">
            <a:avLst/>
          </a:prstGeom>
          <a:noFill/>
          <a:ln w="38100"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D10F99-2FC0-4F85-AC32-F0E75D1C0F70}"/>
              </a:ext>
            </a:extLst>
          </p:cNvPr>
          <p:cNvSpPr txBox="1"/>
          <p:nvPr/>
        </p:nvSpPr>
        <p:spPr>
          <a:xfrm>
            <a:off x="114300" y="3140080"/>
            <a:ext cx="457200" cy="3429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800" u="none" dirty="0">
                <a:solidFill>
                  <a:schemeClr val="tx1"/>
                </a:solidFill>
              </a:rPr>
              <a:t>Fig.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89198A-EB94-40FD-AB12-C5F193753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1826142"/>
            <a:ext cx="5334106" cy="187431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B091FE-4C41-4AF0-8E41-DC5228329060}"/>
              </a:ext>
            </a:extLst>
          </p:cNvPr>
          <p:cNvSpPr/>
          <p:nvPr/>
        </p:nvSpPr>
        <p:spPr bwMode="auto">
          <a:xfrm>
            <a:off x="3200400" y="1796391"/>
            <a:ext cx="5334106" cy="1904070"/>
          </a:xfrm>
          <a:prstGeom prst="rect">
            <a:avLst/>
          </a:prstGeom>
          <a:noFill/>
          <a:ln w="38100"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B0B652-F601-4562-B62E-A810045EB5A1}"/>
              </a:ext>
            </a:extLst>
          </p:cNvPr>
          <p:cNvSpPr txBox="1"/>
          <p:nvPr/>
        </p:nvSpPr>
        <p:spPr>
          <a:xfrm>
            <a:off x="3200400" y="3657600"/>
            <a:ext cx="457200" cy="3429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800" u="none" dirty="0">
                <a:solidFill>
                  <a:schemeClr val="tx1"/>
                </a:solidFill>
              </a:rPr>
              <a:t>Fig. 2</a:t>
            </a:r>
          </a:p>
        </p:txBody>
      </p:sp>
    </p:spTree>
    <p:extLst>
      <p:ext uri="{BB962C8B-B14F-4D97-AF65-F5344CB8AC3E}">
        <p14:creationId xmlns:p14="http://schemas.microsoft.com/office/powerpoint/2010/main" val="72449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7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71700"/>
            <a:ext cx="7315200" cy="33147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400" b="1" dirty="0"/>
          </a:p>
          <a:p>
            <a:r>
              <a:rPr lang="en-US" sz="1800" b="1" dirty="0"/>
              <a:t>Testing the speed of a hashing algorithm </a:t>
            </a:r>
          </a:p>
          <a:p>
            <a:pPr lvl="1"/>
            <a:r>
              <a:rPr lang="en-US" sz="1400" dirty="0"/>
              <a:t>A hashing algorithm works fine during development but it is slow</a:t>
            </a:r>
          </a:p>
          <a:p>
            <a:pPr lvl="1"/>
            <a:r>
              <a:rPr lang="en-US" sz="1400" dirty="0"/>
              <a:t>The algorithm is within a password verification function</a:t>
            </a:r>
          </a:p>
          <a:p>
            <a:pPr lvl="1"/>
            <a:r>
              <a:rPr lang="en-US" sz="1400" dirty="0"/>
              <a:t>Unit testing shows that the slow speed is not noticeable even when the software must check 100 passwords in a row. </a:t>
            </a:r>
          </a:p>
          <a:p>
            <a:r>
              <a:rPr lang="en-US" sz="1800" b="1" dirty="0"/>
              <a:t>Testing the speed of an encryption algorithm </a:t>
            </a:r>
          </a:p>
          <a:p>
            <a:pPr lvl="1"/>
            <a:r>
              <a:rPr lang="en-US" sz="1400" dirty="0"/>
              <a:t>The encryption algorithm appears to be fast during development</a:t>
            </a:r>
          </a:p>
          <a:p>
            <a:pPr lvl="1"/>
            <a:r>
              <a:rPr lang="en-US" sz="1400" dirty="0"/>
              <a:t>The encryption algorithm is used in a function that encrypts medical documents before storing to the database</a:t>
            </a:r>
          </a:p>
          <a:p>
            <a:pPr lvl="1"/>
            <a:r>
              <a:rPr lang="en-US" sz="1400" dirty="0"/>
              <a:t>Unit testing reveals that the software is extremely sluggish when encrypting large amounts of medical records. The unit stress test failed and a different encryption algorithm will be used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F6A0284-A23B-4ED6-AD2E-616D9B75A392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Sacramento State - CSC 191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12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17670527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Design">
  <a:themeElements>
    <a:clrScheme name="Colors - Content">
      <a:dk1>
        <a:srgbClr val="000000"/>
      </a:dk1>
      <a:lt1>
        <a:srgbClr val="FFFFFF"/>
      </a:lt1>
      <a:dk2>
        <a:srgbClr val="00563C"/>
      </a:dk2>
      <a:lt2>
        <a:srgbClr val="D5B65D"/>
      </a:lt2>
      <a:accent1>
        <a:srgbClr val="2850A0"/>
      </a:accent1>
      <a:accent2>
        <a:srgbClr val="C00000"/>
      </a:accent2>
      <a:accent3>
        <a:srgbClr val="E06000"/>
      </a:accent3>
      <a:accent4>
        <a:srgbClr val="5000A0"/>
      </a:accent4>
      <a:accent5>
        <a:srgbClr val="040404"/>
      </a:accent5>
      <a:accent6>
        <a:srgbClr val="FBFBFB"/>
      </a:accent6>
      <a:hlink>
        <a:srgbClr val="3060A0"/>
      </a:hlink>
      <a:folHlink>
        <a:srgbClr val="3060A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00563F"/>
          </a:buClr>
          <a:buSzTx/>
          <a:buFontTx/>
          <a:buNone/>
          <a:tabLst/>
          <a:defRPr kumimoji="0" sz="32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 anchor="ctr" anchorCtr="0">
        <a:noAutofit/>
      </a:bodyPr>
      <a:lstStyle>
        <a:defPPr>
          <a:lnSpc>
            <a:spcPct val="100000"/>
          </a:lnSpc>
          <a:spcBef>
            <a:spcPts val="1200"/>
          </a:spcBef>
          <a:defRPr u="none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00563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AAB4A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808080"/>
        </a:dk1>
        <a:lt1>
          <a:srgbClr val="D2C8A2"/>
        </a:lt1>
        <a:dk2>
          <a:srgbClr val="00563F"/>
        </a:dk2>
        <a:lt2>
          <a:srgbClr val="FFFFFF"/>
        </a:lt2>
        <a:accent1>
          <a:srgbClr val="BBE0E3"/>
        </a:accent1>
        <a:accent2>
          <a:srgbClr val="333399"/>
        </a:accent2>
        <a:accent3>
          <a:srgbClr val="AAB4AF"/>
        </a:accent3>
        <a:accent4>
          <a:srgbClr val="B3AA8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D2C8A2"/>
        </a:dk1>
        <a:lt1>
          <a:srgbClr val="F8F8F8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BFBFB"/>
        </a:accent3>
        <a:accent4>
          <a:srgbClr val="B3AA8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D2C8A2"/>
        </a:dk1>
        <a:lt1>
          <a:srgbClr val="F8F8F8"/>
        </a:lt1>
        <a:dk2>
          <a:srgbClr val="BCAD75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BFBFB"/>
        </a:accent3>
        <a:accent4>
          <a:srgbClr val="B3AA8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1175</Words>
  <Application>Microsoft Office PowerPoint</Application>
  <PresentationFormat>On-screen Show (4:3)</PresentationFormat>
  <Paragraphs>169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Courier New</vt:lpstr>
      <vt:lpstr>Times New Roman</vt:lpstr>
      <vt:lpstr>Wingdings</vt:lpstr>
      <vt:lpstr>Content Design</vt:lpstr>
      <vt:lpstr>Unit Testing </vt:lpstr>
      <vt:lpstr>Sprint Updates </vt:lpstr>
      <vt:lpstr>Git Screen Shots Execution Report </vt:lpstr>
      <vt:lpstr>Why is Testing Important </vt:lpstr>
      <vt:lpstr>Unit Testing </vt:lpstr>
      <vt:lpstr>Simple Code Example </vt:lpstr>
      <vt:lpstr>Simple Code Example </vt:lpstr>
      <vt:lpstr>Simple Code Example </vt:lpstr>
      <vt:lpstr>Unit Testing </vt:lpstr>
      <vt:lpstr>Unit Test Timing Example </vt:lpstr>
      <vt:lpstr>Unit Testing </vt:lpstr>
      <vt:lpstr>Unit Testing </vt:lpstr>
      <vt:lpstr>Embedding Unit Testing </vt:lpstr>
      <vt:lpstr>Stubbing Code</vt:lpstr>
      <vt:lpstr>Stubbed Code Example</vt:lpstr>
      <vt:lpstr>Unit Testing Recap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1279</cp:revision>
  <dcterms:created xsi:type="dcterms:W3CDTF">2010-01-26T00:37:14Z</dcterms:created>
  <dcterms:modified xsi:type="dcterms:W3CDTF">2023-02-09T01:22:45Z</dcterms:modified>
</cp:coreProperties>
</file>