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4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0" r:id="rId1"/>
  </p:sldMasterIdLst>
  <p:notesMasterIdLst>
    <p:notesMasterId r:id="rId17"/>
  </p:notesMasterIdLst>
  <p:handoutMasterIdLst>
    <p:handoutMasterId r:id="rId18"/>
  </p:handoutMasterIdLst>
  <p:sldIdLst>
    <p:sldId id="256" r:id="rId2"/>
    <p:sldId id="503" r:id="rId3"/>
    <p:sldId id="516" r:id="rId4"/>
    <p:sldId id="522" r:id="rId5"/>
    <p:sldId id="521" r:id="rId6"/>
    <p:sldId id="517" r:id="rId7"/>
    <p:sldId id="518" r:id="rId8"/>
    <p:sldId id="519" r:id="rId9"/>
    <p:sldId id="523" r:id="rId10"/>
    <p:sldId id="520" r:id="rId11"/>
    <p:sldId id="524" r:id="rId12"/>
    <p:sldId id="525" r:id="rId13"/>
    <p:sldId id="527" r:id="rId14"/>
    <p:sldId id="526" r:id="rId15"/>
    <p:sldId id="528" r:id="rId16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1pPr>
    <a:lvl2pPr marL="4572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2pPr>
    <a:lvl3pPr marL="9144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3pPr>
    <a:lvl4pPr marL="13716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4pPr>
    <a:lvl5pPr marL="1828800" algn="ctr" rtl="0" fontAlgn="base">
      <a:lnSpc>
        <a:spcPct val="80000"/>
      </a:lnSpc>
      <a:spcBef>
        <a:spcPct val="20000"/>
      </a:spcBef>
      <a:spcAft>
        <a:spcPct val="0"/>
      </a:spcAft>
      <a:buClr>
        <a:srgbClr val="00563F"/>
      </a:buClr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u="sng" kern="1200">
        <a:solidFill>
          <a:schemeClr val="accent2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0000"/>
    <a:srgbClr val="FFFFFF"/>
    <a:srgbClr val="303030"/>
    <a:srgbClr val="202020"/>
    <a:srgbClr val="002040"/>
    <a:srgbClr val="4060A0"/>
    <a:srgbClr val="402040"/>
    <a:srgbClr val="80408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9467" autoAdjust="0"/>
  </p:normalViewPr>
  <p:slideViewPr>
    <p:cSldViewPr>
      <p:cViewPr varScale="1">
        <p:scale>
          <a:sx n="85" d="100"/>
          <a:sy n="85" d="100"/>
        </p:scale>
        <p:origin x="125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2058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72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72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72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F899DB8-4989-42D3-A843-53CAE2D726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7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 u="none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6AA185E-406B-4E5A-AA6C-E6AC194FE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20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CD65-3E9A-42CF-878E-D41CAEB69031}" type="slidenum">
              <a:rPr lang="en-US"/>
              <a:pPr/>
              <a:t>1</a:t>
            </a:fld>
            <a:endParaRPr lang="en-US"/>
          </a:p>
        </p:txBody>
      </p:sp>
      <p:sp>
        <p:nvSpPr>
          <p:cNvPr id="786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7075"/>
            <a:ext cx="4783137" cy="3586163"/>
          </a:xfrm>
          <a:ln/>
        </p:spPr>
      </p:sp>
      <p:sp>
        <p:nvSpPr>
          <p:cNvPr id="786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668" y="4558904"/>
            <a:ext cx="5366173" cy="432054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10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04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11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95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12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10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13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67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14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42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15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1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2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77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3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79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4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83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5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1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6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3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7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61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8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18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D8E7C-8CA6-483C-95B7-5C798156A26F}" type="slidenum">
              <a:rPr lang="en-US"/>
              <a:pPr/>
              <a:t>9</a:t>
            </a:fld>
            <a:endParaRPr lang="en-US"/>
          </a:p>
        </p:txBody>
      </p:sp>
      <p:sp>
        <p:nvSpPr>
          <p:cNvPr id="1128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1714500"/>
            <a:ext cx="9144000" cy="34163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5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00600" y="2057400"/>
            <a:ext cx="3886200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0" rIns="0">
            <a:normAutofit/>
          </a:bodyPr>
          <a:lstStyle>
            <a:lvl1pPr>
              <a:defRPr sz="48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372100"/>
            <a:ext cx="8229600" cy="1257300"/>
          </a:xfrm>
          <a:extLst>
            <a:ext uri="{909E8E84-426E-40DD-AFC4-6F175D3DCCD1}">
              <a14:hiddenFill xmlns:a14="http://schemas.microsoft.com/office/drawing/2010/main">
                <a:solidFill>
                  <a:srgbClr val="00563F"/>
                </a:solidFill>
              </a14:hiddenFill>
            </a:ext>
          </a:extLst>
        </p:spPr>
        <p:txBody>
          <a:bodyPr lIns="182880" rIns="182880">
            <a:normAutofit/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00200" y="2057400"/>
            <a:ext cx="2743200" cy="2743200"/>
          </a:xfrm>
        </p:spPr>
        <p:txBody>
          <a:bodyPr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4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457200" y="1828800"/>
            <a:ext cx="8229600" cy="4572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86FDBCE0-431C-44ED-9511-E4E31C3EEB67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12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o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457200" y="4343400"/>
            <a:ext cx="8229600" cy="2057400"/>
          </a:xfrm>
          <a:prstGeom prst="rect">
            <a:avLst/>
          </a:prstGeom>
          <a:solidFill>
            <a:srgbClr val="30303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918AB6FD-1771-4A11-BC76-EE70035B6456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685800" y="4572000"/>
            <a:ext cx="7772400" cy="16002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09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457200" y="1828800"/>
            <a:ext cx="8229600" cy="4572000"/>
          </a:xfrm>
          <a:prstGeom prst="rect">
            <a:avLst/>
          </a:prstGeom>
          <a:solidFill>
            <a:srgbClr val="30303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D73C0D0-4631-4A99-9692-8A11CF67CC07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6133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utp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57200" y="4343400"/>
            <a:ext cx="8229600" cy="2057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64127D91-B8CD-4FAE-B2B8-1A3E4FF72337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85800" y="4800600"/>
            <a:ext cx="7772400" cy="13716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457200" y="4343400"/>
            <a:ext cx="8229600" cy="22860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271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p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457200" y="1828800"/>
            <a:ext cx="8229600" cy="4572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3886200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 anchor="t">
            <a:normAutofit/>
          </a:bodyPr>
          <a:lstStyle>
            <a:lvl1pPr marL="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8E495B53-DD36-45E1-9E8E-DC1FC6642761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457200" y="1828800"/>
            <a:ext cx="8229600" cy="22860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78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utpu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457200" y="4343400"/>
            <a:ext cx="8229600" cy="2057400"/>
          </a:xfrm>
          <a:prstGeom prst="rect">
            <a:avLst/>
          </a:prstGeom>
          <a:solidFill>
            <a:srgbClr val="30303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835CCF12-20A5-47CE-B6A4-DCCFE5262AEB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85800" y="4800600"/>
            <a:ext cx="7772400" cy="13716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457200" y="4343400"/>
            <a:ext cx="8229600" cy="22860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96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pu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457200" y="1828800"/>
            <a:ext cx="8229600" cy="4572000"/>
          </a:xfrm>
          <a:prstGeom prst="rect">
            <a:avLst/>
          </a:prstGeom>
          <a:solidFill>
            <a:srgbClr val="30303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772400" cy="3886200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 anchor="t">
            <a:normAutofit/>
          </a:bodyPr>
          <a:lstStyle>
            <a:lvl1pPr marL="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107DA67-9E5D-43CB-9CFA-04CF77326814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457200" y="1828800"/>
            <a:ext cx="8229600" cy="22860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8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7213"/>
            <a:ext cx="8229600" cy="4573587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61FD0B7D-BA01-4FA2-B56A-483BB950CD6A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27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7213"/>
            <a:ext cx="5715000" cy="4570412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3C9E6056-0015-4A34-8DA9-76E288B5445A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400800" y="1828800"/>
            <a:ext cx="22860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45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4000500" cy="45735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572000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8EA1A612-FA36-4180-A82D-70004E1A434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49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0"/>
            <a:ext cx="8229600" cy="2171700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C59843A6-F031-49C0-843E-D57B62AB404F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23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FCCB6D4C-B11B-456A-87F1-D6F88FBB7353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17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199"/>
            <a:ext cx="8229600" cy="5943601"/>
          </a:xfr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A6965B8B-39A6-41EC-917B-4521AFB1809B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67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o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457200" y="4343400"/>
            <a:ext cx="8229600" cy="2057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0A7D78DD-8240-4DAB-BE82-4E9624C7AB78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685800" y="4572000"/>
            <a:ext cx="7772400" cy="1600200"/>
          </a:xfrm>
          <a:noFill/>
          <a:ln w="25400">
            <a:noFill/>
          </a:ln>
        </p:spPr>
        <p:txBody>
          <a:bodyPr wrap="none" lIns="0" tIns="0" rIns="0" bIns="0" anchor="ctr" anchorCtr="0">
            <a:normAutofit/>
          </a:bodyPr>
          <a:lstStyle>
            <a:lvl1pPr marL="0" indent="0">
              <a:buNone/>
              <a:defRPr sz="28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1pPr>
            <a:lvl2pPr marL="457200" indent="0">
              <a:buNone/>
              <a:defRPr sz="2400" b="1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defRPr>
            </a:lvl2pPr>
            <a:lvl3pPr marL="9144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13716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828800" indent="0">
              <a:buNone/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en-US" u="none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1371600"/>
          </a:xfrm>
          <a:noFill/>
        </p:spPr>
        <p:txBody>
          <a:bodyPr wrap="square" lIns="0" tIns="0" rIns="0" bIns="0">
            <a:normAutofit/>
          </a:bodyPr>
          <a:lstStyle>
            <a:lvl1pPr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3"/>
            <a:ext cx="8229600" cy="2173287"/>
          </a:xfrm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705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4300"/>
            <a:ext cx="82296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7213"/>
            <a:ext cx="8229600" cy="457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BFB9D8EB-7AB3-4785-8361-CAB4835A508D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00300" y="6400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r>
              <a:rPr lang="en-US"/>
              <a:t>Sacramento State - CSc 116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 smtClean="0">
                <a:solidFill>
                  <a:srgbClr val="00563C"/>
                </a:solidFill>
              </a:defRPr>
            </a:lvl1pPr>
          </a:lstStyle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0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5" r:id="rId4"/>
    <p:sldLayoutId id="2147483734" r:id="rId5"/>
    <p:sldLayoutId id="2147483736" r:id="rId6"/>
    <p:sldLayoutId id="2147483738" r:id="rId7"/>
    <p:sldLayoutId id="2147483737" r:id="rId8"/>
    <p:sldLayoutId id="2147483781" r:id="rId9"/>
    <p:sldLayoutId id="2147483766" r:id="rId10"/>
    <p:sldLayoutId id="2147483783" r:id="rId11"/>
    <p:sldLayoutId id="2147483784" r:id="rId12"/>
    <p:sldLayoutId id="2147483782" r:id="rId13"/>
    <p:sldLayoutId id="2147483768" r:id="rId14"/>
    <p:sldLayoutId id="2147483785" r:id="rId15"/>
    <p:sldLayoutId id="2147483786" r:id="rId1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563F"/>
        </a:buClr>
        <a:buFont typeface="Arial" charset="0"/>
        <a:buChar char="-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.wikipedia.org/wiki/Datei:YouTube_Logo_2017.sv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Ford_logo_flat.svg" TargetMode="Externa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cpedia.org/post-it-note/a/assignment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ustintarte.com/2015/02/10-questions-every-educator-should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igheredjobs.com/Articles/articleDisplay.cfm?ID=242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nowledge7.com/services/mobile-development/mobile-enterprise-application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igheredjobs.com/Articles/articleDisplay.cfm?ID=242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stingftp.square7.ch/WikiCONTRATACION/index.php?title=Archivo:Icono_pdf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uperrin.com/2020/12/10/la-base-de-connaissance-bouee-de-sauvetage-de-vos-salarie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uperrin.com/2020/12/10/la-base-de-connaissance-bouee-de-sauvetage-de-vos-salari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800600" y="2057400"/>
            <a:ext cx="3886200" cy="2743200"/>
          </a:xfrm>
        </p:spPr>
        <p:txBody>
          <a:bodyPr>
            <a:normAutofit/>
          </a:bodyPr>
          <a:lstStyle/>
          <a:p>
            <a:r>
              <a:rPr lang="en-US" dirty="0"/>
              <a:t>User Guide</a:t>
            </a:r>
          </a:p>
        </p:txBody>
      </p:sp>
      <p:pic>
        <p:nvPicPr>
          <p:cNvPr id="6" name="Picture 7" descr="Sac State Logo - Flame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77" r="-34677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42331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168088" y="6172200"/>
            <a:ext cx="2066365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https://help.snapchat.com/hc/en-us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 Chat Example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9DAAD-8329-3F94-2FFB-552581AB0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457200"/>
            <a:ext cx="571550" cy="495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BE965A-4AB1-9AF5-42F3-B3333BF98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71" y="1714500"/>
            <a:ext cx="6858000" cy="3131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E7E866-360C-9681-E102-C3914BF0EBBF}"/>
              </a:ext>
            </a:extLst>
          </p:cNvPr>
          <p:cNvSpPr/>
          <p:nvPr/>
        </p:nvSpPr>
        <p:spPr bwMode="auto">
          <a:xfrm>
            <a:off x="934570" y="1706354"/>
            <a:ext cx="6857999" cy="320854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F3DF877-1335-D45C-F1C0-2BACE9A97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47" y="5074628"/>
            <a:ext cx="5904028" cy="109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Font typeface="Arial" charset="0"/>
              <a:buChar char="-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100" b="1" u="none" kern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click options</a:t>
            </a:r>
          </a:p>
          <a:p>
            <a:pPr lvl="1">
              <a:lnSpc>
                <a:spcPct val="100000"/>
              </a:lnSpc>
            </a:pPr>
            <a:r>
              <a:rPr lang="en-US" sz="700" b="1" u="none" kern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account is compromised  </a:t>
            </a:r>
          </a:p>
          <a:p>
            <a:pPr>
              <a:lnSpc>
                <a:spcPct val="100000"/>
              </a:lnSpc>
            </a:pPr>
            <a:r>
              <a:rPr lang="en-US" sz="1100" b="1" u="none" kern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Bar </a:t>
            </a:r>
          </a:p>
          <a:p>
            <a:pPr>
              <a:lnSpc>
                <a:spcPct val="100000"/>
              </a:lnSpc>
            </a:pPr>
            <a:r>
              <a:rPr lang="en-US" sz="1100" b="1" u="none" kern="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 menu</a:t>
            </a:r>
          </a:p>
        </p:txBody>
      </p:sp>
    </p:spTree>
    <p:extLst>
      <p:ext uri="{BB962C8B-B14F-4D97-AF65-F5344CB8AC3E}">
        <p14:creationId xmlns:p14="http://schemas.microsoft.com/office/powerpoint/2010/main" val="393447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168088" y="6172200"/>
            <a:ext cx="2066365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https://help.snapchat.com/hc/en-us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 Chat Example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9DAAD-8329-3F94-2FFB-552581AB0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457200"/>
            <a:ext cx="571550" cy="4953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EFAE9A-451E-9E87-6051-640EAC956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749754"/>
            <a:ext cx="4713249" cy="45184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E7E866-360C-9681-E102-C3914BF0EBBF}"/>
              </a:ext>
            </a:extLst>
          </p:cNvPr>
          <p:cNvSpPr/>
          <p:nvPr/>
        </p:nvSpPr>
        <p:spPr bwMode="auto">
          <a:xfrm>
            <a:off x="2286001" y="1669266"/>
            <a:ext cx="5042652" cy="473153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94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168088" y="6172200"/>
            <a:ext cx="257511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https://www.tiktok.com/safety/en/new-user-guide/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TikTok Example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2F895-6C04-FEEB-7F5F-38AA69A89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858335"/>
            <a:ext cx="6404996" cy="40803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E7E866-360C-9681-E102-C3914BF0EBBF}"/>
              </a:ext>
            </a:extLst>
          </p:cNvPr>
          <p:cNvSpPr/>
          <p:nvPr/>
        </p:nvSpPr>
        <p:spPr bwMode="auto">
          <a:xfrm>
            <a:off x="1645024" y="1858335"/>
            <a:ext cx="6360172" cy="39709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4EBE9F-1D4E-1DF2-0374-718E4168E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782" y="510515"/>
            <a:ext cx="1341236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6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48235" y="1943100"/>
            <a:ext cx="5904028" cy="457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Unofficial video tutorials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community support 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always accurate</a:t>
            </a:r>
          </a:p>
          <a:p>
            <a:pPr lvl="2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 software version 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Official tutorials 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 are realizing the power of incorporating video into their user </a:t>
            </a:r>
            <a:r>
              <a:rPr lang="en-US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mannuals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Videos Next?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93C7E-0FDF-EA40-A76E-74227B5340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0887" y="1943100"/>
            <a:ext cx="2743200" cy="61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88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168088" y="6172200"/>
            <a:ext cx="280371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https://www.youtube.com/watch?v=d-Jju70Tqqg/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TikTok Example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7E866-360C-9681-E102-C3914BF0EBBF}"/>
              </a:ext>
            </a:extLst>
          </p:cNvPr>
          <p:cNvSpPr/>
          <p:nvPr/>
        </p:nvSpPr>
        <p:spPr bwMode="auto">
          <a:xfrm>
            <a:off x="1645024" y="1858335"/>
            <a:ext cx="6360172" cy="39709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563F"/>
              </a:buClr>
              <a:buSzTx/>
              <a:buFontTx/>
              <a:buNone/>
              <a:tabLst/>
            </a:pPr>
            <a:endParaRPr kumimoji="0" lang="en-US" sz="32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3BBB4-D044-64FB-0D91-EBD08114D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365" y="2113429"/>
            <a:ext cx="5753489" cy="3564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B3D46-23EB-8524-AAAF-2AC8DE1932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87135" y="471982"/>
            <a:ext cx="1644736" cy="6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04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48234" y="1943100"/>
            <a:ext cx="6066865" cy="457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Must show all the 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features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user stories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that are important to the client </a:t>
            </a:r>
          </a:p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Everyone must contribute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team members must contribute to a portion of the User Manual and sign the document </a:t>
            </a:r>
            <a:endParaRPr lang="en-US" b="1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Manual Assignment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BDD21B-2B32-7FD3-4FFD-01A97B2A46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78171" y="1943100"/>
            <a:ext cx="2057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9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5829300" cy="457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 Meetings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have client meetings gone?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requirement changes?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Advisors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Lab advisor meeting?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Progress 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a two sprints left!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blockers?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Updates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FECDB7-9FCD-4E5C-9724-F01B4B4D31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71926" y="2113429"/>
            <a:ext cx="1958845" cy="30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7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48235" y="1943100"/>
            <a:ext cx="5372100" cy="457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the user understand how to use the software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navigation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operations</a:t>
            </a:r>
          </a:p>
          <a:p>
            <a:pPr lvl="2"/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Inventory control </a:t>
            </a:r>
          </a:p>
          <a:p>
            <a:pPr lvl="2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Appointments </a:t>
            </a:r>
          </a:p>
          <a:p>
            <a:pPr lvl="2"/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ordering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Manuals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FE9D1-9165-92C6-54A4-73F44F812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43600" y="1928813"/>
            <a:ext cx="3000374" cy="150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0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48235" y="1943100"/>
            <a:ext cx="5372100" cy="457200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support costs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 does not need to pay for customer support 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Cheaper support leads to more user adoption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Frees up the software support team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Manuals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1B016-0640-CD5A-1141-6F4CA6180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72200" y="1804148"/>
            <a:ext cx="28575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3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48235" y="1943100"/>
            <a:ext cx="5372100" cy="457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Increases user adoption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to learn the interface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learn features that are less intuitive  </a:t>
            </a:r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with training 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product owner train employees 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training costs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Manuals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FE9D1-9165-92C6-54A4-73F44F812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43600" y="1928813"/>
            <a:ext cx="3000374" cy="150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1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48234" y="1943100"/>
            <a:ext cx="6066865" cy="457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 mostly used for embedded software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mills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Vehicles (Car, Truck, </a:t>
            </a:r>
            <a:r>
              <a:rPr lang="en-US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ect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..) 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come packaged with the software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Copy User Manuals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F1E0CB-1FDD-C377-34FF-CA160CF0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1851616"/>
            <a:ext cx="2281518" cy="315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6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48234" y="1943100"/>
            <a:ext cx="6066865" cy="457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Convenience of use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make copies and distribute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search (ctrl + f)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 to view on a mobile device</a:t>
            </a:r>
          </a:p>
          <a:p>
            <a:pPr lvl="2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</a:p>
          <a:p>
            <a:pPr lvl="2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Laptop</a:t>
            </a:r>
          </a:p>
          <a:p>
            <a:pPr lvl="2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 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make a PDF user manual this course</a:t>
            </a:r>
          </a:p>
          <a:p>
            <a:pPr marL="0" indent="0">
              <a:buNone/>
            </a:pPr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Copy User Manuals 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3468F-7696-D4B4-6302-B333893CF6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96431" y="1828800"/>
            <a:ext cx="1423987" cy="151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6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48235" y="1943100"/>
            <a:ext cx="5904028" cy="457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Websites dedicated to help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website for a website</a:t>
            </a:r>
          </a:p>
          <a:p>
            <a:pPr lvl="2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 team for knowledge base</a:t>
            </a:r>
          </a:p>
          <a:p>
            <a:pPr lvl="2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Costly solution  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search features 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search a robust database not just a single PDF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Bases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AE2FD-BD55-5356-50E4-E3155A1715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72200" y="1849969"/>
            <a:ext cx="2816351" cy="18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1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9363" name="Rectangle 3"/>
          <p:cNvSpPr>
            <a:spLocks noGrp="1" noChangeArrowheads="1"/>
          </p:cNvSpPr>
          <p:nvPr>
            <p:ph idx="1"/>
          </p:nvPr>
        </p:nvSpPr>
        <p:spPr>
          <a:xfrm>
            <a:off x="448235" y="1943100"/>
            <a:ext cx="5904028" cy="457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FAQ section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that are already answered </a:t>
            </a:r>
          </a:p>
          <a:p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Support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 a question and receive answers from other users “the community” or support staff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294174A1-538D-4A74-B8E4-F67ACBA49882}" type="datetime1">
              <a:rPr lang="en-US" smtClean="0"/>
              <a:t>3/8/2023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4234AC-D67F-4D2E-BF6A-7C7F5040664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127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Bases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845AD629-C723-404C-9B52-462730F8C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0300" y="6400800"/>
            <a:ext cx="4343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Sacramento State – CSC 191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AE2FD-BD55-5356-50E4-E3155A1715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72200" y="1849969"/>
            <a:ext cx="2816351" cy="183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5817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Design">
  <a:themeElements>
    <a:clrScheme name="Colors - Content">
      <a:dk1>
        <a:srgbClr val="000000"/>
      </a:dk1>
      <a:lt1>
        <a:srgbClr val="FFFFFF"/>
      </a:lt1>
      <a:dk2>
        <a:srgbClr val="00563C"/>
      </a:dk2>
      <a:lt2>
        <a:srgbClr val="D5B65D"/>
      </a:lt2>
      <a:accent1>
        <a:srgbClr val="2850A0"/>
      </a:accent1>
      <a:accent2>
        <a:srgbClr val="C00000"/>
      </a:accent2>
      <a:accent3>
        <a:srgbClr val="E06000"/>
      </a:accent3>
      <a:accent4>
        <a:srgbClr val="5000A0"/>
      </a:accent4>
      <a:accent5>
        <a:srgbClr val="040404"/>
      </a:accent5>
      <a:accent6>
        <a:srgbClr val="FBFBFB"/>
      </a:accent6>
      <a:hlink>
        <a:srgbClr val="3060A0"/>
      </a:hlink>
      <a:folHlink>
        <a:srgbClr val="3060A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00563F"/>
          </a:buClr>
          <a:buSzTx/>
          <a:buFontTx/>
          <a:buNone/>
          <a:tabLst/>
          <a:defRPr kumimoji="0" sz="3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 anchor="ctr" anchorCtr="0">
        <a:noAutofit/>
      </a:bodyPr>
      <a:lstStyle>
        <a:defPPr>
          <a:lnSpc>
            <a:spcPct val="100000"/>
          </a:lnSpc>
          <a:spcBef>
            <a:spcPts val="1200"/>
          </a:spcBef>
          <a:defRPr u="none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00563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B4A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D2C8A2"/>
        </a:lt1>
        <a:dk2>
          <a:srgbClr val="00563F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B4AF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D2C8A2"/>
        </a:dk1>
        <a:lt1>
          <a:srgbClr val="F8F8F8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D2C8A2"/>
        </a:dk1>
        <a:lt1>
          <a:srgbClr val="F8F8F8"/>
        </a:lt1>
        <a:dk2>
          <a:srgbClr val="BCAD7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BFBFB"/>
        </a:accent3>
        <a:accent4>
          <a:srgbClr val="B3AA8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500</Words>
  <Application>Microsoft Office PowerPoint</Application>
  <PresentationFormat>On-screen Show (4:3)</PresentationFormat>
  <Paragraphs>139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Times New Roman</vt:lpstr>
      <vt:lpstr>Wingdings</vt:lpstr>
      <vt:lpstr>Content Design</vt:lpstr>
      <vt:lpstr>User Guide</vt:lpstr>
      <vt:lpstr>Sprint Updates </vt:lpstr>
      <vt:lpstr>User Manuals </vt:lpstr>
      <vt:lpstr>User Manuals </vt:lpstr>
      <vt:lpstr>User Manuals </vt:lpstr>
      <vt:lpstr>Hard Copy User Manuals </vt:lpstr>
      <vt:lpstr>Soft Copy User Manuals </vt:lpstr>
      <vt:lpstr>Knowledge Bases</vt:lpstr>
      <vt:lpstr>Knowledge Bases</vt:lpstr>
      <vt:lpstr>Snap Chat Example </vt:lpstr>
      <vt:lpstr>Snap Chat Example </vt:lpstr>
      <vt:lpstr>TikTok Example </vt:lpstr>
      <vt:lpstr>Are Videos Next?</vt:lpstr>
      <vt:lpstr>TikTok Example </vt:lpstr>
      <vt:lpstr>User Manual Assignment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1279</cp:revision>
  <dcterms:created xsi:type="dcterms:W3CDTF">2010-01-26T00:37:14Z</dcterms:created>
  <dcterms:modified xsi:type="dcterms:W3CDTF">2023-03-09T01:09:24Z</dcterms:modified>
</cp:coreProperties>
</file>