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5" roundtripDataSignature="AMtx7mjwEHvEyYZcCqp+LJ8JaBeJStOj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2.xml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974c34c2c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974c34c2c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12974c34c2c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9307712c0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129307712c0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11b53e48a0f_0_4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g11b53e48a0f_0_4"/>
          <p:cNvSpPr txBox="1"/>
          <p:nvPr>
            <p:ph type="ctrTitle"/>
          </p:nvPr>
        </p:nvSpPr>
        <p:spPr>
          <a:xfrm>
            <a:off x="2751000" y="514858"/>
            <a:ext cx="6690000" cy="2105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17" name="Google Shape;17;g11b53e48a0f_0_4"/>
          <p:cNvSpPr txBox="1"/>
          <p:nvPr>
            <p:ph idx="1" type="subTitle"/>
          </p:nvPr>
        </p:nvSpPr>
        <p:spPr>
          <a:xfrm>
            <a:off x="3637750" y="3091658"/>
            <a:ext cx="4627500" cy="67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8" name="Google Shape;18;g11b53e48a0f_0_4"/>
          <p:cNvSpPr txBox="1"/>
          <p:nvPr>
            <p:ph idx="12" type="sldNum"/>
          </p:nvPr>
        </p:nvSpPr>
        <p:spPr>
          <a:xfrm>
            <a:off x="11460310" y="633329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1b53e48a0f_0_100"/>
          <p:cNvSpPr txBox="1"/>
          <p:nvPr>
            <p:ph hasCustomPrompt="1" type="title"/>
          </p:nvPr>
        </p:nvSpPr>
        <p:spPr>
          <a:xfrm>
            <a:off x="1834192" y="898375"/>
            <a:ext cx="63681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54" name="Google Shape;54;g11b53e48a0f_0_100"/>
          <p:cNvSpPr txBox="1"/>
          <p:nvPr>
            <p:ph idx="1" type="body"/>
          </p:nvPr>
        </p:nvSpPr>
        <p:spPr>
          <a:xfrm>
            <a:off x="1834192" y="3195716"/>
            <a:ext cx="6368100" cy="162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5" name="Google Shape;55;g11b53e48a0f_0_100"/>
          <p:cNvSpPr txBox="1"/>
          <p:nvPr>
            <p:ph idx="12" type="sldNum"/>
          </p:nvPr>
        </p:nvSpPr>
        <p:spPr>
          <a:xfrm>
            <a:off x="11460310" y="633329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b53e48a0f_0_123"/>
          <p:cNvSpPr txBox="1"/>
          <p:nvPr>
            <p:ph idx="12" type="sldNum"/>
          </p:nvPr>
        </p:nvSpPr>
        <p:spPr>
          <a:xfrm>
            <a:off x="11460310" y="633329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b53e48a0f_0_125"/>
          <p:cNvSpPr txBox="1"/>
          <p:nvPr>
            <p:ph type="title"/>
          </p:nvPr>
        </p:nvSpPr>
        <p:spPr>
          <a:xfrm>
            <a:off x="1836700" y="320400"/>
            <a:ext cx="8203200" cy="1325700"/>
          </a:xfrm>
          <a:prstGeom prst="rect">
            <a:avLst/>
          </a:prstGeom>
          <a:solidFill>
            <a:srgbClr val="4A4A4A">
              <a:alpha val="4413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60" name="Google Shape;60;g11b53e48a0f_0_125"/>
          <p:cNvSpPr txBox="1"/>
          <p:nvPr>
            <p:ph idx="1" type="body"/>
          </p:nvPr>
        </p:nvSpPr>
        <p:spPr>
          <a:xfrm>
            <a:off x="1836700" y="1825625"/>
            <a:ext cx="8203200" cy="4351200"/>
          </a:xfrm>
          <a:prstGeom prst="rect">
            <a:avLst/>
          </a:prstGeom>
          <a:solidFill>
            <a:srgbClr val="4A4A4A">
              <a:alpha val="44130"/>
            </a:srgbClr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1" name="Google Shape;61;g11b53e48a0f_0_12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g11b53e48a0f_0_12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g11b53e48a0f_0_125"/>
          <p:cNvSpPr txBox="1"/>
          <p:nvPr>
            <p:ph idx="12" type="sldNum"/>
          </p:nvPr>
        </p:nvSpPr>
        <p:spPr>
          <a:xfrm>
            <a:off x="11460310" y="633329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 algn="r">
              <a:buNone/>
              <a:defRPr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11b53e48a0f_0_14"/>
          <p:cNvSpPr txBox="1"/>
          <p:nvPr>
            <p:ph type="title"/>
          </p:nvPr>
        </p:nvSpPr>
        <p:spPr>
          <a:xfrm>
            <a:off x="1847317" y="1370983"/>
            <a:ext cx="6116100" cy="1531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1" name="Google Shape;21;g11b53e48a0f_0_14"/>
          <p:cNvSpPr txBox="1"/>
          <p:nvPr>
            <p:ph idx="12" type="sldNum"/>
          </p:nvPr>
        </p:nvSpPr>
        <p:spPr>
          <a:xfrm>
            <a:off x="11460310" y="633329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11b53e48a0f_0_36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g11b53e48a0f_0_36"/>
          <p:cNvSpPr txBox="1"/>
          <p:nvPr>
            <p:ph idx="1" type="body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25" name="Google Shape;25;g11b53e48a0f_0_36"/>
          <p:cNvSpPr txBox="1"/>
          <p:nvPr>
            <p:ph idx="12" type="sldNum"/>
          </p:nvPr>
        </p:nvSpPr>
        <p:spPr>
          <a:xfrm>
            <a:off x="11460310" y="633329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11b53e48a0f_0_43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28" name="Google Shape;28;g11b53e48a0f_0_43"/>
          <p:cNvSpPr txBox="1"/>
          <p:nvPr>
            <p:ph idx="1" type="body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29" name="Google Shape;29;g11b53e48a0f_0_43"/>
          <p:cNvSpPr txBox="1"/>
          <p:nvPr>
            <p:ph idx="2" type="body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0" name="Google Shape;30;g11b53e48a0f_0_43"/>
          <p:cNvSpPr txBox="1"/>
          <p:nvPr>
            <p:ph idx="12" type="sldNum"/>
          </p:nvPr>
        </p:nvSpPr>
        <p:spPr>
          <a:xfrm>
            <a:off x="11460310" y="633329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1b53e48a0f_0_51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3" name="Google Shape;33;g11b53e48a0f_0_51"/>
          <p:cNvSpPr txBox="1"/>
          <p:nvPr>
            <p:ph idx="12" type="sldNum"/>
          </p:nvPr>
        </p:nvSpPr>
        <p:spPr>
          <a:xfrm>
            <a:off x="11460310" y="633329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11b53e48a0f_0_57"/>
          <p:cNvSpPr txBox="1"/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6" name="Google Shape;36;g11b53e48a0f_0_57"/>
          <p:cNvSpPr txBox="1"/>
          <p:nvPr>
            <p:ph idx="1" type="body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7" name="Google Shape;37;g11b53e48a0f_0_57"/>
          <p:cNvSpPr txBox="1"/>
          <p:nvPr>
            <p:ph idx="12" type="sldNum"/>
          </p:nvPr>
        </p:nvSpPr>
        <p:spPr>
          <a:xfrm>
            <a:off x="11460310" y="633329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1b53e48a0f_0_64"/>
          <p:cNvSpPr txBox="1"/>
          <p:nvPr>
            <p:ph type="title"/>
          </p:nvPr>
        </p:nvSpPr>
        <p:spPr>
          <a:xfrm>
            <a:off x="1834192" y="1181975"/>
            <a:ext cx="6116100" cy="469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0" name="Google Shape;40;g11b53e48a0f_0_64"/>
          <p:cNvSpPr txBox="1"/>
          <p:nvPr>
            <p:ph idx="12" type="sldNum"/>
          </p:nvPr>
        </p:nvSpPr>
        <p:spPr>
          <a:xfrm>
            <a:off x="11460310" y="633329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11b53e48a0f_0_86"/>
          <p:cNvSpPr txBox="1"/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43" name="Google Shape;43;g11b53e48a0f_0_86"/>
          <p:cNvSpPr txBox="1"/>
          <p:nvPr>
            <p:ph idx="1" type="subTitle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44" name="Google Shape;44;g11b53e48a0f_0_86"/>
          <p:cNvSpPr txBox="1"/>
          <p:nvPr>
            <p:ph idx="2" type="body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5" name="Google Shape;45;g11b53e48a0f_0_86"/>
          <p:cNvSpPr txBox="1"/>
          <p:nvPr>
            <p:ph idx="12" type="sldNum"/>
          </p:nvPr>
        </p:nvSpPr>
        <p:spPr>
          <a:xfrm>
            <a:off x="11460310" y="633329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47;g11b53e48a0f_0_94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48" name="Google Shape;48;g11b53e48a0f_0_94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g11b53e48a0f_0_94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" name="Google Shape;50;g11b53e48a0f_0_94"/>
          <p:cNvSpPr txBox="1"/>
          <p:nvPr>
            <p:ph idx="1" type="body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51" name="Google Shape;51;g11b53e48a0f_0_94"/>
          <p:cNvSpPr txBox="1"/>
          <p:nvPr>
            <p:ph idx="12" type="sldNum"/>
          </p:nvPr>
        </p:nvSpPr>
        <p:spPr>
          <a:xfrm>
            <a:off x="11460310" y="633329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g11b53e48a0f_0_0"/>
          <p:cNvPicPr preferRelativeResize="0"/>
          <p:nvPr/>
        </p:nvPicPr>
        <p:blipFill rotWithShape="1">
          <a:blip r:embed="rId1">
            <a:alphaModFix/>
          </a:blip>
          <a:srcRect b="0" l="9878" r="6052" t="0"/>
          <a:stretch/>
        </p:blipFill>
        <p:spPr>
          <a:xfrm>
            <a:off x="0" y="0"/>
            <a:ext cx="12192002" cy="6858001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" name="Google Shape;11;g11b53e48a0f_0_0"/>
          <p:cNvSpPr txBox="1"/>
          <p:nvPr>
            <p:ph type="title"/>
          </p:nvPr>
        </p:nvSpPr>
        <p:spPr>
          <a:xfrm>
            <a:off x="1815650" y="593375"/>
            <a:ext cx="8697300" cy="763500"/>
          </a:xfrm>
          <a:prstGeom prst="rect">
            <a:avLst/>
          </a:prstGeom>
          <a:solidFill>
            <a:srgbClr val="4A4A4A">
              <a:alpha val="44130"/>
            </a:srgbClr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" name="Google Shape;12;g11b53e48a0f_0_0"/>
          <p:cNvSpPr txBox="1"/>
          <p:nvPr>
            <p:ph idx="1" type="body"/>
          </p:nvPr>
        </p:nvSpPr>
        <p:spPr>
          <a:xfrm>
            <a:off x="1815650" y="1536625"/>
            <a:ext cx="8697300" cy="4555200"/>
          </a:xfrm>
          <a:prstGeom prst="rect">
            <a:avLst/>
          </a:prstGeom>
          <a:solidFill>
            <a:srgbClr val="4A4A4A">
              <a:alpha val="44130"/>
            </a:srgbClr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g11b53e48a0f_0_0"/>
          <p:cNvSpPr txBox="1"/>
          <p:nvPr>
            <p:ph idx="12" type="sldNum"/>
          </p:nvPr>
        </p:nvSpPr>
        <p:spPr>
          <a:xfrm>
            <a:off x="11460310" y="633329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youtube.com/watch?v=RxwDOvqFhHA" TargetMode="External"/><Relationship Id="rId4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/>
          <p:nvPr/>
        </p:nvSpPr>
        <p:spPr>
          <a:xfrm>
            <a:off x="2239450" y="254350"/>
            <a:ext cx="7424100" cy="2755500"/>
          </a:xfrm>
          <a:prstGeom prst="rect">
            <a:avLst/>
          </a:prstGeom>
          <a:solidFill>
            <a:srgbClr val="4A4A4A">
              <a:alpha val="44130"/>
            </a:srgbClr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"/>
          <p:cNvSpPr txBox="1"/>
          <p:nvPr>
            <p:ph idx="1" type="subTitle"/>
          </p:nvPr>
        </p:nvSpPr>
        <p:spPr>
          <a:xfrm>
            <a:off x="3637750" y="3091658"/>
            <a:ext cx="4627500" cy="674700"/>
          </a:xfrm>
          <a:prstGeom prst="rect">
            <a:avLst/>
          </a:prstGeom>
          <a:solidFill>
            <a:srgbClr val="4A4A4A">
              <a:alpha val="44130"/>
            </a:srgbClr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Team L14</a:t>
            </a:r>
            <a:endParaRPr/>
          </a:p>
        </p:txBody>
      </p:sp>
      <p:sp>
        <p:nvSpPr>
          <p:cNvPr id="70" name="Google Shape;70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11/9/2021</a:t>
            </a:r>
            <a:endParaRPr/>
          </a:p>
        </p:txBody>
      </p:sp>
      <p:sp>
        <p:nvSpPr>
          <p:cNvPr id="71" name="Google Shape;71;p1"/>
          <p:cNvSpPr txBox="1"/>
          <p:nvPr>
            <p:ph idx="12" type="sldNum"/>
          </p:nvPr>
        </p:nvSpPr>
        <p:spPr>
          <a:xfrm>
            <a:off x="11460310" y="633329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2" name="Google Shape;72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4525" y="4122353"/>
            <a:ext cx="2153950" cy="2172500"/>
          </a:xfrm>
          <a:prstGeom prst="rect">
            <a:avLst/>
          </a:prstGeom>
          <a:noFill/>
          <a:ln>
            <a:noFill/>
          </a:ln>
          <a:effectLst>
            <a:outerShdw rotWithShape="0" algn="bl" dir="2700000" dist="104775">
              <a:srgbClr val="990000">
                <a:alpha val="90000"/>
              </a:srgbClr>
            </a:outerShdw>
          </a:effectLst>
        </p:spPr>
      </p:pic>
      <p:pic>
        <p:nvPicPr>
          <p:cNvPr id="73" name="Google Shape;73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3675" y="404863"/>
            <a:ext cx="6981651" cy="2454476"/>
          </a:xfrm>
          <a:prstGeom prst="rect">
            <a:avLst/>
          </a:prstGeom>
          <a:noFill/>
          <a:ln>
            <a:noFill/>
          </a:ln>
          <a:effectLst>
            <a:outerShdw blurRad="485775" rotWithShape="0" algn="bl">
              <a:schemeClr val="lt1">
                <a:alpha val="32000"/>
              </a:scheme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 txBox="1"/>
          <p:nvPr>
            <p:ph type="title"/>
          </p:nvPr>
        </p:nvSpPr>
        <p:spPr>
          <a:xfrm>
            <a:off x="1836700" y="320400"/>
            <a:ext cx="7764600" cy="1325700"/>
          </a:xfrm>
          <a:prstGeom prst="rect">
            <a:avLst/>
          </a:prstGeom>
          <a:solidFill>
            <a:srgbClr val="4A4A4A">
              <a:alpha val="44130"/>
            </a:srgbClr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7. Lesson learned</a:t>
            </a:r>
            <a:endParaRPr/>
          </a:p>
        </p:txBody>
      </p:sp>
      <p:sp>
        <p:nvSpPr>
          <p:cNvPr id="159" name="Google Shape;159;p8"/>
          <p:cNvSpPr txBox="1"/>
          <p:nvPr>
            <p:ph idx="1" type="body"/>
          </p:nvPr>
        </p:nvSpPr>
        <p:spPr>
          <a:xfrm>
            <a:off x="1836700" y="1825625"/>
            <a:ext cx="8203200" cy="4351200"/>
          </a:xfrm>
          <a:prstGeom prst="rect">
            <a:avLst/>
          </a:prstGeom>
          <a:solidFill>
            <a:srgbClr val="4A4A4A">
              <a:alpha val="44130"/>
            </a:srgbClr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Things we learned in this class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Django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Bootstrap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CSS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Javascript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Python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Some insights/wisdom that our team would like share with the class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Communication with client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Establish a safe environment amongst the team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Do not be afraid to ask teammates for help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Do not procrastinate</a:t>
            </a:r>
            <a:endParaRPr/>
          </a:p>
        </p:txBody>
      </p:sp>
      <p:sp>
        <p:nvSpPr>
          <p:cNvPr id="160" name="Google Shape;160;p8"/>
          <p:cNvSpPr txBox="1"/>
          <p:nvPr/>
        </p:nvSpPr>
        <p:spPr>
          <a:xfrm>
            <a:off x="9387444" y="124691"/>
            <a:ext cx="257100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Current Presenter: </a:t>
            </a:r>
            <a:endParaRPr>
              <a:solidFill>
                <a:schemeClr val="dk2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Alex Toral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1" name="Google Shape;16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11/9/2021</a:t>
            </a:r>
            <a:endParaRPr/>
          </a:p>
        </p:txBody>
      </p:sp>
      <p:sp>
        <p:nvSpPr>
          <p:cNvPr id="162" name="Google Shape;162;p8"/>
          <p:cNvSpPr txBox="1"/>
          <p:nvPr>
            <p:ph idx="12" type="sldNum"/>
          </p:nvPr>
        </p:nvSpPr>
        <p:spPr>
          <a:xfrm>
            <a:off x="11460310" y="633329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"/>
          <p:cNvSpPr txBox="1"/>
          <p:nvPr>
            <p:ph type="title"/>
          </p:nvPr>
        </p:nvSpPr>
        <p:spPr>
          <a:xfrm>
            <a:off x="1836700" y="320400"/>
            <a:ext cx="7764600" cy="1325700"/>
          </a:xfrm>
          <a:prstGeom prst="rect">
            <a:avLst/>
          </a:prstGeom>
          <a:solidFill>
            <a:srgbClr val="4A4A4A">
              <a:alpha val="44130"/>
            </a:srgbClr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8. Conclusion</a:t>
            </a:r>
            <a:endParaRPr/>
          </a:p>
        </p:txBody>
      </p:sp>
      <p:sp>
        <p:nvSpPr>
          <p:cNvPr id="168" name="Google Shape;168;p9"/>
          <p:cNvSpPr txBox="1"/>
          <p:nvPr>
            <p:ph idx="1" type="body"/>
          </p:nvPr>
        </p:nvSpPr>
        <p:spPr>
          <a:xfrm>
            <a:off x="1836700" y="1825625"/>
            <a:ext cx="5585700" cy="4351200"/>
          </a:xfrm>
          <a:prstGeom prst="rect">
            <a:avLst/>
          </a:prstGeom>
          <a:solidFill>
            <a:srgbClr val="4A4A4A">
              <a:alpha val="44130"/>
            </a:srgbClr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“This is exactly what I wanted” - Jonathan Potter, client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Things to be improved (if any)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/>
              <a:t>Website could use more time spent testing niche cases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/>
              <a:t>Practice, practice, practice agile techniques</a:t>
            </a:r>
            <a:endParaRPr/>
          </a:p>
        </p:txBody>
      </p:sp>
      <p:sp>
        <p:nvSpPr>
          <p:cNvPr id="169" name="Google Shape;169;p9"/>
          <p:cNvSpPr txBox="1"/>
          <p:nvPr/>
        </p:nvSpPr>
        <p:spPr>
          <a:xfrm>
            <a:off x="9387444" y="124691"/>
            <a:ext cx="257100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Current Presenter: </a:t>
            </a:r>
            <a:endParaRPr>
              <a:solidFill>
                <a:schemeClr val="dk2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Sid Hazle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0" name="Google Shape;17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11/9/2021</a:t>
            </a:r>
            <a:endParaRPr/>
          </a:p>
        </p:txBody>
      </p:sp>
      <p:sp>
        <p:nvSpPr>
          <p:cNvPr id="171" name="Google Shape;171;p9"/>
          <p:cNvSpPr txBox="1"/>
          <p:nvPr>
            <p:ph idx="12" type="sldNum"/>
          </p:nvPr>
        </p:nvSpPr>
        <p:spPr>
          <a:xfrm>
            <a:off x="11460310" y="633329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2" name="Google Shape;172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0450" y="1825625"/>
            <a:ext cx="3629850" cy="43512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"/>
          <p:cNvSpPr txBox="1"/>
          <p:nvPr>
            <p:ph type="title"/>
          </p:nvPr>
        </p:nvSpPr>
        <p:spPr>
          <a:xfrm>
            <a:off x="1836700" y="320400"/>
            <a:ext cx="8203200" cy="1325700"/>
          </a:xfrm>
          <a:prstGeom prst="rect">
            <a:avLst/>
          </a:prstGeom>
          <a:solidFill>
            <a:srgbClr val="4A4A4A">
              <a:alpha val="44130"/>
            </a:srgbClr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Q&amp;A</a:t>
            </a:r>
            <a:endParaRPr/>
          </a:p>
        </p:txBody>
      </p:sp>
      <p:sp>
        <p:nvSpPr>
          <p:cNvPr id="178" name="Google Shape;178;p10"/>
          <p:cNvSpPr txBox="1"/>
          <p:nvPr>
            <p:ph idx="1" type="body"/>
          </p:nvPr>
        </p:nvSpPr>
        <p:spPr>
          <a:xfrm>
            <a:off x="1836700" y="1825625"/>
            <a:ext cx="8203200" cy="4351200"/>
          </a:xfrm>
          <a:prstGeom prst="rect">
            <a:avLst/>
          </a:prstGeom>
          <a:solidFill>
            <a:srgbClr val="4A4A4A">
              <a:alpha val="44130"/>
            </a:srgbClr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79" name="Google Shape;17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11/9/2021</a:t>
            </a:r>
            <a:endParaRPr/>
          </a:p>
        </p:txBody>
      </p:sp>
      <p:sp>
        <p:nvSpPr>
          <p:cNvPr id="180" name="Google Shape;180;p10"/>
          <p:cNvSpPr txBox="1"/>
          <p:nvPr>
            <p:ph idx="12" type="sldNum"/>
          </p:nvPr>
        </p:nvSpPr>
        <p:spPr>
          <a:xfrm>
            <a:off x="11460310" y="633329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300">
                <a:latin typeface="Lato"/>
                <a:ea typeface="Lato"/>
                <a:cs typeface="Lato"/>
                <a:sym typeface="Lato"/>
              </a:rPr>
              <a:t>‹#›</a:t>
            </a:fld>
            <a:endParaRPr sz="1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"/>
          <p:cNvSpPr txBox="1"/>
          <p:nvPr>
            <p:ph type="title"/>
          </p:nvPr>
        </p:nvSpPr>
        <p:spPr>
          <a:xfrm>
            <a:off x="1836700" y="320400"/>
            <a:ext cx="7764600" cy="1325700"/>
          </a:xfrm>
          <a:prstGeom prst="rect">
            <a:avLst/>
          </a:prstGeom>
          <a:solidFill>
            <a:srgbClr val="4A4A4A">
              <a:alpha val="44130"/>
            </a:srgbClr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1. Project Overview</a:t>
            </a:r>
            <a:endParaRPr/>
          </a:p>
        </p:txBody>
      </p:sp>
      <p:sp>
        <p:nvSpPr>
          <p:cNvPr id="79" name="Google Shape;79;p2"/>
          <p:cNvSpPr txBox="1"/>
          <p:nvPr>
            <p:ph idx="1" type="body"/>
          </p:nvPr>
        </p:nvSpPr>
        <p:spPr>
          <a:xfrm>
            <a:off x="1836700" y="1825625"/>
            <a:ext cx="8203200" cy="4351200"/>
          </a:xfrm>
          <a:prstGeom prst="rect">
            <a:avLst/>
          </a:prstGeom>
          <a:noFill/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Client: Jonathan Potter</a:t>
            </a:r>
            <a:endParaRPr/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Client’s business:</a:t>
            </a:r>
            <a:endParaRPr/>
          </a:p>
          <a:p>
            <a:pPr indent="-228600" lvl="1" marL="6858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/>
              <a:t>Jonathan is a software developer who has been working on projects on the side, including the proof-of-concept for Shady Jones’ Locker.</a:t>
            </a:r>
            <a:endParaRPr/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Client’s “problem” to be solved:</a:t>
            </a:r>
            <a:endParaRPr/>
          </a:p>
          <a:p>
            <a:pPr indent="-228600" lvl="1" marL="6858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/>
              <a:t>Jonathan wants to make a service similar to the Shadertoy website</a:t>
            </a:r>
            <a:endParaRPr/>
          </a:p>
          <a:p>
            <a:pPr indent="-228600" lvl="1" marL="6858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/>
              <a:t>Users should be able to create, edit, share, and comment on WebGL GLSL shaders.</a:t>
            </a:r>
            <a:endParaRPr/>
          </a:p>
          <a:p>
            <a:pPr indent="-228600" lvl="1" marL="6858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/>
              <a:t>We were provided with a prototype he coded several years ago as an artifact</a:t>
            </a:r>
            <a:endParaRPr/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The proposed solution:</a:t>
            </a:r>
            <a:endParaRPr/>
          </a:p>
          <a:p>
            <a:pPr indent="-228600" lvl="1" marL="6858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/>
              <a:t>Shady Jones’ Locker!</a:t>
            </a:r>
            <a:endParaRPr/>
          </a:p>
          <a:p>
            <a:pPr indent="-50800" lvl="0" marL="228600" rtl="0" algn="l"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80" name="Google Shape;80;p2"/>
          <p:cNvSpPr txBox="1"/>
          <p:nvPr/>
        </p:nvSpPr>
        <p:spPr>
          <a:xfrm>
            <a:off x="9387444" y="124691"/>
            <a:ext cx="257100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Current Presenter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Nicholas Appert</a:t>
            </a:r>
            <a:endParaRPr/>
          </a:p>
        </p:txBody>
      </p:sp>
      <p:sp>
        <p:nvSpPr>
          <p:cNvPr id="81" name="Google Shape;81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11/9/2021</a:t>
            </a:r>
            <a:endParaRPr/>
          </a:p>
        </p:txBody>
      </p:sp>
      <p:sp>
        <p:nvSpPr>
          <p:cNvPr id="82" name="Google Shape;82;p2"/>
          <p:cNvSpPr txBox="1"/>
          <p:nvPr>
            <p:ph idx="12" type="sldNum"/>
          </p:nvPr>
        </p:nvSpPr>
        <p:spPr>
          <a:xfrm>
            <a:off x="11460310" y="633329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"/>
          <p:cNvSpPr txBox="1"/>
          <p:nvPr>
            <p:ph type="title"/>
          </p:nvPr>
        </p:nvSpPr>
        <p:spPr>
          <a:xfrm>
            <a:off x="1836700" y="320400"/>
            <a:ext cx="7764600" cy="1325700"/>
          </a:xfrm>
          <a:prstGeom prst="rect">
            <a:avLst/>
          </a:prstGeom>
          <a:solidFill>
            <a:srgbClr val="4A4A4A">
              <a:alpha val="44130"/>
            </a:srgbClr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2. Requirements </a:t>
            </a:r>
            <a:endParaRPr/>
          </a:p>
        </p:txBody>
      </p:sp>
      <p:sp>
        <p:nvSpPr>
          <p:cNvPr id="88" name="Google Shape;88;p3"/>
          <p:cNvSpPr txBox="1"/>
          <p:nvPr>
            <p:ph idx="1" type="body"/>
          </p:nvPr>
        </p:nvSpPr>
        <p:spPr>
          <a:xfrm>
            <a:off x="1836700" y="1825625"/>
            <a:ext cx="8203200" cy="4351200"/>
          </a:xfrm>
          <a:prstGeom prst="rect">
            <a:avLst/>
          </a:prstGeom>
          <a:solidFill>
            <a:srgbClr val="4A4A4A">
              <a:alpha val="44130"/>
            </a:srgbClr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65100" lvl="0" marL="685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User login authentication system.</a:t>
            </a:r>
            <a:endParaRPr/>
          </a:p>
          <a:p>
            <a:pPr indent="-165100" lvl="0" marL="685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Users can create WebGL GLSL shaders using an in-browser code editor.</a:t>
            </a:r>
            <a:endParaRPr/>
          </a:p>
          <a:p>
            <a:pPr indent="-165100" lvl="0" marL="685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Users can configure and use a GUI to change the values of uniform variables without recompiling the shader. Other users cannot configure, but can use the GUI.</a:t>
            </a:r>
            <a:endParaRPr/>
          </a:p>
          <a:p>
            <a:pPr indent="-165100" lvl="0" marL="685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Users can search for and view shaders. Shaders are compiled and run on the users’ local machines.</a:t>
            </a:r>
            <a:endParaRPr/>
          </a:p>
          <a:p>
            <a:pPr indent="-165100" lvl="0" marL="685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Users can comment on, view comments on, and delete their own comments on shaders.</a:t>
            </a:r>
            <a:endParaRPr/>
          </a:p>
          <a:p>
            <a:pPr indent="-165100" lvl="0" marL="685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-US"/>
              <a:t>Administrative users can access the administrator page and perform administrative actions that  we’ll see in a demonstration.</a:t>
            </a:r>
            <a:endParaRPr/>
          </a:p>
        </p:txBody>
      </p:sp>
      <p:sp>
        <p:nvSpPr>
          <p:cNvPr id="89" name="Google Shape;89;p3"/>
          <p:cNvSpPr txBox="1"/>
          <p:nvPr/>
        </p:nvSpPr>
        <p:spPr>
          <a:xfrm>
            <a:off x="9387444" y="124691"/>
            <a:ext cx="2571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Current Presenter: </a:t>
            </a:r>
            <a:endParaRPr>
              <a:solidFill>
                <a:srgbClr val="FF00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Ejiro  Uwhuba</a:t>
            </a:r>
            <a:endParaRPr/>
          </a:p>
        </p:txBody>
      </p:sp>
      <p:sp>
        <p:nvSpPr>
          <p:cNvPr id="90" name="Google Shape;9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11/9/2021</a:t>
            </a:r>
            <a:endParaRPr/>
          </a:p>
        </p:txBody>
      </p:sp>
      <p:sp>
        <p:nvSpPr>
          <p:cNvPr id="91" name="Google Shape;91;p3"/>
          <p:cNvSpPr txBox="1"/>
          <p:nvPr>
            <p:ph idx="12" type="sldNum"/>
          </p:nvPr>
        </p:nvSpPr>
        <p:spPr>
          <a:xfrm>
            <a:off x="11460310" y="633329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"/>
          <p:cNvSpPr txBox="1"/>
          <p:nvPr>
            <p:ph type="title"/>
          </p:nvPr>
        </p:nvSpPr>
        <p:spPr>
          <a:xfrm>
            <a:off x="1836700" y="320400"/>
            <a:ext cx="7764600" cy="1325700"/>
          </a:xfrm>
          <a:prstGeom prst="rect">
            <a:avLst/>
          </a:prstGeom>
          <a:solidFill>
            <a:srgbClr val="4A4A4A">
              <a:alpha val="44130"/>
            </a:srgbClr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8918"/>
              <a:buFont typeface="Calibri"/>
              <a:buNone/>
            </a:pPr>
            <a:r>
              <a:rPr lang="en-US"/>
              <a:t>3. The Design and Demonstration of </a:t>
            </a:r>
            <a:r>
              <a:rPr i="1" lang="en-US"/>
              <a:t>Shady Jones’ Locker</a:t>
            </a:r>
            <a:endParaRPr b="1"/>
          </a:p>
        </p:txBody>
      </p:sp>
      <p:sp>
        <p:nvSpPr>
          <p:cNvPr id="97" name="Google Shape;97;p4"/>
          <p:cNvSpPr txBox="1"/>
          <p:nvPr>
            <p:ph idx="1" type="body"/>
          </p:nvPr>
        </p:nvSpPr>
        <p:spPr>
          <a:xfrm>
            <a:off x="1836700" y="1825625"/>
            <a:ext cx="8203200" cy="4351200"/>
          </a:xfrm>
          <a:prstGeom prst="rect">
            <a:avLst/>
          </a:prstGeom>
          <a:solidFill>
            <a:srgbClr val="4A4A4A">
              <a:alpha val="44130"/>
            </a:srgbClr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-US" sz="2100"/>
              <a:t>A Model View Controller architecture used to design and develop our back-end and front-end.</a:t>
            </a:r>
            <a:endParaRPr sz="2100"/>
          </a:p>
          <a:p>
            <a:pPr indent="-381000" lvl="1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400"/>
              <a:buChar char="○"/>
            </a:pPr>
            <a:r>
              <a:rPr lang="en-US" sz="2100"/>
              <a:t>Heroku Postgres - Model</a:t>
            </a:r>
            <a:endParaRPr sz="2100"/>
          </a:p>
          <a:p>
            <a:pPr indent="-381000" lvl="1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400"/>
              <a:buChar char="○"/>
            </a:pPr>
            <a:r>
              <a:rPr lang="en-US" sz="2100"/>
              <a:t>Django Framework - Controller</a:t>
            </a:r>
            <a:endParaRPr sz="2100"/>
          </a:p>
          <a:p>
            <a:pPr indent="-381000" lvl="1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400"/>
              <a:buChar char="○"/>
            </a:pPr>
            <a:r>
              <a:rPr lang="en-US" sz="2100"/>
              <a:t>HTML/Javascript/Bootstrap/React - View</a:t>
            </a:r>
            <a:endParaRPr sz="2100"/>
          </a:p>
          <a:p>
            <a:pPr indent="-3810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-US" sz="2100"/>
              <a:t>Hosted on Heroku Cloud Service.</a:t>
            </a:r>
            <a:endParaRPr i="1" sz="23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i="1" lang="en-US" sz="2300"/>
              <a:t>Shady Jones’ Locker </a:t>
            </a:r>
            <a:r>
              <a:rPr lang="en-US" sz="2300"/>
              <a:t>was designed for users to easily create accounts/login and view/write GLSL code.</a:t>
            </a:r>
            <a:endParaRPr sz="23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300"/>
              <a:t>We will now watch a demonstration of </a:t>
            </a:r>
            <a:r>
              <a:rPr i="1" lang="en-US" sz="2300"/>
              <a:t>Shady Jones’ Locker</a:t>
            </a:r>
            <a:r>
              <a:rPr lang="en-US" sz="2300"/>
              <a:t>.</a:t>
            </a:r>
            <a:endParaRPr sz="2300"/>
          </a:p>
        </p:txBody>
      </p:sp>
      <p:sp>
        <p:nvSpPr>
          <p:cNvPr id="98" name="Google Shape;98;p4"/>
          <p:cNvSpPr txBox="1"/>
          <p:nvPr/>
        </p:nvSpPr>
        <p:spPr>
          <a:xfrm>
            <a:off x="9387444" y="124691"/>
            <a:ext cx="2571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Current Presenter: </a:t>
            </a:r>
            <a:endParaRPr>
              <a:solidFill>
                <a:srgbClr val="FF0000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Zachary Wagner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9" name="Google Shape;99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11/9/2021</a:t>
            </a:r>
            <a:endParaRPr/>
          </a:p>
        </p:txBody>
      </p:sp>
      <p:sp>
        <p:nvSpPr>
          <p:cNvPr id="100" name="Google Shape;100;p4"/>
          <p:cNvSpPr txBox="1"/>
          <p:nvPr>
            <p:ph idx="12" type="sldNum"/>
          </p:nvPr>
        </p:nvSpPr>
        <p:spPr>
          <a:xfrm>
            <a:off x="11460310" y="633329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974c34c2c_2_0"/>
          <p:cNvSpPr txBox="1"/>
          <p:nvPr>
            <p:ph type="title"/>
          </p:nvPr>
        </p:nvSpPr>
        <p:spPr>
          <a:xfrm>
            <a:off x="1836700" y="320400"/>
            <a:ext cx="8203200" cy="13257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Our Demonstration!</a:t>
            </a:r>
            <a:endParaRPr/>
          </a:p>
        </p:txBody>
      </p:sp>
      <p:sp>
        <p:nvSpPr>
          <p:cNvPr id="107" name="Google Shape;107;g12974c34c2c_2_0"/>
          <p:cNvSpPr txBox="1"/>
          <p:nvPr>
            <p:ph idx="12" type="sldNum"/>
          </p:nvPr>
        </p:nvSpPr>
        <p:spPr>
          <a:xfrm>
            <a:off x="11460310" y="633329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8" name="Google Shape;108;g12974c34c2c_2_0" title="Shady Jones' Locker Demonstration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/>
          <p:nvPr>
            <p:ph type="title"/>
          </p:nvPr>
        </p:nvSpPr>
        <p:spPr>
          <a:xfrm>
            <a:off x="1836700" y="320400"/>
            <a:ext cx="7764600" cy="1325700"/>
          </a:xfrm>
          <a:prstGeom prst="rect">
            <a:avLst/>
          </a:prstGeom>
          <a:solidFill>
            <a:srgbClr val="4A4A4A">
              <a:alpha val="44130"/>
            </a:srgbClr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4. Implementation</a:t>
            </a:r>
            <a:endParaRPr/>
          </a:p>
        </p:txBody>
      </p:sp>
      <p:sp>
        <p:nvSpPr>
          <p:cNvPr id="114" name="Google Shape;114;p5"/>
          <p:cNvSpPr txBox="1"/>
          <p:nvPr>
            <p:ph idx="1" type="body"/>
          </p:nvPr>
        </p:nvSpPr>
        <p:spPr>
          <a:xfrm>
            <a:off x="1836700" y="1825625"/>
            <a:ext cx="8203200" cy="4351200"/>
          </a:xfrm>
          <a:prstGeom prst="rect">
            <a:avLst/>
          </a:prstGeom>
          <a:solidFill>
            <a:srgbClr val="4A4A4A">
              <a:alpha val="44130"/>
            </a:srgbClr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0193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4705"/>
              <a:buChar char="●"/>
            </a:pPr>
            <a:r>
              <a:rPr lang="en-US"/>
              <a:t>How the product was implemented using SCRUM: </a:t>
            </a:r>
            <a:endParaRPr/>
          </a:p>
          <a:p>
            <a:pPr indent="-26543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6666"/>
              <a:buChar char="○"/>
            </a:pPr>
            <a:r>
              <a:rPr lang="en-US"/>
              <a:t>Used Jira Software to list and create tasks for each sprint</a:t>
            </a:r>
            <a:endParaRPr/>
          </a:p>
          <a:p>
            <a:pPr indent="-265430" lvl="2" marL="1143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6666"/>
              <a:buChar char="■"/>
            </a:pPr>
            <a:r>
              <a:rPr lang="en-US"/>
              <a:t>Everyone was tasked at least one to two tasks per sprint</a:t>
            </a:r>
            <a:endParaRPr/>
          </a:p>
          <a:p>
            <a:pPr indent="-20193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64705"/>
              <a:buChar char="●"/>
            </a:pPr>
            <a:r>
              <a:rPr lang="en-US"/>
              <a:t>The technologies used to implement the product:</a:t>
            </a:r>
            <a:endParaRPr/>
          </a:p>
          <a:p>
            <a:pPr indent="-26543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86666"/>
              <a:buChar char="○"/>
            </a:pPr>
            <a:r>
              <a:rPr lang="en-US"/>
              <a:t>IDE’s - Visual Studio Code, PyCharm</a:t>
            </a:r>
            <a:endParaRPr/>
          </a:p>
          <a:p>
            <a:pPr indent="-26543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86666"/>
              <a:buChar char="○"/>
            </a:pPr>
            <a:r>
              <a:rPr lang="en-US"/>
              <a:t>Languages - Python (Django Backend), HTML, CSS, JavaScript, (Bootstrap, React, WebGL)</a:t>
            </a:r>
            <a:endParaRPr/>
          </a:p>
          <a:p>
            <a:pPr indent="-26543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86666"/>
              <a:buChar char="○"/>
            </a:pPr>
            <a:r>
              <a:rPr lang="en-US"/>
              <a:t>Postgres Database</a:t>
            </a:r>
            <a:endParaRPr/>
          </a:p>
          <a:p>
            <a:pPr indent="-26543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86666"/>
              <a:buChar char="○"/>
            </a:pPr>
            <a:r>
              <a:rPr lang="en-US"/>
              <a:t>Hosted on Heroku</a:t>
            </a:r>
            <a:endParaRPr/>
          </a:p>
          <a:p>
            <a:pPr indent="-20193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64705"/>
              <a:buChar char="●"/>
            </a:pPr>
            <a:r>
              <a:rPr lang="en-US"/>
              <a:t>The amount of work completed:</a:t>
            </a:r>
            <a:endParaRPr/>
          </a:p>
          <a:p>
            <a:pPr indent="-26543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86666"/>
              <a:buChar char="○"/>
            </a:pPr>
            <a:r>
              <a:rPr lang="en-US"/>
              <a:t>Over 100 total files created!</a:t>
            </a:r>
            <a:endParaRPr/>
          </a:p>
          <a:p>
            <a:pPr indent="-26543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86666"/>
              <a:buChar char="○"/>
            </a:pPr>
            <a:r>
              <a:rPr lang="en-US"/>
              <a:t>Over 100 total hours!</a:t>
            </a:r>
            <a:endParaRPr/>
          </a:p>
          <a:p>
            <a:pPr indent="-26543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86666"/>
              <a:buChar char="○"/>
            </a:pPr>
            <a:r>
              <a:rPr lang="en-US"/>
              <a:t>Over 80,000 lines of code!</a:t>
            </a:r>
            <a:endParaRPr/>
          </a:p>
        </p:txBody>
      </p:sp>
      <p:sp>
        <p:nvSpPr>
          <p:cNvPr id="115" name="Google Shape;115;p5"/>
          <p:cNvSpPr txBox="1"/>
          <p:nvPr/>
        </p:nvSpPr>
        <p:spPr>
          <a:xfrm>
            <a:off x="9387444" y="124691"/>
            <a:ext cx="257100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Current Presenter: </a:t>
            </a:r>
            <a:endParaRPr>
              <a:solidFill>
                <a:srgbClr val="FF0000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ean Jahangiri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6" name="Google Shape;11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11/9/2021</a:t>
            </a:r>
            <a:endParaRPr/>
          </a:p>
        </p:txBody>
      </p:sp>
      <p:sp>
        <p:nvSpPr>
          <p:cNvPr id="117" name="Google Shape;117;p5"/>
          <p:cNvSpPr txBox="1"/>
          <p:nvPr>
            <p:ph idx="12" type="sldNum"/>
          </p:nvPr>
        </p:nvSpPr>
        <p:spPr>
          <a:xfrm>
            <a:off x="11460310" y="633329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/>
          <p:nvPr>
            <p:ph type="title"/>
          </p:nvPr>
        </p:nvSpPr>
        <p:spPr>
          <a:xfrm>
            <a:off x="1836700" y="320400"/>
            <a:ext cx="7764600" cy="1325700"/>
          </a:xfrm>
          <a:prstGeom prst="rect">
            <a:avLst/>
          </a:prstGeom>
          <a:solidFill>
            <a:srgbClr val="4A4A4A">
              <a:alpha val="44130"/>
            </a:srgbClr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5. Testing - Unit Tests</a:t>
            </a:r>
            <a:endParaRPr/>
          </a:p>
        </p:txBody>
      </p:sp>
      <p:sp>
        <p:nvSpPr>
          <p:cNvPr id="123" name="Google Shape;123;p6"/>
          <p:cNvSpPr txBox="1"/>
          <p:nvPr>
            <p:ph idx="1" type="body"/>
          </p:nvPr>
        </p:nvSpPr>
        <p:spPr>
          <a:xfrm>
            <a:off x="1836700" y="1825625"/>
            <a:ext cx="8203200" cy="1119600"/>
          </a:xfrm>
          <a:prstGeom prst="rect">
            <a:avLst/>
          </a:prstGeom>
          <a:solidFill>
            <a:srgbClr val="4A4A4A">
              <a:alpha val="44130"/>
            </a:srgbClr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Unit tests are done using Django’s testing </a:t>
            </a:r>
            <a:r>
              <a:rPr lang="en-US"/>
              <a:t>environment</a:t>
            </a:r>
            <a:r>
              <a:rPr lang="en-US"/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Coverage tracked with the coverage package</a:t>
            </a:r>
            <a:endParaRPr/>
          </a:p>
        </p:txBody>
      </p:sp>
      <p:sp>
        <p:nvSpPr>
          <p:cNvPr id="124" name="Google Shape;124;p6"/>
          <p:cNvSpPr txBox="1"/>
          <p:nvPr/>
        </p:nvSpPr>
        <p:spPr>
          <a:xfrm>
            <a:off x="9387444" y="124691"/>
            <a:ext cx="2571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Current Presenter: </a:t>
            </a:r>
            <a:endParaRPr>
              <a:solidFill>
                <a:schemeClr val="dk2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Maxim Jeleznii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5" name="Google Shape;125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11/9/2021</a:t>
            </a:r>
            <a:endParaRPr/>
          </a:p>
        </p:txBody>
      </p:sp>
      <p:sp>
        <p:nvSpPr>
          <p:cNvPr id="126" name="Google Shape;126;p6"/>
          <p:cNvSpPr txBox="1"/>
          <p:nvPr>
            <p:ph idx="12" type="sldNum"/>
          </p:nvPr>
        </p:nvSpPr>
        <p:spPr>
          <a:xfrm>
            <a:off x="11460310" y="633329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7" name="Google Shape;12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025" y="4233075"/>
            <a:ext cx="5623250" cy="227425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8" name="Google Shape;128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1025" y="3099320"/>
            <a:ext cx="8934551" cy="979666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9" name="Google Shape;129;p6"/>
          <p:cNvPicPr preferRelativeResize="0"/>
          <p:nvPr/>
        </p:nvPicPr>
        <p:blipFill rotWithShape="1">
          <a:blip r:embed="rId5">
            <a:alphaModFix/>
          </a:blip>
          <a:srcRect b="0" l="44496" r="0" t="0"/>
          <a:stretch/>
        </p:blipFill>
        <p:spPr>
          <a:xfrm>
            <a:off x="7759650" y="4233075"/>
            <a:ext cx="2645924" cy="227425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9307712c0_1_0"/>
          <p:cNvSpPr txBox="1"/>
          <p:nvPr>
            <p:ph type="title"/>
          </p:nvPr>
        </p:nvSpPr>
        <p:spPr>
          <a:xfrm>
            <a:off x="1836700" y="320400"/>
            <a:ext cx="7764600" cy="1325700"/>
          </a:xfrm>
          <a:prstGeom prst="rect">
            <a:avLst/>
          </a:prstGeom>
          <a:solidFill>
            <a:srgbClr val="4A4A4A">
              <a:alpha val="44130"/>
            </a:srgbClr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5. Testing - Integration Tests</a:t>
            </a:r>
            <a:endParaRPr/>
          </a:p>
        </p:txBody>
      </p:sp>
      <p:sp>
        <p:nvSpPr>
          <p:cNvPr id="135" name="Google Shape;135;g129307712c0_1_0"/>
          <p:cNvSpPr txBox="1"/>
          <p:nvPr>
            <p:ph idx="1" type="body"/>
          </p:nvPr>
        </p:nvSpPr>
        <p:spPr>
          <a:xfrm>
            <a:off x="1836700" y="1825625"/>
            <a:ext cx="8203200" cy="571500"/>
          </a:xfrm>
          <a:prstGeom prst="rect">
            <a:avLst/>
          </a:prstGeom>
          <a:solidFill>
            <a:srgbClr val="4A4A4A">
              <a:alpha val="44130"/>
            </a:srgbClr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Integration Tests done using Selenium for python using Chrome.</a:t>
            </a:r>
            <a:endParaRPr/>
          </a:p>
        </p:txBody>
      </p:sp>
      <p:sp>
        <p:nvSpPr>
          <p:cNvPr id="136" name="Google Shape;136;g129307712c0_1_0"/>
          <p:cNvSpPr txBox="1"/>
          <p:nvPr/>
        </p:nvSpPr>
        <p:spPr>
          <a:xfrm>
            <a:off x="9387444" y="124691"/>
            <a:ext cx="2571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Current Presenter: </a:t>
            </a:r>
            <a:endParaRPr>
              <a:solidFill>
                <a:schemeClr val="dk2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Maxim Jeleznii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7" name="Google Shape;137;g129307712c0_1_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11/9/2021</a:t>
            </a:r>
            <a:endParaRPr/>
          </a:p>
        </p:txBody>
      </p:sp>
      <p:sp>
        <p:nvSpPr>
          <p:cNvPr id="138" name="Google Shape;138;g129307712c0_1_0"/>
          <p:cNvSpPr txBox="1"/>
          <p:nvPr>
            <p:ph idx="12" type="sldNum"/>
          </p:nvPr>
        </p:nvSpPr>
        <p:spPr>
          <a:xfrm>
            <a:off x="11460310" y="633329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9" name="Google Shape;139;g129307712c0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850" y="2564538"/>
            <a:ext cx="5900951" cy="2518475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0" name="Google Shape;140;g129307712c0_1_0"/>
          <p:cNvPicPr preferRelativeResize="0"/>
          <p:nvPr/>
        </p:nvPicPr>
        <p:blipFill rotWithShape="1">
          <a:blip r:embed="rId4">
            <a:alphaModFix/>
          </a:blip>
          <a:srcRect b="8725" l="0" r="0" t="0"/>
          <a:stretch/>
        </p:blipFill>
        <p:spPr>
          <a:xfrm>
            <a:off x="1119850" y="5250449"/>
            <a:ext cx="5900949" cy="708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1" name="Google Shape;141;g129307712c0_1_0"/>
          <p:cNvPicPr preferRelativeResize="0"/>
          <p:nvPr/>
        </p:nvPicPr>
        <p:blipFill rotWithShape="1">
          <a:blip r:embed="rId5">
            <a:alphaModFix/>
          </a:blip>
          <a:srcRect b="21079" l="1536" r="64393" t="0"/>
          <a:stretch/>
        </p:blipFill>
        <p:spPr>
          <a:xfrm>
            <a:off x="7271025" y="2576650"/>
            <a:ext cx="3389961" cy="3381775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 txBox="1"/>
          <p:nvPr>
            <p:ph type="title"/>
          </p:nvPr>
        </p:nvSpPr>
        <p:spPr>
          <a:xfrm>
            <a:off x="1836700" y="320400"/>
            <a:ext cx="7764600" cy="1325700"/>
          </a:xfrm>
          <a:prstGeom prst="rect">
            <a:avLst/>
          </a:prstGeom>
          <a:solidFill>
            <a:srgbClr val="4A4A4A">
              <a:alpha val="44130"/>
            </a:srgbClr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6. Deployment</a:t>
            </a:r>
            <a:endParaRPr/>
          </a:p>
        </p:txBody>
      </p:sp>
      <p:sp>
        <p:nvSpPr>
          <p:cNvPr id="147" name="Google Shape;147;p7"/>
          <p:cNvSpPr txBox="1"/>
          <p:nvPr>
            <p:ph idx="1" type="body"/>
          </p:nvPr>
        </p:nvSpPr>
        <p:spPr>
          <a:xfrm>
            <a:off x="1836700" y="1825625"/>
            <a:ext cx="8203200" cy="1325700"/>
          </a:xfrm>
          <a:prstGeom prst="rect">
            <a:avLst/>
          </a:prstGeom>
          <a:solidFill>
            <a:srgbClr val="4A4A4A">
              <a:alpha val="44130"/>
            </a:srgbClr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We have deployed on Heroku, a free hosting </a:t>
            </a:r>
            <a:r>
              <a:rPr lang="en-US"/>
              <a:t>platform.</a:t>
            </a:r>
            <a:endParaRPr/>
          </a:p>
          <a:p>
            <a:pPr indent="-228600" lvl="0" marL="228600" rtl="0" algn="l">
              <a:spcBef>
                <a:spcPts val="1000"/>
              </a:spcBef>
              <a:spcAft>
                <a:spcPts val="1600"/>
              </a:spcAft>
              <a:buSzPts val="2800"/>
              <a:buChar char="●"/>
            </a:pPr>
            <a:r>
              <a:rPr lang="en-US"/>
              <a:t>All that was needed was a set up Procfile, Heroku CLI, and the heroku-django package.</a:t>
            </a:r>
            <a:endParaRPr/>
          </a:p>
        </p:txBody>
      </p:sp>
      <p:sp>
        <p:nvSpPr>
          <p:cNvPr id="148" name="Google Shape;14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11/9/2021</a:t>
            </a:r>
            <a:endParaRPr/>
          </a:p>
        </p:txBody>
      </p:sp>
      <p:sp>
        <p:nvSpPr>
          <p:cNvPr id="149" name="Google Shape;149;p7"/>
          <p:cNvSpPr txBox="1"/>
          <p:nvPr/>
        </p:nvSpPr>
        <p:spPr>
          <a:xfrm>
            <a:off x="9387444" y="124691"/>
            <a:ext cx="2571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Current Presenter: </a:t>
            </a:r>
            <a:endParaRPr>
              <a:solidFill>
                <a:srgbClr val="FF0000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Maxim Jeleznii</a:t>
            </a:r>
            <a:endParaRPr b="1"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7"/>
          <p:cNvSpPr txBox="1"/>
          <p:nvPr>
            <p:ph idx="12" type="sldNum"/>
          </p:nvPr>
        </p:nvSpPr>
        <p:spPr>
          <a:xfrm>
            <a:off x="11460310" y="633329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1" name="Google Shape;151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6700" y="3532875"/>
            <a:ext cx="4166118" cy="5247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2" name="Google Shape;152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0818" y="3532875"/>
            <a:ext cx="3249091" cy="5247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3" name="Google Shape;153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36700" y="4439127"/>
            <a:ext cx="8203199" cy="1917223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FF0000"/>
      </a:dk2>
      <a:lt2>
        <a:srgbClr val="CC0000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2019-11-13T07:49:07Z</dcterms:created>
  <dc:creator>Yang, Jingwei</dc:creator>
</cp:coreProperties>
</file>