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B99080-A4E5-4AB7-92AE-AB59AF160175}">
  <a:tblStyle styleId="{CEB99080-A4E5-4AB7-92AE-AB59AF1601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b03d66c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b03d66c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6886bfa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6886bfa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b03d66c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b03d66c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b03d66c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b03d66c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6886bfa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6886bfa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b03d66c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b03d66c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Leadership and </a:t>
            </a:r>
            <a:r>
              <a:rPr lang="en"/>
              <a:t>Team Building</a:t>
            </a:r>
            <a:r>
              <a:rPr lang="en"/>
              <a:t> Qualities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By Chris Long, Dane Coleman, Enoch Hsu, Eric Truong, Matthew Petruescu, Ramo Tucakovic, Santiago Bermudez, and Tyler Ito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Leadership Qualities</a:t>
            </a:r>
            <a:endParaRPr/>
          </a:p>
        </p:txBody>
      </p:sp>
      <p:sp>
        <p:nvSpPr>
          <p:cNvPr id="61" name="Google Shape;61;p14"/>
          <p:cNvSpPr txBox="1"/>
          <p:nvPr>
            <p:ph idx="1" type="body"/>
          </p:nvPr>
        </p:nvSpPr>
        <p:spPr>
          <a:xfrm>
            <a:off x="311700" y="1152475"/>
            <a:ext cx="8520600" cy="3470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1400"/>
              </a:spcBef>
              <a:spcAft>
                <a:spcPts val="0"/>
              </a:spcAft>
              <a:buSzPts val="1500"/>
              <a:buAutoNum type="arabicPeriod"/>
            </a:pPr>
            <a:r>
              <a:rPr b="1" lang="en" sz="1500">
                <a:solidFill>
                  <a:srgbClr val="272727"/>
                </a:solidFill>
                <a:latin typeface="Montserrat"/>
                <a:ea typeface="Montserrat"/>
                <a:cs typeface="Montserrat"/>
                <a:sym typeface="Montserrat"/>
              </a:rPr>
              <a:t>Authenticity: </a:t>
            </a:r>
            <a:r>
              <a:rPr lang="en" sz="1500">
                <a:solidFill>
                  <a:srgbClr val="202124"/>
                </a:solidFill>
                <a:highlight>
                  <a:srgbClr val="FFFFFF"/>
                </a:highlight>
                <a:latin typeface="Montserrat"/>
                <a:ea typeface="Montserrat"/>
                <a:cs typeface="Montserrat"/>
                <a:sym typeface="Montserrat"/>
              </a:rPr>
              <a:t>Being your true authentic self means what you say in life aligns with what your actions. It is who you are at your deepest core.</a:t>
            </a:r>
            <a:endParaRPr b="1" sz="1500">
              <a:solidFill>
                <a:srgbClr val="202124"/>
              </a:solidFill>
              <a:latin typeface="Montserrat"/>
              <a:ea typeface="Montserrat"/>
              <a:cs typeface="Montserrat"/>
              <a:sym typeface="Montserrat"/>
            </a:endParaRPr>
          </a:p>
          <a:p>
            <a:pPr indent="-323850" lvl="0" marL="457200" rtl="0" algn="l">
              <a:lnSpc>
                <a:spcPct val="100000"/>
              </a:lnSpc>
              <a:spcBef>
                <a:spcPts val="0"/>
              </a:spcBef>
              <a:spcAft>
                <a:spcPts val="0"/>
              </a:spcAft>
              <a:buSzPts val="1500"/>
              <a:buAutoNum type="arabicPeriod"/>
            </a:pPr>
            <a:r>
              <a:rPr b="1" lang="en" sz="1500">
                <a:solidFill>
                  <a:srgbClr val="272727"/>
                </a:solidFill>
                <a:latin typeface="Montserrat"/>
                <a:ea typeface="Montserrat"/>
                <a:cs typeface="Montserrat"/>
                <a:sym typeface="Montserrat"/>
              </a:rPr>
              <a:t>Open-Mindedness: </a:t>
            </a:r>
            <a:r>
              <a:rPr lang="en" sz="1500">
                <a:solidFill>
                  <a:srgbClr val="272727"/>
                </a:solidFill>
                <a:latin typeface="Montserrat"/>
                <a:ea typeface="Montserrat"/>
                <a:cs typeface="Montserrat"/>
                <a:sym typeface="Montserrat"/>
              </a:rPr>
              <a:t>Being open to new ideas, possibilities, and perspectives, and understanding that there's no "right" way to do things. </a:t>
            </a:r>
            <a:endParaRPr b="1" sz="1500">
              <a:solidFill>
                <a:srgbClr val="272727"/>
              </a:solidFill>
              <a:latin typeface="Montserrat"/>
              <a:ea typeface="Montserrat"/>
              <a:cs typeface="Montserrat"/>
              <a:sym typeface="Montserrat"/>
            </a:endParaRPr>
          </a:p>
          <a:p>
            <a:pPr indent="-323850" lvl="0" marL="457200" rtl="0" algn="l">
              <a:lnSpc>
                <a:spcPct val="100000"/>
              </a:lnSpc>
              <a:spcBef>
                <a:spcPts val="0"/>
              </a:spcBef>
              <a:spcAft>
                <a:spcPts val="0"/>
              </a:spcAft>
              <a:buSzPts val="1500"/>
              <a:buAutoNum type="arabicPeriod"/>
            </a:pPr>
            <a:r>
              <a:rPr b="1" lang="en" sz="1500">
                <a:solidFill>
                  <a:srgbClr val="272727"/>
                </a:solidFill>
                <a:latin typeface="Montserrat"/>
                <a:ea typeface="Montserrat"/>
                <a:cs typeface="Montserrat"/>
                <a:sym typeface="Montserrat"/>
              </a:rPr>
              <a:t>Dependability: </a:t>
            </a:r>
            <a:r>
              <a:rPr lang="en" sz="1500">
                <a:solidFill>
                  <a:srgbClr val="202124"/>
                </a:solidFill>
                <a:highlight>
                  <a:srgbClr val="FFFFFF"/>
                </a:highlight>
                <a:latin typeface="Montserrat"/>
                <a:ea typeface="Montserrat"/>
                <a:cs typeface="Montserrat"/>
                <a:sym typeface="Montserrat"/>
              </a:rPr>
              <a:t>The quality of being trustworthy and reliable.</a:t>
            </a:r>
            <a:r>
              <a:rPr lang="en" sz="1500">
                <a:solidFill>
                  <a:srgbClr val="202124"/>
                </a:solidFill>
                <a:latin typeface="Montserrat"/>
                <a:ea typeface="Montserrat"/>
                <a:cs typeface="Montserrat"/>
                <a:sym typeface="Montserrat"/>
              </a:rPr>
              <a:t> To be </a:t>
            </a:r>
            <a:r>
              <a:rPr lang="en" sz="1500">
                <a:solidFill>
                  <a:srgbClr val="202124"/>
                </a:solidFill>
                <a:highlight>
                  <a:srgbClr val="FFFFFF"/>
                </a:highlight>
                <a:latin typeface="Montserrat"/>
                <a:ea typeface="Montserrat"/>
                <a:cs typeface="Montserrat"/>
                <a:sym typeface="Montserrat"/>
              </a:rPr>
              <a:t>deserving of trust or confidence. Trustworthiness or constancy.</a:t>
            </a:r>
            <a:endParaRPr sz="1500">
              <a:solidFill>
                <a:srgbClr val="202124"/>
              </a:solidFill>
              <a:latin typeface="Montserrat"/>
              <a:ea typeface="Montserrat"/>
              <a:cs typeface="Montserrat"/>
              <a:sym typeface="Montserrat"/>
            </a:endParaRPr>
          </a:p>
          <a:p>
            <a:pPr indent="-323850" lvl="0" marL="457200" rtl="0" algn="l">
              <a:lnSpc>
                <a:spcPct val="100000"/>
              </a:lnSpc>
              <a:spcBef>
                <a:spcPts val="0"/>
              </a:spcBef>
              <a:spcAft>
                <a:spcPts val="0"/>
              </a:spcAft>
              <a:buSzPts val="1500"/>
              <a:buAutoNum type="arabicPeriod"/>
            </a:pPr>
            <a:r>
              <a:rPr b="1" lang="en" sz="1500">
                <a:solidFill>
                  <a:srgbClr val="272727"/>
                </a:solidFill>
                <a:latin typeface="Montserrat"/>
                <a:ea typeface="Montserrat"/>
                <a:cs typeface="Montserrat"/>
                <a:sym typeface="Montserrat"/>
              </a:rPr>
              <a:t>Patience: </a:t>
            </a:r>
            <a:r>
              <a:rPr lang="en" sz="1500">
                <a:solidFill>
                  <a:srgbClr val="202124"/>
                </a:solidFill>
                <a:highlight>
                  <a:srgbClr val="FFFFFF"/>
                </a:highlight>
                <a:latin typeface="Montserrat"/>
                <a:ea typeface="Montserrat"/>
                <a:cs typeface="Montserrat"/>
                <a:sym typeface="Montserrat"/>
              </a:rPr>
              <a:t>The capacity to accept or tolerate delay, trouble, or suffering without getting angry or upset.</a:t>
            </a:r>
            <a:endParaRPr b="1" sz="1500">
              <a:solidFill>
                <a:srgbClr val="202124"/>
              </a:solidFill>
              <a:latin typeface="Montserrat"/>
              <a:ea typeface="Montserrat"/>
              <a:cs typeface="Montserrat"/>
              <a:sym typeface="Montserrat"/>
            </a:endParaRPr>
          </a:p>
          <a:p>
            <a:pPr indent="-323850" lvl="0" marL="457200" rtl="0" algn="l">
              <a:lnSpc>
                <a:spcPct val="100000"/>
              </a:lnSpc>
              <a:spcBef>
                <a:spcPts val="0"/>
              </a:spcBef>
              <a:spcAft>
                <a:spcPts val="0"/>
              </a:spcAft>
              <a:buSzPts val="1500"/>
              <a:buFont typeface="Montserrat"/>
              <a:buAutoNum type="arabicPeriod"/>
            </a:pPr>
            <a:r>
              <a:rPr b="1" lang="en" sz="1500">
                <a:solidFill>
                  <a:srgbClr val="272727"/>
                </a:solidFill>
                <a:latin typeface="Montserrat"/>
                <a:ea typeface="Montserrat"/>
                <a:cs typeface="Montserrat"/>
                <a:sym typeface="Montserrat"/>
              </a:rPr>
              <a:t>Flexibility: </a:t>
            </a:r>
            <a:r>
              <a:rPr lang="en" sz="1500">
                <a:solidFill>
                  <a:srgbClr val="202124"/>
                </a:solidFill>
                <a:highlight>
                  <a:srgbClr val="FFFFFF"/>
                </a:highlight>
                <a:latin typeface="Montserrat"/>
                <a:ea typeface="Montserrat"/>
                <a:cs typeface="Montserrat"/>
                <a:sym typeface="Montserrat"/>
              </a:rPr>
              <a:t>W</a:t>
            </a:r>
            <a:r>
              <a:rPr lang="en" sz="1500">
                <a:solidFill>
                  <a:srgbClr val="202124"/>
                </a:solidFill>
                <a:highlight>
                  <a:srgbClr val="FFFFFF"/>
                </a:highlight>
                <a:latin typeface="Montserrat"/>
                <a:ea typeface="Montserrat"/>
                <a:cs typeface="Montserrat"/>
                <a:sym typeface="Montserrat"/>
              </a:rPr>
              <a:t>illingness to change or compromise. </a:t>
            </a:r>
            <a:r>
              <a:rPr lang="en" sz="1500">
                <a:solidFill>
                  <a:srgbClr val="202124"/>
                </a:solidFill>
                <a:latin typeface="Montserrat"/>
                <a:ea typeface="Montserrat"/>
                <a:cs typeface="Montserrat"/>
                <a:sym typeface="Montserrat"/>
              </a:rPr>
              <a:t>Being adaptable and nimble when the situation calls for it. </a:t>
            </a:r>
            <a:endParaRPr b="1" sz="1500">
              <a:solidFill>
                <a:srgbClr val="202124"/>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Leadership Quality Rating</a:t>
            </a:r>
            <a:endParaRPr/>
          </a:p>
        </p:txBody>
      </p:sp>
      <p:sp>
        <p:nvSpPr>
          <p:cNvPr id="67" name="Google Shape;67;p15"/>
          <p:cNvSpPr txBox="1"/>
          <p:nvPr>
            <p:ph idx="1" type="body"/>
          </p:nvPr>
        </p:nvSpPr>
        <p:spPr>
          <a:xfrm>
            <a:off x="311700" y="1152475"/>
            <a:ext cx="85206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SzPct val="74542"/>
              <a:buNone/>
            </a:pPr>
            <a:r>
              <a:rPr lang="en" sz="1365"/>
              <a:t>Please rate the following on a scale of 1-5 (*1 is least important and 5 is most important). Use each rating once!</a:t>
            </a:r>
            <a:endParaRPr sz="1365"/>
          </a:p>
        </p:txBody>
      </p:sp>
      <p:graphicFrame>
        <p:nvGraphicFramePr>
          <p:cNvPr id="68" name="Google Shape;68;p15"/>
          <p:cNvGraphicFramePr/>
          <p:nvPr/>
        </p:nvGraphicFramePr>
        <p:xfrm>
          <a:off x="952500" y="1599650"/>
          <a:ext cx="3000000" cy="3000000"/>
        </p:xfrm>
        <a:graphic>
          <a:graphicData uri="http://schemas.openxmlformats.org/drawingml/2006/table">
            <a:tbl>
              <a:tblPr>
                <a:noFill/>
                <a:tableStyleId>{CEB99080-A4E5-4AB7-92AE-AB59AF160175}</a:tableStyleId>
              </a:tblPr>
              <a:tblGrid>
                <a:gridCol w="723900"/>
                <a:gridCol w="723900"/>
                <a:gridCol w="723900"/>
                <a:gridCol w="723900"/>
                <a:gridCol w="723900"/>
                <a:gridCol w="723900"/>
                <a:gridCol w="723900"/>
                <a:gridCol w="723900"/>
                <a:gridCol w="723900"/>
                <a:gridCol w="723900"/>
              </a:tblGrid>
              <a:tr h="351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Chris</a:t>
                      </a:r>
                      <a:endParaRPr sz="1200"/>
                    </a:p>
                  </a:txBody>
                  <a:tcPr marT="91425" marB="91425" marR="91425" marL="91425"/>
                </a:tc>
                <a:tc>
                  <a:txBody>
                    <a:bodyPr/>
                    <a:lstStyle/>
                    <a:p>
                      <a:pPr indent="0" lvl="0" marL="0" rtl="0" algn="l">
                        <a:spcBef>
                          <a:spcPts val="0"/>
                        </a:spcBef>
                        <a:spcAft>
                          <a:spcPts val="0"/>
                        </a:spcAft>
                        <a:buNone/>
                      </a:pPr>
                      <a:r>
                        <a:rPr lang="en" sz="1200"/>
                        <a:t>Dane</a:t>
                      </a:r>
                      <a:endParaRPr sz="1200"/>
                    </a:p>
                  </a:txBody>
                  <a:tcPr marT="91425" marB="91425" marR="91425" marL="91425"/>
                </a:tc>
                <a:tc>
                  <a:txBody>
                    <a:bodyPr/>
                    <a:lstStyle/>
                    <a:p>
                      <a:pPr indent="0" lvl="0" marL="0" rtl="0" algn="l">
                        <a:spcBef>
                          <a:spcPts val="0"/>
                        </a:spcBef>
                        <a:spcAft>
                          <a:spcPts val="0"/>
                        </a:spcAft>
                        <a:buNone/>
                      </a:pPr>
                      <a:r>
                        <a:rPr lang="en" sz="1200"/>
                        <a:t>Enoch</a:t>
                      </a:r>
                      <a:endParaRPr sz="1200"/>
                    </a:p>
                  </a:txBody>
                  <a:tcPr marT="91425" marB="91425" marR="91425" marL="91425"/>
                </a:tc>
                <a:tc>
                  <a:txBody>
                    <a:bodyPr/>
                    <a:lstStyle/>
                    <a:p>
                      <a:pPr indent="0" lvl="0" marL="0" rtl="0" algn="l">
                        <a:spcBef>
                          <a:spcPts val="0"/>
                        </a:spcBef>
                        <a:spcAft>
                          <a:spcPts val="0"/>
                        </a:spcAft>
                        <a:buNone/>
                      </a:pPr>
                      <a:r>
                        <a:rPr lang="en" sz="1200"/>
                        <a:t>Eric</a:t>
                      </a:r>
                      <a:endParaRPr sz="1200"/>
                    </a:p>
                  </a:txBody>
                  <a:tcPr marT="91425" marB="91425" marR="91425" marL="91425"/>
                </a:tc>
                <a:tc>
                  <a:txBody>
                    <a:bodyPr/>
                    <a:lstStyle/>
                    <a:p>
                      <a:pPr indent="0" lvl="0" marL="0" rtl="0" algn="l">
                        <a:spcBef>
                          <a:spcPts val="0"/>
                        </a:spcBef>
                        <a:spcAft>
                          <a:spcPts val="0"/>
                        </a:spcAft>
                        <a:buNone/>
                      </a:pPr>
                      <a:r>
                        <a:rPr lang="en" sz="1200"/>
                        <a:t>Matthew</a:t>
                      </a:r>
                      <a:endParaRPr sz="1200"/>
                    </a:p>
                  </a:txBody>
                  <a:tcPr marT="91425" marB="91425" marR="91425" marL="91425"/>
                </a:tc>
                <a:tc>
                  <a:txBody>
                    <a:bodyPr/>
                    <a:lstStyle/>
                    <a:p>
                      <a:pPr indent="0" lvl="0" marL="0" rtl="0" algn="l">
                        <a:spcBef>
                          <a:spcPts val="0"/>
                        </a:spcBef>
                        <a:spcAft>
                          <a:spcPts val="0"/>
                        </a:spcAft>
                        <a:buNone/>
                      </a:pPr>
                      <a:r>
                        <a:rPr lang="en" sz="1200"/>
                        <a:t>Ramo</a:t>
                      </a:r>
                      <a:endParaRPr sz="1200"/>
                    </a:p>
                  </a:txBody>
                  <a:tcPr marT="91425" marB="91425" marR="91425" marL="91425"/>
                </a:tc>
                <a:tc>
                  <a:txBody>
                    <a:bodyPr/>
                    <a:lstStyle/>
                    <a:p>
                      <a:pPr indent="0" lvl="0" marL="0" rtl="0" algn="l">
                        <a:spcBef>
                          <a:spcPts val="0"/>
                        </a:spcBef>
                        <a:spcAft>
                          <a:spcPts val="0"/>
                        </a:spcAft>
                        <a:buNone/>
                      </a:pPr>
                      <a:r>
                        <a:rPr lang="en" sz="1200"/>
                        <a:t>Santiago</a:t>
                      </a:r>
                      <a:endParaRPr sz="1200"/>
                    </a:p>
                  </a:txBody>
                  <a:tcPr marT="91425" marB="91425" marR="91425" marL="91425"/>
                </a:tc>
                <a:tc>
                  <a:txBody>
                    <a:bodyPr/>
                    <a:lstStyle/>
                    <a:p>
                      <a:pPr indent="0" lvl="0" marL="0" rtl="0" algn="l">
                        <a:spcBef>
                          <a:spcPts val="0"/>
                        </a:spcBef>
                        <a:spcAft>
                          <a:spcPts val="0"/>
                        </a:spcAft>
                        <a:buNone/>
                      </a:pPr>
                      <a:r>
                        <a:rPr lang="en" sz="1200"/>
                        <a:t>Tyler</a:t>
                      </a:r>
                      <a:endParaRPr sz="1200"/>
                    </a:p>
                  </a:txBody>
                  <a:tcPr marT="91425" marB="91425" marR="91425" marL="91425"/>
                </a:tc>
                <a:tc>
                  <a:txBody>
                    <a:bodyPr/>
                    <a:lstStyle/>
                    <a:p>
                      <a:pPr indent="0" lvl="0" marL="0" rtl="0" algn="l">
                        <a:spcBef>
                          <a:spcPts val="0"/>
                        </a:spcBef>
                        <a:spcAft>
                          <a:spcPts val="0"/>
                        </a:spcAft>
                        <a:buNone/>
                      </a:pPr>
                      <a:r>
                        <a:rPr lang="en" sz="1200"/>
                        <a:t>Ranking Sum</a:t>
                      </a:r>
                      <a:endParaRPr sz="1200"/>
                    </a:p>
                  </a:txBody>
                  <a:tcPr marT="91425" marB="91425" marR="91425" marL="91425"/>
                </a:tc>
              </a:tr>
              <a:tr h="505950">
                <a:tc>
                  <a:txBody>
                    <a:bodyPr/>
                    <a:lstStyle/>
                    <a:p>
                      <a:pPr indent="0" lvl="0" marL="0" rtl="0" algn="l">
                        <a:spcBef>
                          <a:spcPts val="0"/>
                        </a:spcBef>
                        <a:spcAft>
                          <a:spcPts val="0"/>
                        </a:spcAft>
                        <a:buNone/>
                      </a:pPr>
                      <a:r>
                        <a:rPr lang="en" sz="1200"/>
                        <a:t>Authenticity</a:t>
                      </a:r>
                      <a:endParaRPr sz="1200"/>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b="1" lang="en"/>
                        <a:t>16</a:t>
                      </a:r>
                      <a:endParaRPr b="1"/>
                    </a:p>
                  </a:txBody>
                  <a:tcPr marT="91425" marB="91425" marR="91425" marL="91425"/>
                </a:tc>
              </a:tr>
              <a:tr h="674625">
                <a:tc>
                  <a:txBody>
                    <a:bodyPr/>
                    <a:lstStyle/>
                    <a:p>
                      <a:pPr indent="0" lvl="0" marL="0" rtl="0" algn="l">
                        <a:spcBef>
                          <a:spcPts val="0"/>
                        </a:spcBef>
                        <a:spcAft>
                          <a:spcPts val="0"/>
                        </a:spcAft>
                        <a:buNone/>
                      </a:pPr>
                      <a:r>
                        <a:rPr lang="en" sz="1200"/>
                        <a:t>Open-Mindedness</a:t>
                      </a:r>
                      <a:endParaRPr sz="1200"/>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a:t>31</a:t>
                      </a:r>
                      <a:endParaRPr b="1"/>
                    </a:p>
                  </a:txBody>
                  <a:tcPr marT="91425" marB="91425" marR="91425" marL="91425"/>
                </a:tc>
              </a:tr>
              <a:tr h="505950">
                <a:tc>
                  <a:txBody>
                    <a:bodyPr/>
                    <a:lstStyle/>
                    <a:p>
                      <a:pPr indent="0" lvl="0" marL="0" rtl="0" algn="l">
                        <a:spcBef>
                          <a:spcPts val="0"/>
                        </a:spcBef>
                        <a:spcAft>
                          <a:spcPts val="0"/>
                        </a:spcAft>
                        <a:buNone/>
                      </a:pPr>
                      <a:r>
                        <a:rPr lang="en" sz="1200"/>
                        <a:t>Dependability</a:t>
                      </a:r>
                      <a:endParaRPr sz="1200"/>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b="1" lang="en"/>
                        <a:t>33</a:t>
                      </a:r>
                      <a:endParaRPr b="1"/>
                    </a:p>
                  </a:txBody>
                  <a:tcPr marT="91425" marB="91425" marR="91425" marL="91425"/>
                </a:tc>
              </a:tr>
              <a:tr h="351375">
                <a:tc>
                  <a:txBody>
                    <a:bodyPr/>
                    <a:lstStyle/>
                    <a:p>
                      <a:pPr indent="0" lvl="0" marL="0" rtl="0" algn="l">
                        <a:spcBef>
                          <a:spcPts val="0"/>
                        </a:spcBef>
                        <a:spcAft>
                          <a:spcPts val="0"/>
                        </a:spcAft>
                        <a:buNone/>
                      </a:pPr>
                      <a:r>
                        <a:rPr lang="en" sz="1200"/>
                        <a:t>Patience</a:t>
                      </a:r>
                      <a:endParaRPr sz="1200"/>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b="1" lang="en"/>
                        <a:t>16</a:t>
                      </a:r>
                      <a:endParaRPr b="1"/>
                    </a:p>
                  </a:txBody>
                  <a:tcPr marT="91425" marB="91425" marR="91425" marL="91425"/>
                </a:tc>
              </a:tr>
              <a:tr h="505950">
                <a:tc>
                  <a:txBody>
                    <a:bodyPr/>
                    <a:lstStyle/>
                    <a:p>
                      <a:pPr indent="0" lvl="0" marL="0" rtl="0" algn="l">
                        <a:spcBef>
                          <a:spcPts val="0"/>
                        </a:spcBef>
                        <a:spcAft>
                          <a:spcPts val="0"/>
                        </a:spcAft>
                        <a:buNone/>
                      </a:pPr>
                      <a:r>
                        <a:rPr lang="en" sz="1200"/>
                        <a:t>Flexibility</a:t>
                      </a:r>
                      <a:endParaRPr sz="1200"/>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b="1" lang="en"/>
                        <a:t>26</a:t>
                      </a:r>
                      <a:endParaRPr b="1"/>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Leadership Quality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Dependability!</a:t>
            </a:r>
            <a:endParaRPr/>
          </a:p>
          <a:p>
            <a:pPr indent="0" lvl="0" marL="0" rtl="0" algn="l">
              <a:spcBef>
                <a:spcPts val="1200"/>
              </a:spcBef>
              <a:spcAft>
                <a:spcPts val="1200"/>
              </a:spcAft>
              <a:buNone/>
            </a:pPr>
            <a:r>
              <a:rPr lang="en"/>
              <a:t>Dependability is very important because a team needs </a:t>
            </a:r>
            <a:r>
              <a:rPr lang="en"/>
              <a:t>to know that they can depend on their leader to take on their fair share of work and follow through, support them through tough times, and help them meet both shared and individual goals. For example, someone who is dependable won’t be taking vacations when there are projects that need to be done. This is someone who is always on time and respects and meets deadlines. This is the kind of person who is deserving of trust or confidence.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Team Building Qualities</a:t>
            </a:r>
            <a:endParaRPr/>
          </a:p>
        </p:txBody>
      </p:sp>
      <p:sp>
        <p:nvSpPr>
          <p:cNvPr id="80" name="Google Shape;80;p17"/>
          <p:cNvSpPr txBox="1"/>
          <p:nvPr>
            <p:ph idx="1" type="body"/>
          </p:nvPr>
        </p:nvSpPr>
        <p:spPr>
          <a:xfrm>
            <a:off x="311700" y="1152475"/>
            <a:ext cx="8520600" cy="3631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Montserrat"/>
              <a:buAutoNum type="arabicPeriod"/>
            </a:pPr>
            <a:r>
              <a:rPr b="1" lang="en" sz="1500">
                <a:solidFill>
                  <a:srgbClr val="000000"/>
                </a:solidFill>
                <a:latin typeface="Montserrat"/>
                <a:ea typeface="Montserrat"/>
                <a:cs typeface="Montserrat"/>
                <a:sym typeface="Montserrat"/>
              </a:rPr>
              <a:t>Communication: </a:t>
            </a:r>
            <a:r>
              <a:rPr lang="en" sz="1500">
                <a:solidFill>
                  <a:srgbClr val="202124"/>
                </a:solidFill>
                <a:latin typeface="Montserrat"/>
                <a:ea typeface="Montserrat"/>
                <a:cs typeface="Montserrat"/>
                <a:sym typeface="Montserrat"/>
              </a:rPr>
              <a:t>Being able to communicate in a written or verbal manner with others. </a:t>
            </a:r>
            <a:r>
              <a:rPr lang="en" sz="1500">
                <a:solidFill>
                  <a:srgbClr val="202124"/>
                </a:solidFill>
                <a:latin typeface="Montserrat"/>
                <a:ea typeface="Montserrat"/>
                <a:cs typeface="Montserrat"/>
                <a:sym typeface="Montserrat"/>
              </a:rPr>
              <a:t>Being able to explain and delegate with others.</a:t>
            </a:r>
            <a:endParaRPr sz="1500">
              <a:solidFill>
                <a:srgbClr val="202124"/>
              </a:solidFill>
              <a:latin typeface="Montserrat"/>
              <a:ea typeface="Montserrat"/>
              <a:cs typeface="Montserrat"/>
              <a:sym typeface="Montserrat"/>
            </a:endParaRPr>
          </a:p>
          <a:p>
            <a:pPr indent="-323850" lvl="0" marL="457200" rtl="0" algn="l">
              <a:spcBef>
                <a:spcPts val="0"/>
              </a:spcBef>
              <a:spcAft>
                <a:spcPts val="0"/>
              </a:spcAft>
              <a:buClr>
                <a:srgbClr val="000000"/>
              </a:buClr>
              <a:buSzPts val="1500"/>
              <a:buFont typeface="Montserrat"/>
              <a:buAutoNum type="arabicPeriod"/>
            </a:pPr>
            <a:r>
              <a:rPr b="1" lang="en" sz="1500">
                <a:solidFill>
                  <a:srgbClr val="000000"/>
                </a:solidFill>
                <a:latin typeface="Montserrat"/>
                <a:ea typeface="Montserrat"/>
                <a:cs typeface="Montserrat"/>
                <a:sym typeface="Montserrat"/>
              </a:rPr>
              <a:t>Contribution: </a:t>
            </a:r>
            <a:r>
              <a:rPr lang="en" sz="1500">
                <a:solidFill>
                  <a:srgbClr val="202124"/>
                </a:solidFill>
                <a:highlight>
                  <a:srgbClr val="FFFFFF"/>
                </a:highlight>
                <a:latin typeface="Montserrat"/>
                <a:ea typeface="Montserrat"/>
                <a:cs typeface="Montserrat"/>
                <a:sym typeface="Montserrat"/>
              </a:rPr>
              <a:t>Being able to play one’s part in bringing about a result or helping something to advance. Something that you do to help produce or achieve something.</a:t>
            </a:r>
            <a:endParaRPr b="1" sz="1500">
              <a:solidFill>
                <a:srgbClr val="202124"/>
              </a:solidFill>
              <a:latin typeface="Montserrat"/>
              <a:ea typeface="Montserrat"/>
              <a:cs typeface="Montserrat"/>
              <a:sym typeface="Montserrat"/>
            </a:endParaRPr>
          </a:p>
          <a:p>
            <a:pPr indent="-323850" lvl="0" marL="457200" rtl="0" algn="l">
              <a:spcBef>
                <a:spcPts val="0"/>
              </a:spcBef>
              <a:spcAft>
                <a:spcPts val="0"/>
              </a:spcAft>
              <a:buClr>
                <a:srgbClr val="000000"/>
              </a:buClr>
              <a:buSzPts val="1500"/>
              <a:buFont typeface="Montserrat"/>
              <a:buAutoNum type="arabicPeriod"/>
            </a:pPr>
            <a:r>
              <a:rPr b="1" lang="en" sz="1500">
                <a:solidFill>
                  <a:srgbClr val="000000"/>
                </a:solidFill>
                <a:latin typeface="Montserrat"/>
                <a:ea typeface="Montserrat"/>
                <a:cs typeface="Montserrat"/>
                <a:sym typeface="Montserrat"/>
              </a:rPr>
              <a:t>Organization: </a:t>
            </a:r>
            <a:r>
              <a:rPr lang="en" sz="1500">
                <a:solidFill>
                  <a:srgbClr val="202124"/>
                </a:solidFill>
                <a:highlight>
                  <a:srgbClr val="FFFFFF"/>
                </a:highlight>
                <a:latin typeface="Montserrat"/>
                <a:ea typeface="Montserrat"/>
                <a:cs typeface="Montserrat"/>
                <a:sym typeface="Montserrat"/>
              </a:rPr>
              <a:t>The action of organizing something. </a:t>
            </a:r>
            <a:r>
              <a:rPr lang="en" sz="1500">
                <a:solidFill>
                  <a:srgbClr val="202124"/>
                </a:solidFill>
                <a:latin typeface="Montserrat"/>
                <a:ea typeface="Montserrat"/>
                <a:cs typeface="Montserrat"/>
                <a:sym typeface="Montserrat"/>
              </a:rPr>
              <a:t>The act of putting things into a logical order or the act of taking an efficient and orderly approach to tasks.</a:t>
            </a:r>
            <a:endParaRPr sz="1500">
              <a:solidFill>
                <a:srgbClr val="202124"/>
              </a:solidFill>
              <a:latin typeface="Montserrat"/>
              <a:ea typeface="Montserrat"/>
              <a:cs typeface="Montserrat"/>
              <a:sym typeface="Montserrat"/>
            </a:endParaRPr>
          </a:p>
          <a:p>
            <a:pPr indent="-323850" lvl="0" marL="457200" rtl="0" algn="l">
              <a:spcBef>
                <a:spcPts val="0"/>
              </a:spcBef>
              <a:spcAft>
                <a:spcPts val="0"/>
              </a:spcAft>
              <a:buClr>
                <a:srgbClr val="000000"/>
              </a:buClr>
              <a:buSzPts val="1500"/>
              <a:buFont typeface="Montserrat"/>
              <a:buAutoNum type="arabicPeriod"/>
            </a:pPr>
            <a:r>
              <a:rPr b="1" lang="en" sz="1500">
                <a:solidFill>
                  <a:srgbClr val="000000"/>
                </a:solidFill>
                <a:latin typeface="Montserrat"/>
                <a:ea typeface="Montserrat"/>
                <a:cs typeface="Montserrat"/>
                <a:sym typeface="Montserrat"/>
              </a:rPr>
              <a:t>Supportiveness: </a:t>
            </a:r>
            <a:r>
              <a:rPr lang="en" sz="1500">
                <a:solidFill>
                  <a:srgbClr val="202124"/>
                </a:solidFill>
                <a:highlight>
                  <a:srgbClr val="FFFFFF"/>
                </a:highlight>
                <a:latin typeface="Montserrat"/>
                <a:ea typeface="Montserrat"/>
                <a:cs typeface="Montserrat"/>
                <a:sym typeface="Montserrat"/>
              </a:rPr>
              <a:t>The quality of showing that you want to help and encourage someone. Providing sympathy or encouragement to others.</a:t>
            </a:r>
            <a:endParaRPr b="1" sz="1500">
              <a:solidFill>
                <a:srgbClr val="202124"/>
              </a:solidFill>
              <a:latin typeface="Montserrat"/>
              <a:ea typeface="Montserrat"/>
              <a:cs typeface="Montserrat"/>
              <a:sym typeface="Montserrat"/>
            </a:endParaRPr>
          </a:p>
          <a:p>
            <a:pPr indent="-323850" lvl="0" marL="457200" rtl="0" algn="l">
              <a:spcBef>
                <a:spcPts val="0"/>
              </a:spcBef>
              <a:spcAft>
                <a:spcPts val="0"/>
              </a:spcAft>
              <a:buClr>
                <a:srgbClr val="000000"/>
              </a:buClr>
              <a:buSzPts val="1500"/>
              <a:buFont typeface="Montserrat"/>
              <a:buAutoNum type="arabicPeriod"/>
            </a:pPr>
            <a:r>
              <a:rPr b="1" lang="en" sz="1500">
                <a:solidFill>
                  <a:srgbClr val="000000"/>
                </a:solidFill>
                <a:latin typeface="Montserrat"/>
                <a:ea typeface="Montserrat"/>
                <a:cs typeface="Montserrat"/>
                <a:sym typeface="Montserrat"/>
              </a:rPr>
              <a:t>Mediation: </a:t>
            </a:r>
            <a:r>
              <a:rPr lang="en" sz="1500">
                <a:solidFill>
                  <a:srgbClr val="202124"/>
                </a:solidFill>
                <a:highlight>
                  <a:srgbClr val="FFFFFF"/>
                </a:highlight>
                <a:latin typeface="Montserrat"/>
                <a:ea typeface="Montserrat"/>
                <a:cs typeface="Montserrat"/>
                <a:sym typeface="Montserrat"/>
              </a:rPr>
              <a:t>Being able to intervene in a dispute in order to resolve it. Being able to settle a dispute or create agreement when there is conflict between two or more people or groups.</a:t>
            </a:r>
            <a:endParaRPr b="1" sz="1500">
              <a:solidFill>
                <a:srgbClr val="202124"/>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Building</a:t>
            </a:r>
            <a:r>
              <a:rPr lang="en"/>
              <a:t> Quality Rating</a:t>
            </a:r>
            <a:endParaRPr/>
          </a:p>
        </p:txBody>
      </p:sp>
      <p:sp>
        <p:nvSpPr>
          <p:cNvPr id="86" name="Google Shape;86;p18"/>
          <p:cNvSpPr txBox="1"/>
          <p:nvPr>
            <p:ph idx="1" type="body"/>
          </p:nvPr>
        </p:nvSpPr>
        <p:spPr>
          <a:xfrm>
            <a:off x="311700" y="1152475"/>
            <a:ext cx="85206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350"/>
              <a:t>Please rate the following on a scale of 1-5 (*1 is least important and 5 is most important). </a:t>
            </a:r>
            <a:r>
              <a:rPr lang="en" sz="1365"/>
              <a:t>Use each rating once!</a:t>
            </a:r>
            <a:endParaRPr sz="1350"/>
          </a:p>
        </p:txBody>
      </p:sp>
      <p:graphicFrame>
        <p:nvGraphicFramePr>
          <p:cNvPr id="87" name="Google Shape;87;p18"/>
          <p:cNvGraphicFramePr/>
          <p:nvPr/>
        </p:nvGraphicFramePr>
        <p:xfrm>
          <a:off x="952525" y="1725175"/>
          <a:ext cx="3000000" cy="3000000"/>
        </p:xfrm>
        <a:graphic>
          <a:graphicData uri="http://schemas.openxmlformats.org/drawingml/2006/table">
            <a:tbl>
              <a:tblPr>
                <a:noFill/>
                <a:tableStyleId>{CEB99080-A4E5-4AB7-92AE-AB59AF160175}</a:tableStyleId>
              </a:tblPr>
              <a:tblGrid>
                <a:gridCol w="723900"/>
                <a:gridCol w="723900"/>
                <a:gridCol w="723900"/>
                <a:gridCol w="723900"/>
                <a:gridCol w="723900"/>
                <a:gridCol w="723900"/>
                <a:gridCol w="723900"/>
                <a:gridCol w="723900"/>
                <a:gridCol w="723900"/>
                <a:gridCol w="723900"/>
              </a:tblGrid>
              <a:tr h="351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200"/>
                        <a:t>Chris</a:t>
                      </a:r>
                      <a:endParaRPr sz="1200"/>
                    </a:p>
                  </a:txBody>
                  <a:tcPr marT="91425" marB="91425" marR="91425" marL="91425"/>
                </a:tc>
                <a:tc>
                  <a:txBody>
                    <a:bodyPr/>
                    <a:lstStyle/>
                    <a:p>
                      <a:pPr indent="0" lvl="0" marL="0" rtl="0" algn="l">
                        <a:spcBef>
                          <a:spcPts val="0"/>
                        </a:spcBef>
                        <a:spcAft>
                          <a:spcPts val="0"/>
                        </a:spcAft>
                        <a:buNone/>
                      </a:pPr>
                      <a:r>
                        <a:rPr lang="en" sz="1200"/>
                        <a:t>Dane</a:t>
                      </a:r>
                      <a:endParaRPr sz="1200"/>
                    </a:p>
                  </a:txBody>
                  <a:tcPr marT="91425" marB="91425" marR="91425" marL="91425"/>
                </a:tc>
                <a:tc>
                  <a:txBody>
                    <a:bodyPr/>
                    <a:lstStyle/>
                    <a:p>
                      <a:pPr indent="0" lvl="0" marL="0" rtl="0" algn="l">
                        <a:spcBef>
                          <a:spcPts val="0"/>
                        </a:spcBef>
                        <a:spcAft>
                          <a:spcPts val="0"/>
                        </a:spcAft>
                        <a:buNone/>
                      </a:pPr>
                      <a:r>
                        <a:rPr lang="en" sz="1200"/>
                        <a:t>Enoch</a:t>
                      </a:r>
                      <a:endParaRPr sz="1200"/>
                    </a:p>
                  </a:txBody>
                  <a:tcPr marT="91425" marB="91425" marR="91425" marL="91425"/>
                </a:tc>
                <a:tc>
                  <a:txBody>
                    <a:bodyPr/>
                    <a:lstStyle/>
                    <a:p>
                      <a:pPr indent="0" lvl="0" marL="0" rtl="0" algn="l">
                        <a:spcBef>
                          <a:spcPts val="0"/>
                        </a:spcBef>
                        <a:spcAft>
                          <a:spcPts val="0"/>
                        </a:spcAft>
                        <a:buNone/>
                      </a:pPr>
                      <a:r>
                        <a:rPr lang="en" sz="1200"/>
                        <a:t>Eric</a:t>
                      </a:r>
                      <a:endParaRPr sz="1200"/>
                    </a:p>
                  </a:txBody>
                  <a:tcPr marT="91425" marB="91425" marR="91425" marL="91425"/>
                </a:tc>
                <a:tc>
                  <a:txBody>
                    <a:bodyPr/>
                    <a:lstStyle/>
                    <a:p>
                      <a:pPr indent="0" lvl="0" marL="0" rtl="0" algn="l">
                        <a:spcBef>
                          <a:spcPts val="0"/>
                        </a:spcBef>
                        <a:spcAft>
                          <a:spcPts val="0"/>
                        </a:spcAft>
                        <a:buNone/>
                      </a:pPr>
                      <a:r>
                        <a:rPr lang="en" sz="1200"/>
                        <a:t>Matthew</a:t>
                      </a:r>
                      <a:endParaRPr sz="1200"/>
                    </a:p>
                  </a:txBody>
                  <a:tcPr marT="91425" marB="91425" marR="91425" marL="91425"/>
                </a:tc>
                <a:tc>
                  <a:txBody>
                    <a:bodyPr/>
                    <a:lstStyle/>
                    <a:p>
                      <a:pPr indent="0" lvl="0" marL="0" rtl="0" algn="l">
                        <a:spcBef>
                          <a:spcPts val="0"/>
                        </a:spcBef>
                        <a:spcAft>
                          <a:spcPts val="0"/>
                        </a:spcAft>
                        <a:buNone/>
                      </a:pPr>
                      <a:r>
                        <a:rPr lang="en" sz="1200"/>
                        <a:t>Ramo</a:t>
                      </a:r>
                      <a:endParaRPr sz="1200"/>
                    </a:p>
                  </a:txBody>
                  <a:tcPr marT="91425" marB="91425" marR="91425" marL="91425"/>
                </a:tc>
                <a:tc>
                  <a:txBody>
                    <a:bodyPr/>
                    <a:lstStyle/>
                    <a:p>
                      <a:pPr indent="0" lvl="0" marL="0" rtl="0" algn="l">
                        <a:spcBef>
                          <a:spcPts val="0"/>
                        </a:spcBef>
                        <a:spcAft>
                          <a:spcPts val="0"/>
                        </a:spcAft>
                        <a:buNone/>
                      </a:pPr>
                      <a:r>
                        <a:rPr lang="en" sz="1200"/>
                        <a:t>Santiago</a:t>
                      </a:r>
                      <a:endParaRPr sz="1200"/>
                    </a:p>
                  </a:txBody>
                  <a:tcPr marT="91425" marB="91425" marR="91425" marL="91425"/>
                </a:tc>
                <a:tc>
                  <a:txBody>
                    <a:bodyPr/>
                    <a:lstStyle/>
                    <a:p>
                      <a:pPr indent="0" lvl="0" marL="0" rtl="0" algn="l">
                        <a:spcBef>
                          <a:spcPts val="0"/>
                        </a:spcBef>
                        <a:spcAft>
                          <a:spcPts val="0"/>
                        </a:spcAft>
                        <a:buNone/>
                      </a:pPr>
                      <a:r>
                        <a:rPr lang="en" sz="1200"/>
                        <a:t>Tyler</a:t>
                      </a:r>
                      <a:endParaRPr sz="1200"/>
                    </a:p>
                  </a:txBody>
                  <a:tcPr marT="91425" marB="91425" marR="91425" marL="91425"/>
                </a:tc>
                <a:tc>
                  <a:txBody>
                    <a:bodyPr/>
                    <a:lstStyle/>
                    <a:p>
                      <a:pPr indent="0" lvl="0" marL="0" rtl="0" algn="l">
                        <a:spcBef>
                          <a:spcPts val="0"/>
                        </a:spcBef>
                        <a:spcAft>
                          <a:spcPts val="0"/>
                        </a:spcAft>
                        <a:buNone/>
                      </a:pPr>
                      <a:r>
                        <a:rPr lang="en" sz="1200"/>
                        <a:t>Ranking Sum</a:t>
                      </a:r>
                      <a:endParaRPr sz="1200"/>
                    </a:p>
                  </a:txBody>
                  <a:tcPr marT="91425" marB="91425" marR="91425" marL="91425"/>
                </a:tc>
              </a:tr>
              <a:tr h="505950">
                <a:tc>
                  <a:txBody>
                    <a:bodyPr/>
                    <a:lstStyle/>
                    <a:p>
                      <a:pPr indent="0" lvl="0" marL="0" rtl="0" algn="l">
                        <a:spcBef>
                          <a:spcPts val="0"/>
                        </a:spcBef>
                        <a:spcAft>
                          <a:spcPts val="0"/>
                        </a:spcAft>
                        <a:buNone/>
                      </a:pPr>
                      <a:r>
                        <a:rPr lang="en" sz="1200"/>
                        <a:t>Communication</a:t>
                      </a:r>
                      <a:endParaRPr sz="1200"/>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b="1" lang="en"/>
                        <a:t>37</a:t>
                      </a:r>
                      <a:endParaRPr b="1"/>
                    </a:p>
                  </a:txBody>
                  <a:tcPr marT="91425" marB="91425" marR="91425" marL="91425"/>
                </a:tc>
              </a:tr>
              <a:tr h="674625">
                <a:tc>
                  <a:txBody>
                    <a:bodyPr/>
                    <a:lstStyle/>
                    <a:p>
                      <a:pPr indent="0" lvl="0" marL="0" rtl="0" algn="l">
                        <a:spcBef>
                          <a:spcPts val="0"/>
                        </a:spcBef>
                        <a:spcAft>
                          <a:spcPts val="0"/>
                        </a:spcAft>
                        <a:buNone/>
                      </a:pPr>
                      <a:r>
                        <a:rPr lang="en" sz="1200"/>
                        <a:t>Contribution</a:t>
                      </a:r>
                      <a:endParaRPr sz="1200"/>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b="1" lang="en"/>
                        <a:t>32</a:t>
                      </a:r>
                      <a:endParaRPr b="1"/>
                    </a:p>
                  </a:txBody>
                  <a:tcPr marT="91425" marB="91425" marR="91425" marL="91425"/>
                </a:tc>
              </a:tr>
              <a:tr h="505950">
                <a:tc>
                  <a:txBody>
                    <a:bodyPr/>
                    <a:lstStyle/>
                    <a:p>
                      <a:pPr indent="0" lvl="0" marL="0" rtl="0" algn="l">
                        <a:spcBef>
                          <a:spcPts val="0"/>
                        </a:spcBef>
                        <a:spcAft>
                          <a:spcPts val="0"/>
                        </a:spcAft>
                        <a:buNone/>
                      </a:pPr>
                      <a:r>
                        <a:rPr lang="en" sz="1200"/>
                        <a:t>Organization</a:t>
                      </a:r>
                      <a:endParaRPr sz="1200"/>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b="1" lang="en"/>
                        <a:t>23</a:t>
                      </a:r>
                      <a:endParaRPr b="1"/>
                    </a:p>
                  </a:txBody>
                  <a:tcPr marT="91425" marB="91425" marR="91425" marL="91425"/>
                </a:tc>
              </a:tr>
              <a:tr h="351375">
                <a:tc>
                  <a:txBody>
                    <a:bodyPr/>
                    <a:lstStyle/>
                    <a:p>
                      <a:pPr indent="0" lvl="0" marL="0" rtl="0" algn="l">
                        <a:spcBef>
                          <a:spcPts val="0"/>
                        </a:spcBef>
                        <a:spcAft>
                          <a:spcPts val="0"/>
                        </a:spcAft>
                        <a:buNone/>
                      </a:pPr>
                      <a:r>
                        <a:rPr lang="en" sz="1200"/>
                        <a:t>Supportiveness</a:t>
                      </a:r>
                      <a:endParaRPr sz="1200"/>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b="1" lang="en"/>
                        <a:t>17</a:t>
                      </a:r>
                      <a:endParaRPr b="1"/>
                    </a:p>
                  </a:txBody>
                  <a:tcPr marT="91425" marB="91425" marR="91425" marL="91425"/>
                </a:tc>
              </a:tr>
              <a:tr h="505950">
                <a:tc>
                  <a:txBody>
                    <a:bodyPr/>
                    <a:lstStyle/>
                    <a:p>
                      <a:pPr indent="0" lvl="0" marL="0" rtl="0" algn="l">
                        <a:spcBef>
                          <a:spcPts val="0"/>
                        </a:spcBef>
                        <a:spcAft>
                          <a:spcPts val="0"/>
                        </a:spcAft>
                        <a:buNone/>
                      </a:pPr>
                      <a:r>
                        <a:rPr lang="en" sz="1200"/>
                        <a:t>Mediation</a:t>
                      </a:r>
                      <a:endParaRPr sz="1200"/>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b="1" lang="en"/>
                        <a:t>13</a:t>
                      </a:r>
                      <a:endParaRPr b="1"/>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Team Building Quality</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a:t>
            </a:r>
            <a:endParaRPr/>
          </a:p>
          <a:p>
            <a:pPr indent="0" lvl="0" marL="0" rtl="0" algn="l">
              <a:spcBef>
                <a:spcPts val="1200"/>
              </a:spcBef>
              <a:spcAft>
                <a:spcPts val="1200"/>
              </a:spcAft>
              <a:buNone/>
            </a:pPr>
            <a:r>
              <a:rPr lang="en"/>
              <a:t>Communication is important because a team needs to be able to communicate with each other. Communication keeps people on task, working together, and can even increase the overall efficiency of a workforce. For example, </a:t>
            </a:r>
            <a:r>
              <a:rPr lang="en"/>
              <a:t>arranging</a:t>
            </a:r>
            <a:r>
              <a:rPr lang="en"/>
              <a:t> meetings to discuss the current project and its progress keeps a team working </a:t>
            </a:r>
            <a:r>
              <a:rPr lang="en"/>
              <a:t>together, </a:t>
            </a:r>
            <a:r>
              <a:rPr lang="en"/>
              <a:t>can help prevent </a:t>
            </a:r>
            <a:r>
              <a:rPr lang="en"/>
              <a:t>unnecessary</a:t>
            </a:r>
            <a:r>
              <a:rPr lang="en"/>
              <a:t> work, and helps team </a:t>
            </a:r>
            <a:r>
              <a:rPr lang="en"/>
              <a:t>cohesion. Good communicators are also thoughtful of their own words, listen to others, and speak clearly and purposefully.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