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931" r:id="rId3"/>
  </p:sldMasterIdLst>
  <p:notesMasterIdLst>
    <p:notesMasterId r:id="rId44"/>
  </p:notesMasterIdLst>
  <p:sldIdLst>
    <p:sldId id="257" r:id="rId4"/>
    <p:sldId id="311" r:id="rId5"/>
    <p:sldId id="394" r:id="rId6"/>
    <p:sldId id="363" r:id="rId7"/>
    <p:sldId id="364" r:id="rId8"/>
    <p:sldId id="376" r:id="rId9"/>
    <p:sldId id="377" r:id="rId10"/>
    <p:sldId id="303" r:id="rId11"/>
    <p:sldId id="314" r:id="rId12"/>
    <p:sldId id="339" r:id="rId13"/>
    <p:sldId id="341" r:id="rId14"/>
    <p:sldId id="342" r:id="rId15"/>
    <p:sldId id="315" r:id="rId16"/>
    <p:sldId id="343" r:id="rId17"/>
    <p:sldId id="388" r:id="rId18"/>
    <p:sldId id="316" r:id="rId19"/>
    <p:sldId id="386" r:id="rId20"/>
    <p:sldId id="381" r:id="rId21"/>
    <p:sldId id="389" r:id="rId22"/>
    <p:sldId id="385" r:id="rId23"/>
    <p:sldId id="319" r:id="rId24"/>
    <p:sldId id="391" r:id="rId25"/>
    <p:sldId id="322" r:id="rId26"/>
    <p:sldId id="367" r:id="rId27"/>
    <p:sldId id="368" r:id="rId28"/>
    <p:sldId id="383" r:id="rId29"/>
    <p:sldId id="384" r:id="rId30"/>
    <p:sldId id="382" r:id="rId31"/>
    <p:sldId id="369" r:id="rId32"/>
    <p:sldId id="374" r:id="rId33"/>
    <p:sldId id="373" r:id="rId34"/>
    <p:sldId id="309" r:id="rId35"/>
    <p:sldId id="393" r:id="rId36"/>
    <p:sldId id="392" r:id="rId37"/>
    <p:sldId id="324" r:id="rId38"/>
    <p:sldId id="395" r:id="rId39"/>
    <p:sldId id="307" r:id="rId40"/>
    <p:sldId id="396" r:id="rId41"/>
    <p:sldId id="397" r:id="rId42"/>
    <p:sldId id="398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FC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93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11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F767F8-4892-4353-B3EA-99828D66CB89}" type="datetimeFigureOut">
              <a:rPr lang="en-US"/>
              <a:pPr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2F5111-4A2E-43BE-8410-015E76304B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30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D69ED7-8361-4244-A20D-287BB76E349D}" type="slidenum">
              <a:rPr lang="en-CA" altLang="en-US" sz="1200">
                <a:latin typeface="Tahoma" panose="020B0604030504040204" pitchFamily="34" charset="0"/>
              </a:rPr>
              <a:pPr/>
              <a:t>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22AA47-292A-484D-B8DB-4073C68A319B}" type="slidenum">
              <a:rPr lang="en-CA" altLang="en-US" sz="1200">
                <a:latin typeface="Tahoma" panose="020B0604030504040204" pitchFamily="34" charset="0"/>
              </a:rPr>
              <a:pPr/>
              <a:t>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6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3F651C-01EE-46DB-9963-A701447AD976}" type="slidenum">
              <a:rPr lang="en-CA" altLang="en-US" sz="1200">
                <a:latin typeface="Tahoma" panose="020B0604030504040204" pitchFamily="34" charset="0"/>
              </a:rPr>
              <a:pPr/>
              <a:t>24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74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27FBDE-23AE-4E3B-B032-8EBE99241310}" type="slidenum">
              <a:rPr lang="en-CA" altLang="en-US" sz="1200">
                <a:latin typeface="Tahoma" panose="020B0604030504040204" pitchFamily="34" charset="0"/>
              </a:rPr>
              <a:pPr/>
              <a:t>25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11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D69ED7-8361-4244-A20D-287BB76E349D}" type="slidenum">
              <a:rPr lang="en-CA" altLang="en-US" sz="1200">
                <a:latin typeface="Tahoma" panose="020B0604030504040204" pitchFamily="34" charset="0"/>
              </a:rPr>
              <a:pPr/>
              <a:t>26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23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22AA47-292A-484D-B8DB-4073C68A319B}" type="slidenum">
              <a:rPr lang="en-CA" altLang="en-US" sz="1200">
                <a:latin typeface="Tahoma" panose="020B0604030504040204" pitchFamily="34" charset="0"/>
              </a:rPr>
              <a:pPr/>
              <a:t>27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02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EFE12E-2F73-47F0-9074-B11D8732270B}" type="slidenum">
              <a:rPr lang="en-CA" altLang="en-US" sz="1200">
                <a:latin typeface="Tahoma" panose="020B0604030504040204" pitchFamily="34" charset="0"/>
              </a:rPr>
              <a:pPr/>
              <a:t>31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87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EAFFC1"/>
            </a:gs>
            <a:gs pos="100000">
              <a:srgbClr val="FFFF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68580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latin typeface="Century Gothic" pitchFamily="34" charset="0"/>
                <a:ea typeface="ヒラギノ角ゴ Pro W3" pitchFamily="1" charset="-128"/>
              </a:rPr>
              <a:t>Copyright © 2011 Ramez Elmasri and Shamkant Navathe</a:t>
            </a:r>
          </a:p>
        </p:txBody>
      </p:sp>
      <p:pic>
        <p:nvPicPr>
          <p:cNvPr id="3" name="Picture 12" descr="AW 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345238"/>
            <a:ext cx="6858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800" y="0"/>
            <a:ext cx="466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800000"/>
              </a:buClr>
              <a:buFont typeface="Wingdings" pitchFamily="2" charset="2"/>
              <a:buChar char="§"/>
              <a:defRPr/>
            </a:lvl1pPr>
            <a:lvl2pPr>
              <a:buClr>
                <a:srgbClr val="0070C0"/>
              </a:buClr>
              <a:buSzPct val="80000"/>
              <a:buFont typeface="Wingdings" pitchFamily="2" charset="2"/>
              <a:buChar char="§"/>
              <a:defRPr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gradFill rotWithShape="0">
          <a:gsLst>
            <a:gs pos="0">
              <a:srgbClr val="EAFFC1"/>
            </a:gs>
            <a:gs pos="100000">
              <a:srgbClr val="EAFFC1">
                <a:gamma/>
                <a:tint val="0"/>
                <a:invGamma/>
              </a:srgb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1147763" y="6553200"/>
            <a:ext cx="65484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000">
                <a:latin typeface="Century Gothic" pitchFamily="34" charset="0"/>
                <a:ea typeface="ヒラギノ角ゴ Pro W3" pitchFamily="1" charset="-128"/>
              </a:rPr>
              <a:t>Copyright © 2011 Pearson Education, Inc. Publishing as Pearson Addison-Wesley</a:t>
            </a:r>
          </a:p>
        </p:txBody>
      </p:sp>
      <p:pic>
        <p:nvPicPr>
          <p:cNvPr id="4099" name="Picture 12" descr="AW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116638"/>
            <a:ext cx="990600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86800" y="0"/>
            <a:ext cx="4667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402-018B-4EF3-8B0E-01CFD2E47FA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105E-B657-4E02-AB28-76EBC55D0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402-018B-4EF3-8B0E-01CFD2E47FA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105E-B657-4E02-AB28-76EBC55D0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402-018B-4EF3-8B0E-01CFD2E47FA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105E-B657-4E02-AB28-76EBC55D0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402-018B-4EF3-8B0E-01CFD2E47FA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105E-B657-4E02-AB28-76EBC55D0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402-018B-4EF3-8B0E-01CFD2E47FA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105E-B657-4E02-AB28-76EBC55D0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381000" y="2209800"/>
            <a:ext cx="30480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800000"/>
                </a:solidFill>
                <a:latin typeface="Century Gothic" pitchFamily="34" charset="0"/>
              </a:rPr>
              <a:t>Chapter 1</a:t>
            </a:r>
          </a:p>
          <a:p>
            <a:pPr algn="r">
              <a:spcBef>
                <a:spcPct val="50000"/>
              </a:spcBef>
              <a:defRPr/>
            </a:pPr>
            <a:r>
              <a:rPr lang="en-US" sz="3000" b="1" dirty="0">
                <a:solidFill>
                  <a:srgbClr val="800000"/>
                </a:solidFill>
                <a:latin typeface="Century Gothic" pitchFamily="34" charset="0"/>
              </a:rPr>
              <a:t>Databases and Database Users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402-018B-4EF3-8B0E-01CFD2E47FA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105E-B657-4E02-AB28-76EBC55D0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402-018B-4EF3-8B0E-01CFD2E47FA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105E-B657-4E02-AB28-76EBC55D0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402-018B-4EF3-8B0E-01CFD2E47FA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105E-B657-4E02-AB28-76EBC55D0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402-018B-4EF3-8B0E-01CFD2E47FA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1105E-B657-4E02-AB28-76EBC55D08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402-018B-4EF3-8B0E-01CFD2E47FA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105E-B657-4E02-AB28-76EBC55D0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402-018B-4EF3-8B0E-01CFD2E47FA9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1105E-B657-4E02-AB28-76EBC55D08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99060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latin typeface="Century Gothic" pitchFamily="34" charset="0"/>
                <a:ea typeface="ヒラギノ角ゴ Pro W3" pitchFamily="1" charset="-128"/>
              </a:rPr>
              <a:t>Copyright © 2011 Pearson Education, Inc. Publishing as Pearson Addison-Wesley</a:t>
            </a:r>
          </a:p>
        </p:txBody>
      </p:sp>
      <p:pic>
        <p:nvPicPr>
          <p:cNvPr id="1027" name="Picture 12" descr="AW 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6173788"/>
            <a:ext cx="914400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9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733800" y="228600"/>
            <a:ext cx="5151438" cy="632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64" r:id="rId2"/>
    <p:sldLayoutId id="2147483886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5800" y="6553200"/>
            <a:ext cx="6548438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spcBef>
                <a:spcPts val="6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  <a:latin typeface="Century Gothic" pitchFamily="34" charset="0"/>
                <a:ea typeface="ヒラギノ角ゴ Pro W3" pitchFamily="1" charset="-128"/>
              </a:rPr>
              <a:t>Copyright © 2011 Ramez Elmasri and Shamkant Navathe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345238"/>
            <a:ext cx="685800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8686800" y="0"/>
            <a:ext cx="466725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7" r:id="rId1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1/23/2022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8229600" cy="1692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entury Gothic" pitchFamily="34" charset="0"/>
              </a:rPr>
              <a:t>Note 3</a:t>
            </a:r>
          </a:p>
          <a:p>
            <a:pPr>
              <a:spcBef>
                <a:spcPts val="1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entury Gothic" pitchFamily="34" charset="0"/>
              </a:rPr>
              <a:t>Data Modeling Using the Entity-Relationship (ER) Model</a:t>
            </a: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895600" y="4648200"/>
            <a:ext cx="3200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CSC134</a:t>
            </a:r>
          </a:p>
          <a:p>
            <a:pPr algn="ctr" eaLnBrk="1" hangingPunct="1"/>
            <a:endParaRPr lang="en-US" altLang="en-US" dirty="0"/>
          </a:p>
          <a:p>
            <a:pPr algn="ctr" eaLnBrk="1" hangingPunct="1"/>
            <a:r>
              <a:rPr lang="en-US" altLang="zh-CN" dirty="0"/>
              <a:t>Spring 2022 </a:t>
            </a:r>
          </a:p>
          <a:p>
            <a:pPr algn="ctr" eaLnBrk="1" hangingPunct="1"/>
            <a:endParaRPr lang="en-US" altLang="en-US" dirty="0"/>
          </a:p>
          <a:p>
            <a:pPr algn="ctr" eaLnBrk="1" hangingPunct="1"/>
            <a:r>
              <a:rPr lang="en-US" altLang="en-US" dirty="0"/>
              <a:t>Dr. </a:t>
            </a:r>
            <a:r>
              <a:rPr lang="en-US" altLang="en-US" dirty="0" err="1"/>
              <a:t>Haiquan</a:t>
            </a:r>
            <a:r>
              <a:rPr lang="en-US" altLang="en-US" dirty="0"/>
              <a:t> Chen</a:t>
            </a:r>
          </a:p>
          <a:p>
            <a:pPr algn="ctr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2"/>
            <a:r>
              <a:rPr lang="en-US" sz="3200" b="1" dirty="0"/>
              <a:t>Composite</a:t>
            </a:r>
            <a:r>
              <a:rPr lang="en-US" sz="3200" dirty="0"/>
              <a:t> versus </a:t>
            </a:r>
            <a:r>
              <a:rPr lang="en-US" sz="3200" b="1" dirty="0"/>
              <a:t>simple</a:t>
            </a:r>
            <a:r>
              <a:rPr lang="en-US" sz="3200" dirty="0"/>
              <a:t> (atomic) attributes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an attribute is divisible into smaller subparts, then this attribute is </a:t>
            </a:r>
            <a:r>
              <a:rPr lang="en-US" sz="2400" dirty="0">
                <a:solidFill>
                  <a:srgbClr val="FF0000"/>
                </a:solidFill>
              </a:rPr>
              <a:t>composite.   </a:t>
            </a:r>
            <a:r>
              <a:rPr lang="en-US" sz="2400" dirty="0"/>
              <a:t>Otherwise,  it is atomic.  </a:t>
            </a:r>
          </a:p>
        </p:txBody>
      </p:sp>
      <p:pic>
        <p:nvPicPr>
          <p:cNvPr id="5" name="Picture 4" descr="fig03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69" y="2971800"/>
            <a:ext cx="6926262" cy="283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2"/>
            <a:r>
              <a:rPr lang="en-US" sz="3200" b="1" dirty="0"/>
              <a:t>Single-valued</a:t>
            </a:r>
            <a:r>
              <a:rPr lang="en-US" sz="3200" dirty="0"/>
              <a:t> versus </a:t>
            </a:r>
            <a:r>
              <a:rPr lang="en-US" sz="3200" b="1" dirty="0"/>
              <a:t>multi-valued</a:t>
            </a:r>
            <a:r>
              <a:rPr lang="en-US" sz="3200" dirty="0"/>
              <a:t> attributes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COMPANY</a:t>
            </a:r>
            <a:r>
              <a:rPr lang="en-US" sz="2400" dirty="0"/>
              <a:t> may have </a:t>
            </a:r>
            <a:r>
              <a:rPr lang="en-US" sz="2400" i="1" dirty="0"/>
              <a:t>multiple locations</a:t>
            </a:r>
            <a:endParaRPr lang="en-US" sz="2400" dirty="0"/>
          </a:p>
          <a:p>
            <a:pPr lvl="1"/>
            <a:r>
              <a:rPr lang="en-US" sz="2400" dirty="0"/>
              <a:t>The attribute </a:t>
            </a:r>
            <a:r>
              <a:rPr lang="en-US" sz="2400" i="1" dirty="0">
                <a:solidFill>
                  <a:srgbClr val="FF0000"/>
                </a:solidFill>
              </a:rPr>
              <a:t>Locations:  multi-valued</a:t>
            </a:r>
            <a:r>
              <a:rPr lang="en-US" sz="2400" i="1" dirty="0"/>
              <a:t>.</a:t>
            </a:r>
            <a:endParaRPr lang="en-US" sz="2400" dirty="0"/>
          </a:p>
          <a:p>
            <a:pPr lvl="1"/>
            <a:r>
              <a:rPr lang="en-US" sz="2400" dirty="0"/>
              <a:t>The attribute </a:t>
            </a:r>
            <a:r>
              <a:rPr lang="en-US" sz="2400" i="1" dirty="0">
                <a:solidFill>
                  <a:srgbClr val="FF0000"/>
                </a:solidFill>
              </a:rPr>
              <a:t>Name:  single-valued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836614"/>
            <a:ext cx="4114800" cy="25641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sz="3200" b="1" dirty="0"/>
              <a:t>Stored</a:t>
            </a:r>
            <a:r>
              <a:rPr lang="en-US" sz="3200" dirty="0"/>
              <a:t> versus </a:t>
            </a:r>
            <a:r>
              <a:rPr lang="en-US" sz="3200" b="1" dirty="0"/>
              <a:t>derived</a:t>
            </a:r>
            <a:r>
              <a:rPr lang="en-US" sz="3200" dirty="0"/>
              <a:t> attributes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Age </a:t>
            </a:r>
            <a:r>
              <a:rPr lang="en-US" sz="2400" dirty="0"/>
              <a:t>can be determined or implied by </a:t>
            </a:r>
            <a:r>
              <a:rPr lang="en-US" sz="2400" i="1" dirty="0" err="1"/>
              <a:t>Birth_date</a:t>
            </a:r>
            <a:r>
              <a:rPr lang="en-US" sz="2400" i="1" dirty="0"/>
              <a:t> </a:t>
            </a:r>
            <a:r>
              <a:rPr lang="en-US" sz="2400" dirty="0"/>
              <a:t>so </a:t>
            </a:r>
            <a:r>
              <a:rPr lang="en-US" sz="2400" i="1" dirty="0"/>
              <a:t>Age</a:t>
            </a:r>
            <a:r>
              <a:rPr lang="en-US" sz="2400" dirty="0"/>
              <a:t> is a derived attribute.   </a:t>
            </a:r>
          </a:p>
          <a:p>
            <a:r>
              <a:rPr lang="en-US" sz="2400" dirty="0"/>
              <a:t>On the other hand, we call </a:t>
            </a:r>
            <a:r>
              <a:rPr lang="en-US" sz="2400" i="1" dirty="0" err="1"/>
              <a:t>Birth_date</a:t>
            </a:r>
            <a:r>
              <a:rPr lang="en-US" sz="2400" i="1" dirty="0"/>
              <a:t> </a:t>
            </a:r>
            <a:r>
              <a:rPr lang="en-US" sz="2400" dirty="0"/>
              <a:t>a stored (base) attribute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Types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Entity type </a:t>
            </a:r>
          </a:p>
          <a:p>
            <a:pPr lvl="1"/>
            <a:r>
              <a:rPr lang="en-US" sz="2400" dirty="0"/>
              <a:t>All the entities in the same type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Think of a “class” in Java</a:t>
            </a:r>
          </a:p>
          <a:p>
            <a:pPr lvl="1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32" y="3362857"/>
            <a:ext cx="5382335" cy="32205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entity type is modeled as a </a:t>
            </a:r>
            <a:r>
              <a:rPr lang="en-US" sz="2400" dirty="0">
                <a:solidFill>
                  <a:srgbClr val="FF0000"/>
                </a:solidFill>
              </a:rPr>
              <a:t>box </a:t>
            </a:r>
            <a:r>
              <a:rPr lang="en-US" sz="2400" dirty="0"/>
              <a:t>in ER diagram.</a:t>
            </a:r>
          </a:p>
          <a:p>
            <a:r>
              <a:rPr lang="en-US" sz="2400" dirty="0"/>
              <a:t>Attribute names are in </a:t>
            </a:r>
            <a:r>
              <a:rPr lang="en-US" sz="2400" dirty="0">
                <a:solidFill>
                  <a:srgbClr val="FF0000"/>
                </a:solidFill>
              </a:rPr>
              <a:t>ovals</a:t>
            </a:r>
            <a:r>
              <a:rPr lang="en-US" sz="2400" dirty="0"/>
              <a:t> and are attached to their “owner” entity type by </a:t>
            </a:r>
            <a:r>
              <a:rPr lang="en-US" sz="2400" dirty="0">
                <a:solidFill>
                  <a:srgbClr val="FF0000"/>
                </a:solidFill>
              </a:rPr>
              <a:t>straight lines</a:t>
            </a:r>
            <a:r>
              <a:rPr lang="en-US" sz="2400" dirty="0"/>
              <a:t>. </a:t>
            </a:r>
          </a:p>
          <a:p>
            <a:r>
              <a:rPr lang="en-US" sz="2400" dirty="0"/>
              <a:t>Composite attributes are attached to their each component by </a:t>
            </a:r>
            <a:r>
              <a:rPr lang="en-US" sz="2400" dirty="0">
                <a:solidFill>
                  <a:srgbClr val="FF0000"/>
                </a:solidFill>
              </a:rPr>
              <a:t>straight lines</a:t>
            </a:r>
            <a:r>
              <a:rPr lang="en-US" sz="2400" dirty="0"/>
              <a:t>.</a:t>
            </a:r>
          </a:p>
          <a:p>
            <a:r>
              <a:rPr lang="en-US" sz="2400" dirty="0"/>
              <a:t>Multi-valued attributes are displayed in </a:t>
            </a:r>
            <a:r>
              <a:rPr lang="en-US" sz="2400" dirty="0">
                <a:solidFill>
                  <a:srgbClr val="FF0000"/>
                </a:solidFill>
              </a:rPr>
              <a:t>double ovals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E2C98D-13B1-4C85-AEE6-20501E47E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451712"/>
            <a:ext cx="4199724" cy="2312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8A602A-6897-4CFF-AD37-BAEF2220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269986"/>
            <a:ext cx="2361795" cy="249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7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Entity Types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8013" cy="4524375"/>
          </a:xfrm>
        </p:spPr>
        <p:txBody>
          <a:bodyPr>
            <a:normAutofit/>
          </a:bodyPr>
          <a:lstStyle/>
          <a:p>
            <a:r>
              <a:rPr lang="en-US" sz="2800" dirty="0"/>
              <a:t>Key attributes</a:t>
            </a:r>
          </a:p>
          <a:p>
            <a:pPr lvl="1"/>
            <a:r>
              <a:rPr lang="en-US" sz="2400" dirty="0"/>
              <a:t>one attribute whose value is </a:t>
            </a:r>
            <a:r>
              <a:rPr lang="en-US" sz="2400" dirty="0">
                <a:solidFill>
                  <a:srgbClr val="FF0000"/>
                </a:solidFill>
              </a:rPr>
              <a:t>distinct for each entity</a:t>
            </a:r>
          </a:p>
          <a:p>
            <a:pPr lvl="1"/>
            <a:r>
              <a:rPr lang="en-US" sz="2400" dirty="0"/>
              <a:t>One entity type may have </a:t>
            </a:r>
            <a:r>
              <a:rPr lang="en-US" sz="2400" i="1" dirty="0"/>
              <a:t>more than one </a:t>
            </a:r>
            <a:r>
              <a:rPr lang="en-US" sz="2400" dirty="0"/>
              <a:t>key attribute.</a:t>
            </a:r>
          </a:p>
          <a:p>
            <a:pPr lvl="1"/>
            <a:r>
              <a:rPr lang="en-US" sz="2400" dirty="0"/>
              <a:t>We </a:t>
            </a:r>
            <a:r>
              <a:rPr lang="en-US" sz="2400" u="sng" dirty="0"/>
              <a:t>underline</a:t>
            </a:r>
            <a:r>
              <a:rPr lang="en-US" sz="2400" dirty="0"/>
              <a:t>  </a:t>
            </a:r>
            <a:r>
              <a:rPr lang="en-US" sz="2400" dirty="0">
                <a:solidFill>
                  <a:srgbClr val="FF0000"/>
                </a:solidFill>
              </a:rPr>
              <a:t>each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key attribute </a:t>
            </a:r>
            <a:r>
              <a:rPr lang="en-US" sz="2400" dirty="0">
                <a:solidFill>
                  <a:schemeClr val="tx1"/>
                </a:solidFill>
              </a:rPr>
              <a:t>in ER diagram</a:t>
            </a:r>
            <a:endParaRPr lang="en-US" dirty="0"/>
          </a:p>
          <a:p>
            <a:pPr lvl="1"/>
            <a:endParaRPr lang="en-US" dirty="0"/>
          </a:p>
          <a:p>
            <a:pPr lvl="2">
              <a:buFont typeface="Arial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7CF0-E552-4C25-9F14-B7461315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28800"/>
            <a:ext cx="6181725" cy="37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r>
              <a:rPr lang="en-US" sz="4000" dirty="0"/>
              <a:t>Weak Entity Type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8013" cy="4953000"/>
          </a:xfrm>
        </p:spPr>
        <p:txBody>
          <a:bodyPr>
            <a:normAutofit/>
          </a:bodyPr>
          <a:lstStyle/>
          <a:p>
            <a:r>
              <a:rPr lang="en-US" sz="2600" dirty="0"/>
              <a:t>One entity type may have </a:t>
            </a:r>
            <a:r>
              <a:rPr lang="en-US" sz="2600" i="1" dirty="0"/>
              <a:t>no</a:t>
            </a:r>
            <a:r>
              <a:rPr lang="en-US" sz="2600" dirty="0"/>
              <a:t> key attribute, called as </a:t>
            </a:r>
            <a:r>
              <a:rPr lang="en-US" sz="2600" i="1" dirty="0">
                <a:solidFill>
                  <a:srgbClr val="FF0000"/>
                </a:solidFill>
              </a:rPr>
              <a:t>a weak entity type</a:t>
            </a:r>
            <a:r>
              <a:rPr lang="en-US" sz="2600" dirty="0"/>
              <a:t>.    </a:t>
            </a:r>
          </a:p>
          <a:p>
            <a:r>
              <a:rPr lang="en-US" sz="2600" dirty="0"/>
              <a:t>A week entity type is dependent on another entity type (owner entity type)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Double boxes:  weak entity types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Double diamonds:  the relationship between a weak entity type and its owner </a:t>
            </a:r>
          </a:p>
          <a:p>
            <a:r>
              <a:rPr lang="en-US" sz="2600" dirty="0"/>
              <a:t>A weak entity type has a </a:t>
            </a:r>
            <a:r>
              <a:rPr lang="en-US" sz="2600" dirty="0">
                <a:solidFill>
                  <a:srgbClr val="FF0000"/>
                </a:solidFill>
              </a:rPr>
              <a:t>partial key</a:t>
            </a:r>
            <a:r>
              <a:rPr lang="en-US" sz="2600" dirty="0"/>
              <a:t>, which is the attribute that can uniquely identify a weak entity, given a </a:t>
            </a:r>
            <a:r>
              <a:rPr lang="en-US" sz="2600" dirty="0">
                <a:solidFill>
                  <a:srgbClr val="FF0000"/>
                </a:solidFill>
              </a:rPr>
              <a:t>owner entity.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Dashed-line:  partial key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203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(Company DB)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29" y="2438400"/>
            <a:ext cx="8738542" cy="221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457200"/>
            <a:r>
              <a:rPr lang="en-US" dirty="0"/>
              <a:t>ER diagram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/>
          <a:lstStyle/>
          <a:p>
            <a:r>
              <a:rPr lang="en-US" sz="2400" dirty="0"/>
              <a:t>We work as an data analyst in this chapter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data model </a:t>
            </a:r>
            <a:r>
              <a:rPr lang="en-US" sz="2400" dirty="0"/>
              <a:t>that allows </a:t>
            </a:r>
            <a:r>
              <a:rPr lang="en-US" sz="2400" dirty="0">
                <a:solidFill>
                  <a:srgbClr val="FF0000"/>
                </a:solidFill>
              </a:rPr>
              <a:t>data analyst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F0000"/>
                </a:solidFill>
              </a:rPr>
              <a:t>specify customer data requirements</a:t>
            </a:r>
            <a:r>
              <a:rPr lang="en-US" sz="2400" dirty="0"/>
              <a:t>, based on which database designers can create a database </a:t>
            </a:r>
          </a:p>
          <a:p>
            <a:pPr lvl="2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FCBFB3-74E9-4399-A45D-0DC14D598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040" y="4114800"/>
            <a:ext cx="3169019" cy="19666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D35BB4-F9B7-466F-B7CD-4C85D6DDA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16" y="4114800"/>
            <a:ext cx="3353497" cy="204863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C01F5-BE0B-4F6A-98A9-0A663EDB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/>
              <a:t>So far we focused on </a:t>
            </a:r>
            <a:r>
              <a:rPr lang="en-US" sz="3200" dirty="0">
                <a:solidFill>
                  <a:srgbClr val="FF0000"/>
                </a:solidFill>
              </a:rPr>
              <a:t>entities</a:t>
            </a:r>
            <a:r>
              <a:rPr lang="en-US" sz="3200" dirty="0"/>
              <a:t>.  </a:t>
            </a:r>
          </a:p>
          <a:p>
            <a:pPr marL="114300" indent="0">
              <a:buNone/>
            </a:pPr>
            <a:r>
              <a:rPr lang="en-US" sz="3200" dirty="0"/>
              <a:t>Now, let’s move on to </a:t>
            </a:r>
            <a:r>
              <a:rPr lang="en-US" sz="3200" dirty="0">
                <a:solidFill>
                  <a:srgbClr val="FF0000"/>
                </a:solidFill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3014391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 Types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/>
          <a:lstStyle/>
          <a:p>
            <a:r>
              <a:rPr lang="en-US" sz="2400" b="1" dirty="0"/>
              <a:t>A </a:t>
            </a:r>
            <a:r>
              <a:rPr lang="en-US" altLang="zh-CN" sz="2400" b="1" dirty="0"/>
              <a:t>r</a:t>
            </a:r>
            <a:r>
              <a:rPr lang="en-US" sz="2400" b="1" dirty="0"/>
              <a:t>elationship type models a relationship </a:t>
            </a:r>
            <a:r>
              <a:rPr lang="en-US" sz="2400" dirty="0"/>
              <a:t>among entity types </a:t>
            </a:r>
          </a:p>
          <a:p>
            <a:pPr lvl="1"/>
            <a:r>
              <a:rPr lang="en-US" sz="2400" dirty="0"/>
              <a:t>For example: “</a:t>
            </a:r>
            <a:r>
              <a:rPr lang="en-US" sz="2400" dirty="0" err="1"/>
              <a:t>works_for</a:t>
            </a:r>
            <a:r>
              <a:rPr lang="en-US" sz="2400" dirty="0"/>
              <a:t>” , “</a:t>
            </a:r>
            <a:r>
              <a:rPr lang="en-US" sz="2400" dirty="0" err="1"/>
              <a:t>works_on</a:t>
            </a:r>
            <a:r>
              <a:rPr lang="en-US" sz="2400" dirty="0"/>
              <a:t>” relationship types </a:t>
            </a:r>
          </a:p>
          <a:p>
            <a:endParaRPr 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Note that “</a:t>
            </a:r>
            <a:r>
              <a:rPr lang="en-US" altLang="en-US" sz="2400" dirty="0" err="1"/>
              <a:t>works_for</a:t>
            </a:r>
            <a:r>
              <a:rPr lang="en-US" altLang="en-US" sz="2400" dirty="0"/>
              <a:t>”, “</a:t>
            </a:r>
            <a:r>
              <a:rPr lang="en-US" altLang="en-US" sz="2400" dirty="0" err="1"/>
              <a:t>works_on</a:t>
            </a:r>
            <a:r>
              <a:rPr lang="en-US" altLang="en-US" sz="2400" dirty="0"/>
              <a:t>”  are </a:t>
            </a:r>
            <a:r>
              <a:rPr lang="en-US" altLang="en-US" sz="2400" i="1" dirty="0"/>
              <a:t>binary</a:t>
            </a:r>
            <a:r>
              <a:rPr lang="en-US" altLang="en-US" sz="2400" dirty="0"/>
              <a:t> relationship types.</a:t>
            </a:r>
          </a:p>
          <a:p>
            <a:endParaRPr lang="en-US" sz="2400" dirty="0"/>
          </a:p>
          <a:p>
            <a:r>
              <a:rPr lang="en-US" sz="2400" dirty="0"/>
              <a:t>Relationship can also have attributes</a:t>
            </a:r>
          </a:p>
          <a:p>
            <a:pPr lvl="1"/>
            <a:r>
              <a:rPr lang="en-US" sz="2400" dirty="0"/>
              <a:t>For example, “hours” is an attribute of “</a:t>
            </a:r>
            <a:r>
              <a:rPr lang="en-US" sz="2400" dirty="0" err="1"/>
              <a:t>works_on</a:t>
            </a:r>
            <a:r>
              <a:rPr lang="en-US" sz="2400" dirty="0"/>
              <a:t>” relationship 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800600"/>
          </a:xfrm>
        </p:spPr>
        <p:txBody>
          <a:bodyPr/>
          <a:lstStyle/>
          <a:p>
            <a:r>
              <a:rPr lang="en-US" altLang="en-US" sz="2400" dirty="0"/>
              <a:t>In ER diagrams, we use </a:t>
            </a:r>
            <a:r>
              <a:rPr lang="en-US" altLang="en-US" sz="2400" dirty="0">
                <a:solidFill>
                  <a:srgbClr val="FF0000"/>
                </a:solidFill>
              </a:rPr>
              <a:t>diamond </a:t>
            </a:r>
            <a:r>
              <a:rPr lang="en-US" altLang="en-US" sz="2400" dirty="0"/>
              <a:t>to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represent the </a:t>
            </a:r>
            <a:r>
              <a:rPr lang="en-US" altLang="en-US" sz="2400" i="1" dirty="0"/>
              <a:t>relationship types,  which are c</a:t>
            </a:r>
            <a:r>
              <a:rPr lang="en-US" altLang="en-US" sz="2400" dirty="0"/>
              <a:t>onnected to the involved entity types using straight lines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3AD40F-C049-46BC-A5AB-3F942252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276600"/>
            <a:ext cx="5476875" cy="266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19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 Constraints on Relationship Types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848600" cy="4524375"/>
          </a:xfrm>
        </p:spPr>
        <p:txBody>
          <a:bodyPr/>
          <a:lstStyle/>
          <a:p>
            <a:r>
              <a:rPr lang="en-US" sz="2400" b="1" dirty="0"/>
              <a:t>Cardinality Ratio (CR) </a:t>
            </a:r>
            <a:endParaRPr lang="en-US" sz="2400" dirty="0"/>
          </a:p>
          <a:p>
            <a:pPr lvl="1"/>
            <a:r>
              <a:rPr lang="en-US" sz="2000" dirty="0"/>
              <a:t>Specifies </a:t>
            </a:r>
            <a:r>
              <a:rPr lang="en-US" sz="2000" dirty="0">
                <a:solidFill>
                  <a:srgbClr val="FF0000"/>
                </a:solidFill>
              </a:rPr>
              <a:t>maximum </a:t>
            </a:r>
            <a:r>
              <a:rPr lang="en-US" sz="2000" dirty="0"/>
              <a:t>number of entities involved in  a relationship</a:t>
            </a:r>
          </a:p>
          <a:p>
            <a:pPr lvl="1"/>
            <a:r>
              <a:rPr lang="en-US" sz="2000" dirty="0"/>
              <a:t>Model the “at most” relationship</a:t>
            </a:r>
          </a:p>
          <a:p>
            <a:pPr lvl="1"/>
            <a:r>
              <a:rPr lang="en-US" sz="2000" dirty="0"/>
              <a:t>Types: 1:1;  1:N   and M:N,  where either N or M means </a:t>
            </a:r>
            <a:r>
              <a:rPr lang="en-US" sz="2000" dirty="0">
                <a:solidFill>
                  <a:srgbClr val="FF0000"/>
                </a:solidFill>
              </a:rPr>
              <a:t>MANY</a:t>
            </a:r>
          </a:p>
          <a:p>
            <a:r>
              <a:rPr lang="en-US" sz="2400" b="1" dirty="0"/>
              <a:t>Participation Constraint (PC)</a:t>
            </a:r>
          </a:p>
          <a:p>
            <a:pPr lvl="1"/>
            <a:r>
              <a:rPr lang="en-US" sz="2000" dirty="0"/>
              <a:t>Specifies </a:t>
            </a:r>
            <a:r>
              <a:rPr lang="en-US" sz="2000" dirty="0">
                <a:solidFill>
                  <a:srgbClr val="FF0000"/>
                </a:solidFill>
              </a:rPr>
              <a:t>minimum </a:t>
            </a:r>
            <a:r>
              <a:rPr lang="en-US" sz="2000" dirty="0"/>
              <a:t>number of entities involved in a relationship</a:t>
            </a:r>
          </a:p>
          <a:p>
            <a:pPr lvl="1"/>
            <a:r>
              <a:rPr lang="en-US" sz="2000" dirty="0"/>
              <a:t>Models the “at least” relationship</a:t>
            </a:r>
          </a:p>
          <a:p>
            <a:pPr lvl="1"/>
            <a:r>
              <a:rPr lang="en-US" dirty="0"/>
              <a:t>Types: </a:t>
            </a:r>
            <a:r>
              <a:rPr lang="en-US" b="1" dirty="0"/>
              <a:t>total</a:t>
            </a:r>
            <a:r>
              <a:rPr lang="en-US" dirty="0"/>
              <a:t> (at least 1) and </a:t>
            </a:r>
            <a:r>
              <a:rPr lang="en-US" b="1" dirty="0"/>
              <a:t>partial </a:t>
            </a:r>
            <a:r>
              <a:rPr lang="en-US" dirty="0"/>
              <a:t>(at least 0)</a:t>
            </a:r>
          </a:p>
          <a:p>
            <a:pPr lvl="2"/>
            <a:r>
              <a:rPr lang="en-US" altLang="zh-CN" sz="2000" dirty="0"/>
              <a:t>Total</a:t>
            </a:r>
            <a:r>
              <a:rPr lang="zh-CN" altLang="en-US" sz="2000" dirty="0"/>
              <a:t>： </a:t>
            </a:r>
            <a:r>
              <a:rPr lang="en-US" altLang="zh-CN" sz="2000" dirty="0"/>
              <a:t>double-lines</a:t>
            </a:r>
          </a:p>
          <a:p>
            <a:pPr lvl="2"/>
            <a:r>
              <a:rPr lang="en-US" sz="2000" dirty="0"/>
              <a:t>Partial:  single-line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5"/>
          <p:cNvSpPr>
            <a:spLocks noGrp="1" noChangeArrowheads="1"/>
          </p:cNvSpPr>
          <p:nvPr>
            <p:ph type="title"/>
          </p:nvPr>
        </p:nvSpPr>
        <p:spPr>
          <a:xfrm>
            <a:off x="152400" y="290513"/>
            <a:ext cx="8763000" cy="776287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sz="4000" dirty="0"/>
              <a:t>One-to-many (1:N) Relationship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524000"/>
            <a:ext cx="5579835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05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0"/>
          <p:cNvSpPr>
            <a:spLocks noGrp="1" noChangeArrowheads="1"/>
          </p:cNvSpPr>
          <p:nvPr>
            <p:ph type="title"/>
          </p:nvPr>
        </p:nvSpPr>
        <p:spPr>
          <a:xfrm>
            <a:off x="296863" y="85725"/>
            <a:ext cx="8496300" cy="1143000"/>
          </a:xfrm>
          <a:noFill/>
        </p:spPr>
        <p:txBody>
          <a:bodyPr/>
          <a:lstStyle/>
          <a:p>
            <a:pPr algn="ctr"/>
            <a:r>
              <a:rPr lang="en-US" altLang="en-US" sz="4000" dirty="0"/>
              <a:t>Many-to-many (M:N) Relationship</a:t>
            </a:r>
          </a:p>
        </p:txBody>
      </p:sp>
      <p:sp>
        <p:nvSpPr>
          <p:cNvPr id="53251" name="Text Box 21"/>
          <p:cNvSpPr txBox="1">
            <a:spLocks noChangeArrowheads="1"/>
          </p:cNvSpPr>
          <p:nvPr/>
        </p:nvSpPr>
        <p:spPr bwMode="auto">
          <a:xfrm>
            <a:off x="685800" y="1822450"/>
            <a:ext cx="809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538010"/>
            <a:ext cx="5505450" cy="486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01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Requirements Revisit for COMPANY DB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We need to model the following </a:t>
            </a:r>
            <a:r>
              <a:rPr lang="en-US" altLang="en-US" sz="2400" b="1" dirty="0"/>
              <a:t>requirements</a:t>
            </a:r>
            <a:r>
              <a:rPr lang="en-US" altLang="en-US" sz="2400" dirty="0"/>
              <a:t> of the COMPANY database using 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The company is organized into DEPARTMENTs</a:t>
            </a:r>
            <a:r>
              <a:rPr lang="en-US" altLang="en-US" sz="2400" dirty="0"/>
              <a:t>. Each department has a name, number and an employee who </a:t>
            </a:r>
            <a:r>
              <a:rPr lang="en-US" altLang="en-US" sz="2400" i="1" dirty="0"/>
              <a:t>manages</a:t>
            </a:r>
            <a:r>
              <a:rPr lang="en-US" altLang="en-US" sz="2400" dirty="0"/>
              <a:t> the department. We keep track of the start date of the department manager. A department may have several locations.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Each department </a:t>
            </a:r>
            <a:r>
              <a:rPr lang="en-US" altLang="en-US" sz="2400" i="1" dirty="0">
                <a:solidFill>
                  <a:srgbClr val="FF0000"/>
                </a:solidFill>
              </a:rPr>
              <a:t>controls</a:t>
            </a:r>
            <a:r>
              <a:rPr lang="en-US" altLang="en-US" sz="2400" dirty="0">
                <a:solidFill>
                  <a:srgbClr val="FF0000"/>
                </a:solidFill>
              </a:rPr>
              <a:t> a number of PROJECTs</a:t>
            </a:r>
            <a:r>
              <a:rPr lang="en-US" altLang="en-US" sz="2400" dirty="0"/>
              <a:t>. Each project has a unique name, unique number and is located at a single location.</a:t>
            </a:r>
          </a:p>
        </p:txBody>
      </p:sp>
    </p:spTree>
    <p:extLst>
      <p:ext uri="{BB962C8B-B14F-4D97-AF65-F5344CB8AC3E}">
        <p14:creationId xmlns:p14="http://schemas.microsoft.com/office/powerpoint/2010/main" val="2065957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Requirements Revisit for COMPANY DB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562100"/>
            <a:ext cx="8512175" cy="48387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The database will store each EMPLOYEE personal info, </a:t>
            </a:r>
            <a:r>
              <a:rPr lang="en-US" altLang="en-US" sz="2400" dirty="0"/>
              <a:t>e.g., social security number, address, salary, sex, and birthdate.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Each employee </a:t>
            </a:r>
            <a:r>
              <a:rPr lang="en-US" altLang="en-US" sz="2400" i="1" dirty="0">
                <a:solidFill>
                  <a:srgbClr val="FF0000"/>
                </a:solidFill>
              </a:rPr>
              <a:t>works for</a:t>
            </a:r>
            <a:r>
              <a:rPr lang="en-US" altLang="en-US" sz="2400" dirty="0">
                <a:solidFill>
                  <a:srgbClr val="FF0000"/>
                </a:solidFill>
              </a:rPr>
              <a:t> one department but may </a:t>
            </a:r>
            <a:r>
              <a:rPr lang="en-US" altLang="en-US" sz="2400" i="1" dirty="0">
                <a:solidFill>
                  <a:srgbClr val="FF0000"/>
                </a:solidFill>
              </a:rPr>
              <a:t>work on</a:t>
            </a:r>
            <a:r>
              <a:rPr lang="en-US" altLang="en-US" sz="2400" dirty="0">
                <a:solidFill>
                  <a:srgbClr val="FF0000"/>
                </a:solidFill>
              </a:rPr>
              <a:t> several projects.</a:t>
            </a:r>
          </a:p>
          <a:p>
            <a:pPr lvl="2">
              <a:lnSpc>
                <a:spcPct val="90000"/>
              </a:lnSpc>
            </a:pPr>
            <a:r>
              <a:rPr lang="en-US" altLang="en-US" sz="2200" dirty="0"/>
              <a:t>The DB will keep track of </a:t>
            </a:r>
            <a:r>
              <a:rPr lang="en-US" altLang="en-US" sz="2200" dirty="0">
                <a:solidFill>
                  <a:srgbClr val="FF0000"/>
                </a:solidFill>
              </a:rPr>
              <a:t>the number of hours per week </a:t>
            </a:r>
            <a:r>
              <a:rPr lang="en-US" altLang="en-US" sz="2200" dirty="0"/>
              <a:t>that an employee currently works on each project.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 DB will keep track of the </a:t>
            </a:r>
            <a:r>
              <a:rPr lang="en-US" altLang="en-US" sz="2400" i="1" dirty="0">
                <a:solidFill>
                  <a:srgbClr val="FF0000"/>
                </a:solidFill>
              </a:rPr>
              <a:t>supervisor</a:t>
            </a:r>
            <a:r>
              <a:rPr lang="en-US" altLang="en-US" sz="2400" dirty="0"/>
              <a:t> of each employee.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Each employee may </a:t>
            </a:r>
            <a:r>
              <a:rPr lang="en-US" altLang="en-US" sz="2400" i="1" dirty="0">
                <a:solidFill>
                  <a:srgbClr val="FF0000"/>
                </a:solidFill>
              </a:rPr>
              <a:t>have</a:t>
            </a:r>
            <a:r>
              <a:rPr lang="en-US" altLang="en-US" sz="2400" dirty="0">
                <a:solidFill>
                  <a:srgbClr val="FF0000"/>
                </a:solidFill>
              </a:rPr>
              <a:t> a number of DEPENDENTs</a:t>
            </a:r>
            <a:r>
              <a:rPr lang="en-US" altLang="en-US" sz="2400" dirty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For each dependent, the DB keeps a record of name, sex, birthdate, and relationship to the employee.</a:t>
            </a:r>
          </a:p>
        </p:txBody>
      </p:sp>
    </p:spTree>
    <p:extLst>
      <p:ext uri="{BB962C8B-B14F-4D97-AF65-F5344CB8AC3E}">
        <p14:creationId xmlns:p14="http://schemas.microsoft.com/office/powerpoint/2010/main" val="2326896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altLang="en-US" sz="3200" dirty="0"/>
              <a:t>What relationships exist in such COMPANY database ?</a:t>
            </a:r>
          </a:p>
          <a:p>
            <a:pPr lvl="1" eaLnBrk="1" hangingPunct="1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532783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Relationships identified</a:t>
            </a:r>
          </a:p>
        </p:txBody>
      </p:sp>
      <p:sp>
        <p:nvSpPr>
          <p:cNvPr id="5734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We may identify the following six relationships:</a:t>
            </a:r>
          </a:p>
          <a:p>
            <a:pPr lvl="1" eaLnBrk="1" hangingPunct="1"/>
            <a:r>
              <a:rPr lang="en-US" altLang="en-US" sz="2200" dirty="0"/>
              <a:t>WORKS_FOR (between EMPLOYEE, DEPARTMENT)</a:t>
            </a:r>
          </a:p>
          <a:p>
            <a:pPr lvl="1" eaLnBrk="1" hangingPunct="1"/>
            <a:r>
              <a:rPr lang="en-US" altLang="en-US" sz="2200" dirty="0"/>
              <a:t>MANAGES (also between EMPLOYEE, DEPARTMENT)</a:t>
            </a:r>
          </a:p>
          <a:p>
            <a:pPr lvl="1" eaLnBrk="1" hangingPunct="1"/>
            <a:r>
              <a:rPr lang="en-US" altLang="en-US" sz="2200" dirty="0"/>
              <a:t>CONTROLS (between DEPARTMENT, PROJECT)</a:t>
            </a:r>
          </a:p>
          <a:p>
            <a:pPr lvl="1" eaLnBrk="1" hangingPunct="1"/>
            <a:r>
              <a:rPr lang="en-US" altLang="en-US" sz="2200" dirty="0"/>
              <a:t>WORKS_ON (between EMPLOYEE, PROJECT)</a:t>
            </a:r>
          </a:p>
          <a:p>
            <a:pPr lvl="1" eaLnBrk="1" hangingPunct="1"/>
            <a:r>
              <a:rPr lang="en-US" altLang="en-US" sz="2200" dirty="0"/>
              <a:t>SUPERVISION (between EMPLOYEE (as subordinate), EMPLOYEE (as supervisor))</a:t>
            </a:r>
          </a:p>
          <a:p>
            <a:pPr lvl="1" eaLnBrk="1" hangingPunct="1"/>
            <a:r>
              <a:rPr lang="en-US" altLang="en-US" sz="2200" dirty="0"/>
              <a:t>DEPENDENTS_OF (between EMPLOYEE, DEPENDENT)</a:t>
            </a:r>
          </a:p>
          <a:p>
            <a:pPr lvl="1" eaLnBrk="1" hangingPunct="1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5319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D461-3105-4847-958B-DC7F1F53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C38BD-CC1E-466D-AAD2-CA7A03CF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flowchart</a:t>
            </a:r>
            <a:r>
              <a:rPr lang="en-US" sz="2400" dirty="0"/>
              <a:t> that illustrates how “entities” such as people, objects, relate to each other within a system.</a:t>
            </a:r>
          </a:p>
          <a:p>
            <a:pPr lvl="1"/>
            <a:r>
              <a:rPr lang="en-US" sz="2400" dirty="0"/>
              <a:t>We use symbols such as rectangles, diamonds, ovals and connecting lines to depict the data relationships.</a:t>
            </a:r>
          </a:p>
          <a:p>
            <a:pPr lvl="1"/>
            <a:r>
              <a:rPr lang="en-US" sz="2400" dirty="0"/>
              <a:t>Used to design or debug a database</a:t>
            </a:r>
          </a:p>
          <a:p>
            <a:pPr lvl="2"/>
            <a:r>
              <a:rPr lang="en-US" sz="2400" dirty="0"/>
              <a:t>Design a brand-new database</a:t>
            </a:r>
          </a:p>
          <a:p>
            <a:pPr lvl="2"/>
            <a:r>
              <a:rPr lang="en-US" sz="2400" dirty="0"/>
              <a:t>reveal where an existing database is going wrong.</a:t>
            </a:r>
          </a:p>
        </p:txBody>
      </p:sp>
    </p:spTree>
    <p:extLst>
      <p:ext uri="{BB962C8B-B14F-4D97-AF65-F5344CB8AC3E}">
        <p14:creationId xmlns:p14="http://schemas.microsoft.com/office/powerpoint/2010/main" val="3935797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8013" cy="838200"/>
          </a:xfrm>
        </p:spPr>
        <p:txBody>
          <a:bodyPr>
            <a:normAutofit/>
          </a:bodyPr>
          <a:lstStyle/>
          <a:p>
            <a:r>
              <a:rPr lang="en-US" sz="4000" dirty="0"/>
              <a:t>Put everything together</a:t>
            </a:r>
          </a:p>
        </p:txBody>
      </p:sp>
      <p:pic>
        <p:nvPicPr>
          <p:cNvPr id="7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39" y="1066800"/>
            <a:ext cx="6436334" cy="568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73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Note</a:t>
            </a:r>
          </a:p>
        </p:txBody>
      </p:sp>
      <p:sp>
        <p:nvSpPr>
          <p:cNvPr id="68611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 relationship type could defined between the same entity type</a:t>
            </a:r>
          </a:p>
          <a:p>
            <a:pPr lvl="1"/>
            <a:r>
              <a:rPr lang="en-US" altLang="en-US" sz="2200" dirty="0"/>
              <a:t>Example: the SUPERVISION relationship shown above </a:t>
            </a:r>
          </a:p>
          <a:p>
            <a:pPr lvl="1"/>
            <a:r>
              <a:rPr lang="en-US" altLang="en-US" sz="2200" dirty="0"/>
              <a:t>Each SUPERVISION relationship instance relates two distinct EMPLOYEE entities:</a:t>
            </a:r>
          </a:p>
          <a:p>
            <a:pPr lvl="2"/>
            <a:r>
              <a:rPr lang="en-US" altLang="en-US" sz="2000" dirty="0"/>
              <a:t>One employee in </a:t>
            </a:r>
            <a:r>
              <a:rPr lang="en-US" altLang="en-US" sz="2000" i="1" dirty="0"/>
              <a:t>supervisor</a:t>
            </a:r>
            <a:r>
              <a:rPr lang="en-US" altLang="en-US" sz="2000" dirty="0"/>
              <a:t> role</a:t>
            </a:r>
          </a:p>
          <a:p>
            <a:pPr lvl="2"/>
            <a:r>
              <a:rPr lang="en-US" altLang="en-US" sz="2000" dirty="0"/>
              <a:t>One employee in </a:t>
            </a:r>
            <a:r>
              <a:rPr lang="en-US" altLang="en-US" sz="2000" i="1" dirty="0"/>
              <a:t>supervisee</a:t>
            </a:r>
            <a:r>
              <a:rPr lang="en-US" altLang="en-US" sz="2000" dirty="0"/>
              <a:t> role</a:t>
            </a:r>
          </a:p>
          <a:p>
            <a:pPr lvl="1" eaLnBrk="1" hangingPunct="1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11379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944562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Relationships with degree more than 2</a:t>
            </a:r>
            <a:endParaRPr lang="en-US" sz="4000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382183"/>
            <a:ext cx="8228013" cy="517101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A relationship type may relate more than 2 entity types.</a:t>
            </a:r>
          </a:p>
          <a:p>
            <a:pPr eaLnBrk="1" hangingPunct="1"/>
            <a:endParaRPr lang="en-US" altLang="en-US" sz="2400" dirty="0"/>
          </a:p>
          <a:p>
            <a:pPr marL="114300" indent="0" eaLnBrk="1" hangingPunct="1"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Can you work out the cardinality ratios for above ER?</a:t>
            </a:r>
          </a:p>
          <a:p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38400"/>
            <a:ext cx="6387065" cy="2657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864-AE7D-4402-90FD-84F6D5B5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</a:rPr>
              <a:t>Can you work out the cardinality ratios for this ER diagram?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5E74D2-76C4-41DD-B641-E0B4F9BCF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133600"/>
            <a:ext cx="7940163" cy="344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44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9411A2-2E16-4710-896C-415CA7734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295400"/>
            <a:ext cx="5867400" cy="4852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2EC0864-AE7D-4402-90FD-84F6D5B5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txBody>
          <a:bodyPr/>
          <a:lstStyle/>
          <a:p>
            <a:r>
              <a:rPr lang="en-US" altLang="en-US" sz="2800" dirty="0">
                <a:solidFill>
                  <a:srgbClr val="FF0000"/>
                </a:solidFill>
              </a:rPr>
              <a:t>Another example ER diagram for an ordering system</a:t>
            </a:r>
          </a:p>
        </p:txBody>
      </p:sp>
    </p:spTree>
    <p:extLst>
      <p:ext uri="{BB962C8B-B14F-4D97-AF65-F5344CB8AC3E}">
        <p14:creationId xmlns:p14="http://schemas.microsoft.com/office/powerpoint/2010/main" val="1624641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077200" cy="1143000"/>
          </a:xfrm>
        </p:spPr>
        <p:txBody>
          <a:bodyPr/>
          <a:lstStyle/>
          <a:p>
            <a:r>
              <a:rPr lang="en-US" sz="3600" dirty="0"/>
              <a:t>Takeaway:  How to design a ER diagram?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01000" cy="4800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Understand your problem/data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Identify entity types. Use nouns to name each entity type.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Identify attributes for each entity type.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Identify relationship types. Use verbs to name each relationship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Identify attributes for each relationship type.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For each relationship type, specify (1) </a:t>
            </a:r>
            <a:r>
              <a:rPr lang="en-US" sz="2600" dirty="0">
                <a:solidFill>
                  <a:srgbClr val="FF0000"/>
                </a:solidFill>
              </a:rPr>
              <a:t>cardinality ratio </a:t>
            </a:r>
            <a:r>
              <a:rPr lang="en-US" sz="2600" dirty="0"/>
              <a:t>and (2) </a:t>
            </a:r>
            <a:r>
              <a:rPr lang="en-US" sz="2600" dirty="0">
                <a:solidFill>
                  <a:srgbClr val="FF0000"/>
                </a:solidFill>
              </a:rPr>
              <a:t>participation constraint.</a:t>
            </a:r>
            <a:r>
              <a:rPr lang="en-US" sz="2600" dirty="0"/>
              <a:t> You need such information to convert your ER diagram to relational schema!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E895-AC95-46D3-B855-59ED19E9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FC179-8CB5-4787-A056-85C18F1F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ER Diagram normally </a:t>
            </a:r>
            <a:r>
              <a:rPr lang="en-US" sz="2400" dirty="0">
                <a:solidFill>
                  <a:srgbClr val="FF0000"/>
                </a:solidFill>
              </a:rPr>
              <a:t>mirrors grammatical structure </a:t>
            </a:r>
          </a:p>
          <a:p>
            <a:pPr lvl="1"/>
            <a:r>
              <a:rPr lang="en-US" sz="2400" b="1" dirty="0"/>
              <a:t>Noun: </a:t>
            </a:r>
            <a:r>
              <a:rPr lang="en-US" sz="2400" dirty="0"/>
              <a:t>Entity type. Example: student.</a:t>
            </a:r>
          </a:p>
          <a:p>
            <a:pPr lvl="1"/>
            <a:r>
              <a:rPr lang="en-US" sz="2400" b="1" dirty="0"/>
              <a:t>Verb:</a:t>
            </a:r>
            <a:r>
              <a:rPr lang="en-US" sz="2400" dirty="0"/>
              <a:t> Relationship type. Example: Enrolls. </a:t>
            </a:r>
          </a:p>
          <a:p>
            <a:pPr lvl="1"/>
            <a:r>
              <a:rPr lang="en-US" sz="2400" b="1" dirty="0"/>
              <a:t>Adjective:</a:t>
            </a:r>
            <a:r>
              <a:rPr lang="en-US" sz="2400" dirty="0"/>
              <a:t> Attribute for entity. Example: sophomore.</a:t>
            </a:r>
          </a:p>
          <a:p>
            <a:pPr lvl="1"/>
            <a:r>
              <a:rPr lang="en-US" sz="2400" b="1" dirty="0"/>
              <a:t>Adverb: </a:t>
            </a:r>
            <a:r>
              <a:rPr lang="en-US" sz="2400" dirty="0"/>
              <a:t>Attribute for relationship. Example: remotely.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80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458200" cy="5651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Takeaway:  notations for ER diagrams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447800"/>
            <a:ext cx="3777892" cy="514712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DE49-80C6-44CB-A4EA-9BC509F6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886A-CA02-4A84-A0B3-D1873EC5E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Chen (</a:t>
            </a:r>
            <a:r>
              <a:rPr lang="en-US" dirty="0"/>
              <a:t>Peter Chen, developed ER in 1970s</a:t>
            </a:r>
            <a:r>
              <a:rPr lang="en-US" b="1" dirty="0"/>
              <a:t>) notation style 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(only use this Chen style in our class!!)</a:t>
            </a:r>
          </a:p>
          <a:p>
            <a:r>
              <a:rPr lang="en-US" dirty="0"/>
              <a:t>Most widely used in data science domain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42AFC-97D2-42AC-8E03-9EBC2CFA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259931"/>
            <a:ext cx="4921623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0B329-EFA4-4F8F-8A7F-FD338A7C4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48063"/>
            <a:ext cx="1265310" cy="17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42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5FCD-4689-424B-A5F1-2A59413D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use these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34EB2-71B9-4821-8A4E-37DFD4ECF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05055"/>
            <a:ext cx="5400147" cy="531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1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COMPANY Database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Suppose we need to model the following </a:t>
            </a:r>
            <a:r>
              <a:rPr lang="en-US" altLang="en-US" sz="2400" b="1" dirty="0"/>
              <a:t>requirements</a:t>
            </a:r>
            <a:r>
              <a:rPr lang="en-US" altLang="en-US" sz="2400" dirty="0"/>
              <a:t> of the COMPANY database using 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The company is organized into DEPARTMENTs</a:t>
            </a:r>
            <a:r>
              <a:rPr lang="en-US" altLang="en-US" sz="2400" dirty="0"/>
              <a:t>. Each department has a name, number and an employee who </a:t>
            </a:r>
            <a:r>
              <a:rPr lang="en-US" altLang="en-US" sz="2400" i="1" dirty="0"/>
              <a:t>manages</a:t>
            </a:r>
            <a:r>
              <a:rPr lang="en-US" altLang="en-US" sz="2400" dirty="0"/>
              <a:t> the department. We keep track of the start date of the department manager. A department may have several locations.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Each department </a:t>
            </a:r>
            <a:r>
              <a:rPr lang="en-US" altLang="en-US" sz="2400" i="1" dirty="0">
                <a:solidFill>
                  <a:srgbClr val="FF0000"/>
                </a:solidFill>
              </a:rPr>
              <a:t>controls</a:t>
            </a:r>
            <a:r>
              <a:rPr lang="en-US" altLang="en-US" sz="2400" dirty="0">
                <a:solidFill>
                  <a:srgbClr val="FF0000"/>
                </a:solidFill>
              </a:rPr>
              <a:t> a number of PROJECTs</a:t>
            </a:r>
            <a:r>
              <a:rPr lang="en-US" altLang="en-US" sz="2400" dirty="0"/>
              <a:t>. Each project has a unique name, unique number and is located at a single location.</a:t>
            </a:r>
          </a:p>
        </p:txBody>
      </p:sp>
    </p:spTree>
    <p:extLst>
      <p:ext uri="{BB962C8B-B14F-4D97-AF65-F5344CB8AC3E}">
        <p14:creationId xmlns:p14="http://schemas.microsoft.com/office/powerpoint/2010/main" val="1835405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BDF7-E38A-479B-8A1C-74A65968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use these styles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EFF04F77-44EF-4755-9576-AFFEA6D40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28800"/>
            <a:ext cx="685113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COMPANY Database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562100"/>
            <a:ext cx="8512175" cy="48387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The database will store each EMPLOYEE personal info, </a:t>
            </a:r>
            <a:r>
              <a:rPr lang="en-US" altLang="en-US" sz="2400" dirty="0"/>
              <a:t>e.g., social security number, address, salary, sex, and birthdate.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Each employee </a:t>
            </a:r>
            <a:r>
              <a:rPr lang="en-US" altLang="en-US" sz="2400" i="1" dirty="0">
                <a:solidFill>
                  <a:srgbClr val="FF0000"/>
                </a:solidFill>
              </a:rPr>
              <a:t>works for</a:t>
            </a:r>
            <a:r>
              <a:rPr lang="en-US" altLang="en-US" sz="2400" dirty="0">
                <a:solidFill>
                  <a:srgbClr val="FF0000"/>
                </a:solidFill>
              </a:rPr>
              <a:t> one department but may </a:t>
            </a:r>
            <a:r>
              <a:rPr lang="en-US" altLang="en-US" sz="2400" i="1" dirty="0">
                <a:solidFill>
                  <a:srgbClr val="FF0000"/>
                </a:solidFill>
              </a:rPr>
              <a:t>work on</a:t>
            </a:r>
            <a:r>
              <a:rPr lang="en-US" altLang="en-US" sz="2400" dirty="0">
                <a:solidFill>
                  <a:srgbClr val="FF0000"/>
                </a:solidFill>
              </a:rPr>
              <a:t> several projects.</a:t>
            </a:r>
          </a:p>
          <a:p>
            <a:pPr lvl="2">
              <a:lnSpc>
                <a:spcPct val="90000"/>
              </a:lnSpc>
            </a:pPr>
            <a:r>
              <a:rPr lang="en-US" altLang="en-US" sz="2200" dirty="0"/>
              <a:t>The DB will keep track of </a:t>
            </a:r>
            <a:r>
              <a:rPr lang="en-US" altLang="en-US" sz="2200" dirty="0">
                <a:solidFill>
                  <a:srgbClr val="FF0000"/>
                </a:solidFill>
              </a:rPr>
              <a:t>the number of hours per week </a:t>
            </a:r>
            <a:r>
              <a:rPr lang="en-US" altLang="en-US" sz="2200" dirty="0"/>
              <a:t>that an employee currently works on each project.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 DB will keep track of the </a:t>
            </a:r>
            <a:r>
              <a:rPr lang="en-US" altLang="en-US" sz="2400" i="1" dirty="0">
                <a:solidFill>
                  <a:srgbClr val="FF0000"/>
                </a:solidFill>
              </a:rPr>
              <a:t>supervisor</a:t>
            </a:r>
            <a:r>
              <a:rPr lang="en-US" altLang="en-US" sz="2400" dirty="0"/>
              <a:t> of each employee.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Each employee may </a:t>
            </a:r>
            <a:r>
              <a:rPr lang="en-US" altLang="en-US" sz="2400" i="1" dirty="0">
                <a:solidFill>
                  <a:srgbClr val="FF0000"/>
                </a:solidFill>
              </a:rPr>
              <a:t>have</a:t>
            </a:r>
            <a:r>
              <a:rPr lang="en-US" altLang="en-US" sz="2400" dirty="0">
                <a:solidFill>
                  <a:srgbClr val="FF0000"/>
                </a:solidFill>
              </a:rPr>
              <a:t> a number of DEPENDENTs</a:t>
            </a:r>
            <a:r>
              <a:rPr lang="en-US" altLang="en-US" sz="2400" dirty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For each dependent, the DB keeps a record of name, sex, birthdate, and relationship to the employee.</a:t>
            </a:r>
          </a:p>
        </p:txBody>
      </p:sp>
    </p:spTree>
    <p:extLst>
      <p:ext uri="{BB962C8B-B14F-4D97-AF65-F5344CB8AC3E}">
        <p14:creationId xmlns:p14="http://schemas.microsoft.com/office/powerpoint/2010/main" val="396418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8013" cy="1143000"/>
          </a:xfrm>
        </p:spPr>
        <p:txBody>
          <a:bodyPr/>
          <a:lstStyle/>
          <a:p>
            <a:r>
              <a:rPr lang="en-US" dirty="0"/>
              <a:t>The final ER diagram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371600"/>
            <a:ext cx="5532508" cy="488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9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>
                <a:solidFill>
                  <a:srgbClr val="FF0000"/>
                </a:solidFill>
              </a:rPr>
              <a:t>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Next, </a:t>
            </a:r>
            <a:r>
              <a:rPr lang="en-US" altLang="zh-CN" sz="2800" dirty="0"/>
              <a:t>you will learn how to design the ER diagram shown above step by step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720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model/diagram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ER model includes three components:</a:t>
            </a:r>
          </a:p>
          <a:p>
            <a:pPr lvl="1"/>
            <a:r>
              <a:rPr lang="en-US" sz="2800" dirty="0"/>
              <a:t>Entities</a:t>
            </a:r>
          </a:p>
          <a:p>
            <a:pPr lvl="1"/>
            <a:r>
              <a:rPr lang="en-US" sz="2800" dirty="0"/>
              <a:t>Relationships</a:t>
            </a:r>
          </a:p>
          <a:p>
            <a:pPr lvl="1"/>
            <a:r>
              <a:rPr lang="en-US" sz="2800" dirty="0"/>
              <a:t>Attributes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Attributes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b="1" dirty="0"/>
              <a:t>Entity  </a:t>
            </a:r>
          </a:p>
          <a:p>
            <a:pPr lvl="1"/>
            <a:r>
              <a:rPr lang="en-US" sz="2400" dirty="0"/>
              <a:t>An thing/instance in real world </a:t>
            </a:r>
          </a:p>
          <a:p>
            <a:pPr lvl="1"/>
            <a:r>
              <a:rPr lang="en-US" sz="2400" dirty="0"/>
              <a:t>Think of an entity as  </a:t>
            </a:r>
            <a:r>
              <a:rPr lang="en-US" sz="2400" dirty="0">
                <a:solidFill>
                  <a:srgbClr val="FF0000"/>
                </a:solidFill>
              </a:rPr>
              <a:t>an “object” in OO programming</a:t>
            </a:r>
          </a:p>
          <a:p>
            <a:r>
              <a:rPr lang="en-US" sz="2400" b="1" dirty="0"/>
              <a:t>Attributes</a:t>
            </a:r>
          </a:p>
          <a:p>
            <a:pPr lvl="1"/>
            <a:r>
              <a:rPr lang="en-US" sz="2400" dirty="0"/>
              <a:t>Properties of an entity</a:t>
            </a:r>
          </a:p>
          <a:p>
            <a:pPr lvl="1"/>
            <a:r>
              <a:rPr lang="en-US" sz="2400" dirty="0"/>
              <a:t>Think of attributes as </a:t>
            </a:r>
            <a:r>
              <a:rPr lang="en-US" sz="2400" dirty="0">
                <a:solidFill>
                  <a:srgbClr val="FF0000"/>
                </a:solidFill>
              </a:rPr>
              <a:t>data fields for an “object”</a:t>
            </a:r>
          </a:p>
          <a:p>
            <a:pPr lvl="1"/>
            <a:r>
              <a:rPr lang="en-US" sz="2400" dirty="0"/>
              <a:t>Types of attributes:</a:t>
            </a:r>
          </a:p>
          <a:p>
            <a:pPr lvl="2">
              <a:buFont typeface="Arial" charset="0"/>
              <a:buChar char="•"/>
            </a:pPr>
            <a:r>
              <a:rPr lang="en-US" sz="2400" b="1" dirty="0"/>
              <a:t>Composite</a:t>
            </a:r>
            <a:r>
              <a:rPr lang="en-US" sz="2400" dirty="0"/>
              <a:t> versus </a:t>
            </a:r>
            <a:r>
              <a:rPr lang="en-US" sz="2400" b="1" dirty="0"/>
              <a:t>simple</a:t>
            </a:r>
            <a:r>
              <a:rPr lang="en-US" sz="2400" dirty="0"/>
              <a:t> (atomic) attributes</a:t>
            </a:r>
          </a:p>
          <a:p>
            <a:pPr lvl="2">
              <a:buFont typeface="Arial" charset="0"/>
              <a:buChar char="•"/>
            </a:pPr>
            <a:r>
              <a:rPr lang="en-US" sz="2400" b="1" dirty="0"/>
              <a:t>Single-valued</a:t>
            </a:r>
            <a:r>
              <a:rPr lang="en-US" sz="2400" dirty="0"/>
              <a:t> versus </a:t>
            </a:r>
            <a:r>
              <a:rPr lang="en-US" sz="2400" b="1" dirty="0"/>
              <a:t>multi-valued</a:t>
            </a:r>
            <a:r>
              <a:rPr lang="en-US" sz="2400" dirty="0"/>
              <a:t> attributes</a:t>
            </a:r>
          </a:p>
          <a:p>
            <a:pPr lvl="2">
              <a:buFont typeface="Arial" charset="0"/>
              <a:buChar char="•"/>
            </a:pPr>
            <a:r>
              <a:rPr lang="en-US" sz="2400" b="1" dirty="0"/>
              <a:t>Stored (base)</a:t>
            </a:r>
            <a:r>
              <a:rPr lang="en-US" sz="2400" dirty="0"/>
              <a:t> versus </a:t>
            </a:r>
            <a:r>
              <a:rPr lang="en-US" sz="2400" b="1" dirty="0"/>
              <a:t>derived</a:t>
            </a:r>
            <a:r>
              <a:rPr lang="en-US" sz="2400" dirty="0"/>
              <a:t> attributes</a:t>
            </a: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</TotalTime>
  <Words>1429</Words>
  <Application>Microsoft Office PowerPoint</Application>
  <PresentationFormat>On-screen Show (4:3)</PresentationFormat>
  <Paragraphs>173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MS PGothic</vt:lpstr>
      <vt:lpstr>宋体</vt:lpstr>
      <vt:lpstr>ヒラギノ角ゴ Pro W3</vt:lpstr>
      <vt:lpstr>Arial</vt:lpstr>
      <vt:lpstr>Calibri</vt:lpstr>
      <vt:lpstr>Cambria</vt:lpstr>
      <vt:lpstr>Century Gothic</vt:lpstr>
      <vt:lpstr>Tahoma</vt:lpstr>
      <vt:lpstr>Times New Roman</vt:lpstr>
      <vt:lpstr>Wingdings</vt:lpstr>
      <vt:lpstr>Default Design</vt:lpstr>
      <vt:lpstr>Office Theme</vt:lpstr>
      <vt:lpstr>Adjacency</vt:lpstr>
      <vt:lpstr>PowerPoint Presentation</vt:lpstr>
      <vt:lpstr>ER diagram</vt:lpstr>
      <vt:lpstr>ER diagram</vt:lpstr>
      <vt:lpstr>Example COMPANY Database</vt:lpstr>
      <vt:lpstr>Example COMPANY Database</vt:lpstr>
      <vt:lpstr>The final ER diagram</vt:lpstr>
      <vt:lpstr>ER diagram</vt:lpstr>
      <vt:lpstr>ER model/diagram</vt:lpstr>
      <vt:lpstr>Entities and Attributes</vt:lpstr>
      <vt:lpstr>Composite versus simple (atomic) attributes </vt:lpstr>
      <vt:lpstr>Single-valued versus multi-valued attributes </vt:lpstr>
      <vt:lpstr>Stored versus derived attributes </vt:lpstr>
      <vt:lpstr>Entity Types</vt:lpstr>
      <vt:lpstr>Entity Types</vt:lpstr>
      <vt:lpstr>Examples</vt:lpstr>
      <vt:lpstr>Entity Types</vt:lpstr>
      <vt:lpstr>Example</vt:lpstr>
      <vt:lpstr>Weak Entity Type</vt:lpstr>
      <vt:lpstr>Example (Company DB)</vt:lpstr>
      <vt:lpstr>PowerPoint Presentation</vt:lpstr>
      <vt:lpstr>Relationship Types</vt:lpstr>
      <vt:lpstr>Relationship Types</vt:lpstr>
      <vt:lpstr>Two Constraints on Relationship Types</vt:lpstr>
      <vt:lpstr>One-to-many (1:N) Relationship</vt:lpstr>
      <vt:lpstr>Many-to-many (M:N) Relationship</vt:lpstr>
      <vt:lpstr>Requirements Revisit for COMPANY DB</vt:lpstr>
      <vt:lpstr>Requirements Revisit for COMPANY DB</vt:lpstr>
      <vt:lpstr>PowerPoint Presentation</vt:lpstr>
      <vt:lpstr>Relationships identified</vt:lpstr>
      <vt:lpstr>Put everything together</vt:lpstr>
      <vt:lpstr>Note</vt:lpstr>
      <vt:lpstr>Relationships with degree more than 2</vt:lpstr>
      <vt:lpstr>Can you work out the cardinality ratios for this ER diagram?</vt:lpstr>
      <vt:lpstr>Another example ER diagram for an ordering system</vt:lpstr>
      <vt:lpstr>Takeaway:  How to design a ER diagram?</vt:lpstr>
      <vt:lpstr>Takeaway</vt:lpstr>
      <vt:lpstr>Takeaway:  notations for ER diagrams</vt:lpstr>
      <vt:lpstr>ER diagram styles</vt:lpstr>
      <vt:lpstr>Don't use these styles</vt:lpstr>
      <vt:lpstr>Don't use these styles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haiquan</dc:creator>
  <cp:lastModifiedBy>Chen, Haiquan</cp:lastModifiedBy>
  <cp:revision>181</cp:revision>
  <dcterms:created xsi:type="dcterms:W3CDTF">2010-05-06T15:58:58Z</dcterms:created>
  <dcterms:modified xsi:type="dcterms:W3CDTF">2022-01-23T19:02:36Z</dcterms:modified>
</cp:coreProperties>
</file>