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4" r:id="rId5"/>
  </p:sldMasterIdLst>
  <p:notesMasterIdLst>
    <p:notesMasterId r:id="rId29"/>
  </p:notesMasterIdLst>
  <p:sldIdLst>
    <p:sldId id="259" r:id="rId6"/>
    <p:sldId id="572" r:id="rId7"/>
    <p:sldId id="450" r:id="rId8"/>
    <p:sldId id="602" r:id="rId9"/>
    <p:sldId id="2972" r:id="rId10"/>
    <p:sldId id="2973" r:id="rId11"/>
    <p:sldId id="2994" r:id="rId12"/>
    <p:sldId id="2990" r:id="rId13"/>
    <p:sldId id="704" r:id="rId14"/>
    <p:sldId id="2976" r:id="rId15"/>
    <p:sldId id="2977" r:id="rId16"/>
    <p:sldId id="2986" r:id="rId17"/>
    <p:sldId id="2988" r:id="rId18"/>
    <p:sldId id="2993" r:id="rId19"/>
    <p:sldId id="2969" r:id="rId20"/>
    <p:sldId id="2989" r:id="rId21"/>
    <p:sldId id="703" r:id="rId22"/>
    <p:sldId id="2992" r:id="rId23"/>
    <p:sldId id="2991" r:id="rId24"/>
    <p:sldId id="2987" r:id="rId25"/>
    <p:sldId id="366" r:id="rId26"/>
    <p:sldId id="638" r:id="rId27"/>
    <p:sldId id="2980"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ian Wallace" initials="BW" lastIdx="2" clrIdx="0">
    <p:extLst>
      <p:ext uri="{19B8F6BF-5375-455C-9EA6-DF929625EA0E}">
        <p15:presenceInfo xmlns:p15="http://schemas.microsoft.com/office/powerpoint/2012/main" userId="S-1-5-21-3747460528-1128108280-1321569763-4645" providerId="AD"/>
      </p:ext>
    </p:extLst>
  </p:cmAuthor>
  <p:cmAuthor id="2" name="Peter Allen" initials="PA" lastIdx="1" clrIdx="1">
    <p:extLst>
      <p:ext uri="{19B8F6BF-5375-455C-9EA6-DF929625EA0E}">
        <p15:presenceInfo xmlns:p15="http://schemas.microsoft.com/office/powerpoint/2012/main" userId="S-1-5-21-3747460528-1128108280-1321569763-32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516E"/>
    <a:srgbClr val="3976A9"/>
    <a:srgbClr val="017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09A241-151D-4E40-8614-8C288ED54CD6}" v="18" dt="2023-02-24T00:26:56.3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25" autoAdjust="0"/>
  </p:normalViewPr>
  <p:slideViewPr>
    <p:cSldViewPr snapToGrid="0">
      <p:cViewPr varScale="1">
        <p:scale>
          <a:sx n="93" d="100"/>
          <a:sy n="93" d="100"/>
        </p:scale>
        <p:origin x="71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commentAuthors" Target="commentAuthors.xml"/><Relationship Id="rId35" Type="http://schemas.microsoft.com/office/2015/10/relationships/revisionInfo" Target="revisionInfo.xml"/><Relationship Id="rId8" Type="http://schemas.openxmlformats.org/officeDocument/2006/relationships/slide" Target="slides/slide3.xml"/></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06F186-8A43-4E45-A4A6-76E82B5CD0A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lang="en-US"/>
        </a:p>
      </dgm:t>
    </dgm:pt>
    <dgm:pt modelId="{8ACAC2B8-F203-4BF6-83D3-A3F928EBE62A}">
      <dgm:prSet phldrT="[Text]" custT="1"/>
      <dgm:spPr>
        <a:solidFill>
          <a:schemeClr val="accent4">
            <a:lumMod val="60000"/>
            <a:lumOff val="40000"/>
            <a:alpha val="50000"/>
          </a:schemeClr>
        </a:solidFill>
      </dgm:spPr>
      <dgm:t>
        <a:bodyPr/>
        <a:lstStyle/>
        <a:p>
          <a:r>
            <a:rPr lang="en-US" sz="2800">
              <a:latin typeface="Segoe UI Black" panose="020B0A02040204020203" pitchFamily="34" charset="0"/>
              <a:ea typeface="Segoe UI Black" panose="020B0A02040204020203" pitchFamily="34" charset="0"/>
            </a:rPr>
            <a:t>My Guiding Principles</a:t>
          </a:r>
        </a:p>
      </dgm:t>
    </dgm:pt>
    <dgm:pt modelId="{81F57245-36F2-4999-9AAE-AC02CEDC7C2D}" type="parTrans" cxnId="{344B0354-12A0-4119-912C-AA1A8693E536}">
      <dgm:prSet/>
      <dgm:spPr/>
      <dgm:t>
        <a:bodyPr/>
        <a:lstStyle/>
        <a:p>
          <a:endParaRPr lang="en-US"/>
        </a:p>
      </dgm:t>
    </dgm:pt>
    <dgm:pt modelId="{0CEB64F8-4AC9-4DC8-BB25-D6B618969216}" type="sibTrans" cxnId="{344B0354-12A0-4119-912C-AA1A8693E536}">
      <dgm:prSet/>
      <dgm:spPr/>
      <dgm:t>
        <a:bodyPr/>
        <a:lstStyle/>
        <a:p>
          <a:endParaRPr lang="en-US"/>
        </a:p>
      </dgm:t>
    </dgm:pt>
    <dgm:pt modelId="{D09AF7E0-119D-4EBF-800A-73F292D292A2}">
      <dgm:prSet phldrT="[Text]"/>
      <dgm:spPr/>
      <dgm:t>
        <a:bodyPr/>
        <a:lstStyle/>
        <a:p>
          <a:r>
            <a:rPr lang="en-US"/>
            <a:t>Integrity</a:t>
          </a:r>
        </a:p>
      </dgm:t>
    </dgm:pt>
    <dgm:pt modelId="{B6BB2190-5AD8-461F-9DA6-0E7F4A9C3450}" type="parTrans" cxnId="{BAB2C1D4-53BB-4350-96F3-DD137D1ECD61}">
      <dgm:prSet/>
      <dgm:spPr/>
      <dgm:t>
        <a:bodyPr/>
        <a:lstStyle/>
        <a:p>
          <a:endParaRPr lang="en-US"/>
        </a:p>
      </dgm:t>
    </dgm:pt>
    <dgm:pt modelId="{94FB44C6-6C19-4698-9498-1A18F0BA58A6}" type="sibTrans" cxnId="{BAB2C1D4-53BB-4350-96F3-DD137D1ECD61}">
      <dgm:prSet/>
      <dgm:spPr/>
      <dgm:t>
        <a:bodyPr/>
        <a:lstStyle/>
        <a:p>
          <a:endParaRPr lang="en-US"/>
        </a:p>
      </dgm:t>
    </dgm:pt>
    <dgm:pt modelId="{891C69F0-ABC4-4DD5-BF44-96DA8D13F11B}">
      <dgm:prSet phldrT="[Text]"/>
      <dgm:spPr/>
      <dgm:t>
        <a:bodyPr/>
        <a:lstStyle/>
        <a:p>
          <a:endParaRPr lang="en-US"/>
        </a:p>
      </dgm:t>
    </dgm:pt>
    <dgm:pt modelId="{5FE10278-F2FE-4237-B5F8-EFB0307555D2}" type="parTrans" cxnId="{497FBAD0-9EA8-47CF-B836-3A129A9B71DC}">
      <dgm:prSet/>
      <dgm:spPr/>
      <dgm:t>
        <a:bodyPr/>
        <a:lstStyle/>
        <a:p>
          <a:endParaRPr lang="en-US"/>
        </a:p>
      </dgm:t>
    </dgm:pt>
    <dgm:pt modelId="{E7099CC7-CA27-4DC5-ABD0-C9FBC9B411F0}" type="sibTrans" cxnId="{497FBAD0-9EA8-47CF-B836-3A129A9B71DC}">
      <dgm:prSet/>
      <dgm:spPr/>
      <dgm:t>
        <a:bodyPr/>
        <a:lstStyle/>
        <a:p>
          <a:endParaRPr lang="en-US"/>
        </a:p>
      </dgm:t>
    </dgm:pt>
    <dgm:pt modelId="{59E4083B-7BCD-4CDB-9B04-1FA881D27F68}">
      <dgm:prSet/>
      <dgm:spPr/>
      <dgm:t>
        <a:bodyPr/>
        <a:lstStyle/>
        <a:p>
          <a:r>
            <a:rPr lang="en-US"/>
            <a:t>Compassion</a:t>
          </a:r>
        </a:p>
      </dgm:t>
    </dgm:pt>
    <dgm:pt modelId="{A31A944A-FFF6-44FD-A924-693E96CF5760}" type="parTrans" cxnId="{A2BEE33D-7066-4FB5-A4B1-63BC4B7E7322}">
      <dgm:prSet/>
      <dgm:spPr/>
      <dgm:t>
        <a:bodyPr/>
        <a:lstStyle/>
        <a:p>
          <a:endParaRPr lang="en-US"/>
        </a:p>
      </dgm:t>
    </dgm:pt>
    <dgm:pt modelId="{70A05073-DCAE-480E-A7E5-F6C42CBC3337}" type="sibTrans" cxnId="{A2BEE33D-7066-4FB5-A4B1-63BC4B7E7322}">
      <dgm:prSet/>
      <dgm:spPr/>
      <dgm:t>
        <a:bodyPr/>
        <a:lstStyle/>
        <a:p>
          <a:endParaRPr lang="en-US"/>
        </a:p>
      </dgm:t>
    </dgm:pt>
    <dgm:pt modelId="{BE4CE83E-01A7-449C-99EF-46C3926E53F0}">
      <dgm:prSet/>
      <dgm:spPr/>
      <dgm:t>
        <a:bodyPr/>
        <a:lstStyle/>
        <a:p>
          <a:r>
            <a:rPr lang="en-US"/>
            <a:t>Lifelong Learning</a:t>
          </a:r>
        </a:p>
      </dgm:t>
    </dgm:pt>
    <dgm:pt modelId="{702BEB0A-A522-4AC4-9B98-FED2D30E0957}" type="parTrans" cxnId="{0B73BAA8-8C41-49C8-9C6D-CC34BE7A6F30}">
      <dgm:prSet/>
      <dgm:spPr/>
      <dgm:t>
        <a:bodyPr/>
        <a:lstStyle/>
        <a:p>
          <a:endParaRPr lang="en-US"/>
        </a:p>
      </dgm:t>
    </dgm:pt>
    <dgm:pt modelId="{5E8F44EB-91BA-4A1B-A69C-D7068CA4449C}" type="sibTrans" cxnId="{0B73BAA8-8C41-49C8-9C6D-CC34BE7A6F30}">
      <dgm:prSet/>
      <dgm:spPr/>
      <dgm:t>
        <a:bodyPr/>
        <a:lstStyle/>
        <a:p>
          <a:endParaRPr lang="en-US"/>
        </a:p>
      </dgm:t>
    </dgm:pt>
    <dgm:pt modelId="{CC6225D2-3F06-4AC4-9DF9-CC6B0CA23CA1}">
      <dgm:prSet/>
      <dgm:spPr/>
      <dgm:t>
        <a:bodyPr/>
        <a:lstStyle/>
        <a:p>
          <a:r>
            <a:rPr lang="en-US"/>
            <a:t>Being Kind to Others</a:t>
          </a:r>
        </a:p>
      </dgm:t>
    </dgm:pt>
    <dgm:pt modelId="{221578FF-9F0A-491B-BD97-6683D3A2D0D2}" type="parTrans" cxnId="{10E716B7-7C2A-40DF-930C-20A3E1C1AE7B}">
      <dgm:prSet/>
      <dgm:spPr/>
      <dgm:t>
        <a:bodyPr/>
        <a:lstStyle/>
        <a:p>
          <a:endParaRPr lang="en-US"/>
        </a:p>
      </dgm:t>
    </dgm:pt>
    <dgm:pt modelId="{AE514D0B-ACDF-4F16-851E-396EC5F0DF50}" type="sibTrans" cxnId="{10E716B7-7C2A-40DF-930C-20A3E1C1AE7B}">
      <dgm:prSet/>
      <dgm:spPr/>
      <dgm:t>
        <a:bodyPr/>
        <a:lstStyle/>
        <a:p>
          <a:endParaRPr lang="en-US"/>
        </a:p>
      </dgm:t>
    </dgm:pt>
    <dgm:pt modelId="{51F86DF0-CC71-4EBD-8D9C-840F39D7A424}">
      <dgm:prSet/>
      <dgm:spPr/>
      <dgm:t>
        <a:bodyPr/>
        <a:lstStyle/>
        <a:p>
          <a:r>
            <a:rPr lang="en-US"/>
            <a:t>Giving Back</a:t>
          </a:r>
        </a:p>
      </dgm:t>
    </dgm:pt>
    <dgm:pt modelId="{EC50943F-7252-4F3E-A6D5-3E530DDA839F}" type="parTrans" cxnId="{B3957388-E92F-4871-857A-990B92F5DC80}">
      <dgm:prSet/>
      <dgm:spPr/>
      <dgm:t>
        <a:bodyPr/>
        <a:lstStyle/>
        <a:p>
          <a:endParaRPr lang="en-US"/>
        </a:p>
      </dgm:t>
    </dgm:pt>
    <dgm:pt modelId="{DBA3D20D-92D5-4637-B887-95FA22D7855D}" type="sibTrans" cxnId="{B3957388-E92F-4871-857A-990B92F5DC80}">
      <dgm:prSet/>
      <dgm:spPr/>
      <dgm:t>
        <a:bodyPr/>
        <a:lstStyle/>
        <a:p>
          <a:endParaRPr lang="en-US"/>
        </a:p>
      </dgm:t>
    </dgm:pt>
    <dgm:pt modelId="{078B0307-766C-49B5-8FC9-20FEE902E8E8}">
      <dgm:prSet/>
      <dgm:spPr/>
      <dgm:t>
        <a:bodyPr/>
        <a:lstStyle/>
        <a:p>
          <a:r>
            <a:rPr lang="en-US"/>
            <a:t>Value Oriented</a:t>
          </a:r>
        </a:p>
      </dgm:t>
    </dgm:pt>
    <dgm:pt modelId="{3FAC434F-7314-4FFB-A597-12D078DBE0AD}" type="parTrans" cxnId="{F23CC0D3-182E-4406-91C5-D5A30BA0AE81}">
      <dgm:prSet/>
      <dgm:spPr/>
      <dgm:t>
        <a:bodyPr/>
        <a:lstStyle/>
        <a:p>
          <a:endParaRPr lang="en-US"/>
        </a:p>
      </dgm:t>
    </dgm:pt>
    <dgm:pt modelId="{B86AF631-53C9-47D1-9139-E193E0DCE9C3}" type="sibTrans" cxnId="{F23CC0D3-182E-4406-91C5-D5A30BA0AE81}">
      <dgm:prSet/>
      <dgm:spPr/>
      <dgm:t>
        <a:bodyPr/>
        <a:lstStyle/>
        <a:p>
          <a:endParaRPr lang="en-US"/>
        </a:p>
      </dgm:t>
    </dgm:pt>
    <dgm:pt modelId="{CC88C017-982F-4713-899F-268AC16B149B}">
      <dgm:prSet/>
      <dgm:spPr/>
      <dgm:t>
        <a:bodyPr/>
        <a:lstStyle/>
        <a:p>
          <a:r>
            <a:rPr lang="en-US"/>
            <a:t>Risk Taking</a:t>
          </a:r>
        </a:p>
      </dgm:t>
    </dgm:pt>
    <dgm:pt modelId="{3EB852D5-0428-4D0A-A110-58CCBAB92F07}" type="parTrans" cxnId="{D7DF6457-73C4-4B53-926B-AE970251F785}">
      <dgm:prSet/>
      <dgm:spPr/>
      <dgm:t>
        <a:bodyPr/>
        <a:lstStyle/>
        <a:p>
          <a:endParaRPr lang="en-US"/>
        </a:p>
      </dgm:t>
    </dgm:pt>
    <dgm:pt modelId="{DB251E21-9EDD-4F58-BB36-6208CB577569}" type="sibTrans" cxnId="{D7DF6457-73C4-4B53-926B-AE970251F785}">
      <dgm:prSet/>
      <dgm:spPr/>
      <dgm:t>
        <a:bodyPr/>
        <a:lstStyle/>
        <a:p>
          <a:endParaRPr lang="en-US"/>
        </a:p>
      </dgm:t>
    </dgm:pt>
    <dgm:pt modelId="{CF976346-EAD4-4AE9-A984-DE9EE8B6D3CD}">
      <dgm:prSet/>
      <dgm:spPr/>
      <dgm:t>
        <a:bodyPr/>
        <a:lstStyle/>
        <a:p>
          <a:r>
            <a:rPr lang="en-US"/>
            <a:t>Help Others Achieve the Unexpected</a:t>
          </a:r>
        </a:p>
      </dgm:t>
    </dgm:pt>
    <dgm:pt modelId="{0DD6D7D7-AB64-4DC7-BF6A-7CA8AED1454C}" type="parTrans" cxnId="{95B1146F-B6C3-4376-8782-7D0AC1CCF61C}">
      <dgm:prSet/>
      <dgm:spPr/>
      <dgm:t>
        <a:bodyPr/>
        <a:lstStyle/>
        <a:p>
          <a:endParaRPr lang="en-US"/>
        </a:p>
      </dgm:t>
    </dgm:pt>
    <dgm:pt modelId="{FB820AF5-5D75-4F06-A326-205A2841BC44}" type="sibTrans" cxnId="{95B1146F-B6C3-4376-8782-7D0AC1CCF61C}">
      <dgm:prSet/>
      <dgm:spPr/>
      <dgm:t>
        <a:bodyPr/>
        <a:lstStyle/>
        <a:p>
          <a:endParaRPr lang="en-US"/>
        </a:p>
      </dgm:t>
    </dgm:pt>
    <dgm:pt modelId="{D1FADBC5-D377-45EE-AAB3-A59D9F429E00}">
      <dgm:prSet/>
      <dgm:spPr/>
      <dgm:t>
        <a:bodyPr/>
        <a:lstStyle/>
        <a:p>
          <a:r>
            <a:rPr lang="en-US"/>
            <a:t>Adaptability</a:t>
          </a:r>
        </a:p>
      </dgm:t>
    </dgm:pt>
    <dgm:pt modelId="{4499778C-AA19-48CB-97CC-4F6CA2E0C5FE}" type="parTrans" cxnId="{AEA86C7B-29FF-464A-B93C-2F3B98DF594A}">
      <dgm:prSet/>
      <dgm:spPr/>
      <dgm:t>
        <a:bodyPr/>
        <a:lstStyle/>
        <a:p>
          <a:endParaRPr lang="en-US"/>
        </a:p>
      </dgm:t>
    </dgm:pt>
    <dgm:pt modelId="{215A4AEB-B8DD-4D18-8106-2F9479B4A3BB}" type="sibTrans" cxnId="{AEA86C7B-29FF-464A-B93C-2F3B98DF594A}">
      <dgm:prSet/>
      <dgm:spPr/>
      <dgm:t>
        <a:bodyPr/>
        <a:lstStyle/>
        <a:p>
          <a:endParaRPr lang="en-US"/>
        </a:p>
      </dgm:t>
    </dgm:pt>
    <dgm:pt modelId="{64F56752-5964-4D73-95C4-EDC42C74C8B4}">
      <dgm:prSet/>
      <dgm:spPr/>
      <dgm:t>
        <a:bodyPr/>
        <a:lstStyle/>
        <a:p>
          <a:r>
            <a:rPr lang="en-US"/>
            <a:t>Diversity (thinking, culture, opinions…)</a:t>
          </a:r>
        </a:p>
      </dgm:t>
    </dgm:pt>
    <dgm:pt modelId="{77AA71C1-A426-456D-A6D3-553222BE6B97}" type="parTrans" cxnId="{D99241D2-BF14-4171-B8EC-541A20B93A66}">
      <dgm:prSet/>
      <dgm:spPr/>
      <dgm:t>
        <a:bodyPr/>
        <a:lstStyle/>
        <a:p>
          <a:endParaRPr lang="en-US"/>
        </a:p>
      </dgm:t>
    </dgm:pt>
    <dgm:pt modelId="{07A16C05-4FA6-4516-BC0F-64091C7E7099}" type="sibTrans" cxnId="{D99241D2-BF14-4171-B8EC-541A20B93A66}">
      <dgm:prSet/>
      <dgm:spPr/>
      <dgm:t>
        <a:bodyPr/>
        <a:lstStyle/>
        <a:p>
          <a:endParaRPr lang="en-US"/>
        </a:p>
      </dgm:t>
    </dgm:pt>
    <dgm:pt modelId="{9ADBAF4D-0656-4501-AEDA-4A1193097D23}" type="pres">
      <dgm:prSet presAssocID="{0006F186-8A43-4E45-A4A6-76E82B5CD0AB}" presName="composite" presStyleCnt="0">
        <dgm:presLayoutVars>
          <dgm:chMax val="1"/>
          <dgm:dir/>
          <dgm:resizeHandles val="exact"/>
        </dgm:presLayoutVars>
      </dgm:prSet>
      <dgm:spPr/>
    </dgm:pt>
    <dgm:pt modelId="{5ED353F2-8668-4734-B961-90F5A058A2DF}" type="pres">
      <dgm:prSet presAssocID="{0006F186-8A43-4E45-A4A6-76E82B5CD0AB}" presName="radial" presStyleCnt="0">
        <dgm:presLayoutVars>
          <dgm:animLvl val="ctr"/>
        </dgm:presLayoutVars>
      </dgm:prSet>
      <dgm:spPr/>
    </dgm:pt>
    <dgm:pt modelId="{15ABC521-60F8-47F5-9512-96F584E1C23C}" type="pres">
      <dgm:prSet presAssocID="{8ACAC2B8-F203-4BF6-83D3-A3F928EBE62A}" presName="centerShape" presStyleLbl="vennNode1" presStyleIdx="0" presStyleCnt="11"/>
      <dgm:spPr/>
    </dgm:pt>
    <dgm:pt modelId="{90662349-1DC9-43C6-B4A1-6F14E548BE10}" type="pres">
      <dgm:prSet presAssocID="{D09AF7E0-119D-4EBF-800A-73F292D292A2}" presName="node" presStyleLbl="vennNode1" presStyleIdx="1" presStyleCnt="11">
        <dgm:presLayoutVars>
          <dgm:bulletEnabled val="1"/>
        </dgm:presLayoutVars>
      </dgm:prSet>
      <dgm:spPr/>
    </dgm:pt>
    <dgm:pt modelId="{1D61D155-013E-4720-A893-B8F7E36DE30F}" type="pres">
      <dgm:prSet presAssocID="{59E4083B-7BCD-4CDB-9B04-1FA881D27F68}" presName="node" presStyleLbl="vennNode1" presStyleIdx="2" presStyleCnt="11">
        <dgm:presLayoutVars>
          <dgm:bulletEnabled val="1"/>
        </dgm:presLayoutVars>
      </dgm:prSet>
      <dgm:spPr/>
    </dgm:pt>
    <dgm:pt modelId="{9B68C725-E20B-4F77-8511-D247241F49D7}" type="pres">
      <dgm:prSet presAssocID="{BE4CE83E-01A7-449C-99EF-46C3926E53F0}" presName="node" presStyleLbl="vennNode1" presStyleIdx="3" presStyleCnt="11">
        <dgm:presLayoutVars>
          <dgm:bulletEnabled val="1"/>
        </dgm:presLayoutVars>
      </dgm:prSet>
      <dgm:spPr/>
    </dgm:pt>
    <dgm:pt modelId="{9348AF6A-DAAA-4317-9419-A706967995C5}" type="pres">
      <dgm:prSet presAssocID="{CC6225D2-3F06-4AC4-9DF9-CC6B0CA23CA1}" presName="node" presStyleLbl="vennNode1" presStyleIdx="4" presStyleCnt="11">
        <dgm:presLayoutVars>
          <dgm:bulletEnabled val="1"/>
        </dgm:presLayoutVars>
      </dgm:prSet>
      <dgm:spPr/>
    </dgm:pt>
    <dgm:pt modelId="{75520B22-7400-47F2-81AB-1D98D66BEA1A}" type="pres">
      <dgm:prSet presAssocID="{51F86DF0-CC71-4EBD-8D9C-840F39D7A424}" presName="node" presStyleLbl="vennNode1" presStyleIdx="5" presStyleCnt="11">
        <dgm:presLayoutVars>
          <dgm:bulletEnabled val="1"/>
        </dgm:presLayoutVars>
      </dgm:prSet>
      <dgm:spPr/>
    </dgm:pt>
    <dgm:pt modelId="{268F3A3C-FE6E-4889-AD8E-3D6F3290DA05}" type="pres">
      <dgm:prSet presAssocID="{078B0307-766C-49B5-8FC9-20FEE902E8E8}" presName="node" presStyleLbl="vennNode1" presStyleIdx="6" presStyleCnt="11">
        <dgm:presLayoutVars>
          <dgm:bulletEnabled val="1"/>
        </dgm:presLayoutVars>
      </dgm:prSet>
      <dgm:spPr/>
    </dgm:pt>
    <dgm:pt modelId="{C6DCB463-0B19-450B-B51B-42B98E1D30C2}" type="pres">
      <dgm:prSet presAssocID="{CC88C017-982F-4713-899F-268AC16B149B}" presName="node" presStyleLbl="vennNode1" presStyleIdx="7" presStyleCnt="11">
        <dgm:presLayoutVars>
          <dgm:bulletEnabled val="1"/>
        </dgm:presLayoutVars>
      </dgm:prSet>
      <dgm:spPr/>
    </dgm:pt>
    <dgm:pt modelId="{9874B490-983F-444F-A3DB-5704AFBDD31D}" type="pres">
      <dgm:prSet presAssocID="{CF976346-EAD4-4AE9-A984-DE9EE8B6D3CD}" presName="node" presStyleLbl="vennNode1" presStyleIdx="8" presStyleCnt="11">
        <dgm:presLayoutVars>
          <dgm:bulletEnabled val="1"/>
        </dgm:presLayoutVars>
      </dgm:prSet>
      <dgm:spPr/>
    </dgm:pt>
    <dgm:pt modelId="{851C25DC-4D94-4EB3-8914-2A3B3B81180B}" type="pres">
      <dgm:prSet presAssocID="{D1FADBC5-D377-45EE-AAB3-A59D9F429E00}" presName="node" presStyleLbl="vennNode1" presStyleIdx="9" presStyleCnt="11">
        <dgm:presLayoutVars>
          <dgm:bulletEnabled val="1"/>
        </dgm:presLayoutVars>
      </dgm:prSet>
      <dgm:spPr/>
    </dgm:pt>
    <dgm:pt modelId="{117CF522-91A4-4CC3-BDDC-634F8E2F3187}" type="pres">
      <dgm:prSet presAssocID="{64F56752-5964-4D73-95C4-EDC42C74C8B4}" presName="node" presStyleLbl="vennNode1" presStyleIdx="10" presStyleCnt="11">
        <dgm:presLayoutVars>
          <dgm:bulletEnabled val="1"/>
        </dgm:presLayoutVars>
      </dgm:prSet>
      <dgm:spPr/>
    </dgm:pt>
  </dgm:ptLst>
  <dgm:cxnLst>
    <dgm:cxn modelId="{0ADBA917-A41C-4F9C-ABC0-BDC4791EA194}" type="presOf" srcId="{CC6225D2-3F06-4AC4-9DF9-CC6B0CA23CA1}" destId="{9348AF6A-DAAA-4317-9419-A706967995C5}" srcOrd="0" destOrd="0" presId="urn:microsoft.com/office/officeart/2005/8/layout/radial3"/>
    <dgm:cxn modelId="{C3B55C37-1152-4D35-A9EE-C9BBE1F79B1A}" type="presOf" srcId="{D09AF7E0-119D-4EBF-800A-73F292D292A2}" destId="{90662349-1DC9-43C6-B4A1-6F14E548BE10}" srcOrd="0" destOrd="0" presId="urn:microsoft.com/office/officeart/2005/8/layout/radial3"/>
    <dgm:cxn modelId="{F24D453D-F89A-42D9-8346-B1A213C4FF45}" type="presOf" srcId="{8ACAC2B8-F203-4BF6-83D3-A3F928EBE62A}" destId="{15ABC521-60F8-47F5-9512-96F584E1C23C}" srcOrd="0" destOrd="0" presId="urn:microsoft.com/office/officeart/2005/8/layout/radial3"/>
    <dgm:cxn modelId="{A2BEE33D-7066-4FB5-A4B1-63BC4B7E7322}" srcId="{8ACAC2B8-F203-4BF6-83D3-A3F928EBE62A}" destId="{59E4083B-7BCD-4CDB-9B04-1FA881D27F68}" srcOrd="1" destOrd="0" parTransId="{A31A944A-FFF6-44FD-A924-693E96CF5760}" sibTransId="{70A05073-DCAE-480E-A7E5-F6C42CBC3337}"/>
    <dgm:cxn modelId="{C955CC67-2BDA-4B23-8290-A4193572B1F6}" type="presOf" srcId="{CF976346-EAD4-4AE9-A984-DE9EE8B6D3CD}" destId="{9874B490-983F-444F-A3DB-5704AFBDD31D}" srcOrd="0" destOrd="0" presId="urn:microsoft.com/office/officeart/2005/8/layout/radial3"/>
    <dgm:cxn modelId="{95B1146F-B6C3-4376-8782-7D0AC1CCF61C}" srcId="{8ACAC2B8-F203-4BF6-83D3-A3F928EBE62A}" destId="{CF976346-EAD4-4AE9-A984-DE9EE8B6D3CD}" srcOrd="7" destOrd="0" parTransId="{0DD6D7D7-AB64-4DC7-BF6A-7CA8AED1454C}" sibTransId="{FB820AF5-5D75-4F06-A326-205A2841BC44}"/>
    <dgm:cxn modelId="{E7DCC950-1CB5-4AA5-B11D-310C54F88A87}" type="presOf" srcId="{D1FADBC5-D377-45EE-AAB3-A59D9F429E00}" destId="{851C25DC-4D94-4EB3-8914-2A3B3B81180B}" srcOrd="0" destOrd="0" presId="urn:microsoft.com/office/officeart/2005/8/layout/radial3"/>
    <dgm:cxn modelId="{344B0354-12A0-4119-912C-AA1A8693E536}" srcId="{0006F186-8A43-4E45-A4A6-76E82B5CD0AB}" destId="{8ACAC2B8-F203-4BF6-83D3-A3F928EBE62A}" srcOrd="0" destOrd="0" parTransId="{81F57245-36F2-4999-9AAE-AC02CEDC7C2D}" sibTransId="{0CEB64F8-4AC9-4DC8-BB25-D6B618969216}"/>
    <dgm:cxn modelId="{D7DF6457-73C4-4B53-926B-AE970251F785}" srcId="{8ACAC2B8-F203-4BF6-83D3-A3F928EBE62A}" destId="{CC88C017-982F-4713-899F-268AC16B149B}" srcOrd="6" destOrd="0" parTransId="{3EB852D5-0428-4D0A-A110-58CCBAB92F07}" sibTransId="{DB251E21-9EDD-4F58-BB36-6208CB577569}"/>
    <dgm:cxn modelId="{AEA86C7B-29FF-464A-B93C-2F3B98DF594A}" srcId="{8ACAC2B8-F203-4BF6-83D3-A3F928EBE62A}" destId="{D1FADBC5-D377-45EE-AAB3-A59D9F429E00}" srcOrd="8" destOrd="0" parTransId="{4499778C-AA19-48CB-97CC-4F6CA2E0C5FE}" sibTransId="{215A4AEB-B8DD-4D18-8106-2F9479B4A3BB}"/>
    <dgm:cxn modelId="{31C2EA7B-C03D-49B8-9CBC-EE8FDE61032B}" type="presOf" srcId="{51F86DF0-CC71-4EBD-8D9C-840F39D7A424}" destId="{75520B22-7400-47F2-81AB-1D98D66BEA1A}" srcOrd="0" destOrd="0" presId="urn:microsoft.com/office/officeart/2005/8/layout/radial3"/>
    <dgm:cxn modelId="{B3957388-E92F-4871-857A-990B92F5DC80}" srcId="{8ACAC2B8-F203-4BF6-83D3-A3F928EBE62A}" destId="{51F86DF0-CC71-4EBD-8D9C-840F39D7A424}" srcOrd="4" destOrd="0" parTransId="{EC50943F-7252-4F3E-A6D5-3E530DDA839F}" sibTransId="{DBA3D20D-92D5-4637-B887-95FA22D7855D}"/>
    <dgm:cxn modelId="{599D619F-D5F9-4D8D-A60C-9532C0A36D08}" type="presOf" srcId="{BE4CE83E-01A7-449C-99EF-46C3926E53F0}" destId="{9B68C725-E20B-4F77-8511-D247241F49D7}" srcOrd="0" destOrd="0" presId="urn:microsoft.com/office/officeart/2005/8/layout/radial3"/>
    <dgm:cxn modelId="{0B73BAA8-8C41-49C8-9C6D-CC34BE7A6F30}" srcId="{8ACAC2B8-F203-4BF6-83D3-A3F928EBE62A}" destId="{BE4CE83E-01A7-449C-99EF-46C3926E53F0}" srcOrd="2" destOrd="0" parTransId="{702BEB0A-A522-4AC4-9B98-FED2D30E0957}" sibTransId="{5E8F44EB-91BA-4A1B-A69C-D7068CA4449C}"/>
    <dgm:cxn modelId="{4E2BD1AB-D6E0-4FB6-A5D5-A44846F7DA0D}" type="presOf" srcId="{078B0307-766C-49B5-8FC9-20FEE902E8E8}" destId="{268F3A3C-FE6E-4889-AD8E-3D6F3290DA05}" srcOrd="0" destOrd="0" presId="urn:microsoft.com/office/officeart/2005/8/layout/radial3"/>
    <dgm:cxn modelId="{EDE1D2B1-CF25-489B-8072-429A355BF68B}" type="presOf" srcId="{0006F186-8A43-4E45-A4A6-76E82B5CD0AB}" destId="{9ADBAF4D-0656-4501-AEDA-4A1193097D23}" srcOrd="0" destOrd="0" presId="urn:microsoft.com/office/officeart/2005/8/layout/radial3"/>
    <dgm:cxn modelId="{10E716B7-7C2A-40DF-930C-20A3E1C1AE7B}" srcId="{8ACAC2B8-F203-4BF6-83D3-A3F928EBE62A}" destId="{CC6225D2-3F06-4AC4-9DF9-CC6B0CA23CA1}" srcOrd="3" destOrd="0" parTransId="{221578FF-9F0A-491B-BD97-6683D3A2D0D2}" sibTransId="{AE514D0B-ACDF-4F16-851E-396EC5F0DF50}"/>
    <dgm:cxn modelId="{5769BBC8-0857-4DAB-A8AB-199847F6CF41}" type="presOf" srcId="{CC88C017-982F-4713-899F-268AC16B149B}" destId="{C6DCB463-0B19-450B-B51B-42B98E1D30C2}" srcOrd="0" destOrd="0" presId="urn:microsoft.com/office/officeart/2005/8/layout/radial3"/>
    <dgm:cxn modelId="{497FBAD0-9EA8-47CF-B836-3A129A9B71DC}" srcId="{0006F186-8A43-4E45-A4A6-76E82B5CD0AB}" destId="{891C69F0-ABC4-4DD5-BF44-96DA8D13F11B}" srcOrd="1" destOrd="0" parTransId="{5FE10278-F2FE-4237-B5F8-EFB0307555D2}" sibTransId="{E7099CC7-CA27-4DC5-ABD0-C9FBC9B411F0}"/>
    <dgm:cxn modelId="{D99241D2-BF14-4171-B8EC-541A20B93A66}" srcId="{8ACAC2B8-F203-4BF6-83D3-A3F928EBE62A}" destId="{64F56752-5964-4D73-95C4-EDC42C74C8B4}" srcOrd="9" destOrd="0" parTransId="{77AA71C1-A426-456D-A6D3-553222BE6B97}" sibTransId="{07A16C05-4FA6-4516-BC0F-64091C7E7099}"/>
    <dgm:cxn modelId="{F23CC0D3-182E-4406-91C5-D5A30BA0AE81}" srcId="{8ACAC2B8-F203-4BF6-83D3-A3F928EBE62A}" destId="{078B0307-766C-49B5-8FC9-20FEE902E8E8}" srcOrd="5" destOrd="0" parTransId="{3FAC434F-7314-4FFB-A597-12D078DBE0AD}" sibTransId="{B86AF631-53C9-47D1-9139-E193E0DCE9C3}"/>
    <dgm:cxn modelId="{BAB2C1D4-53BB-4350-96F3-DD137D1ECD61}" srcId="{8ACAC2B8-F203-4BF6-83D3-A3F928EBE62A}" destId="{D09AF7E0-119D-4EBF-800A-73F292D292A2}" srcOrd="0" destOrd="0" parTransId="{B6BB2190-5AD8-461F-9DA6-0E7F4A9C3450}" sibTransId="{94FB44C6-6C19-4698-9498-1A18F0BA58A6}"/>
    <dgm:cxn modelId="{C580F4E3-D307-4A21-AEB7-A6B8D040594D}" type="presOf" srcId="{64F56752-5964-4D73-95C4-EDC42C74C8B4}" destId="{117CF522-91A4-4CC3-BDDC-634F8E2F3187}" srcOrd="0" destOrd="0" presId="urn:microsoft.com/office/officeart/2005/8/layout/radial3"/>
    <dgm:cxn modelId="{83B258FE-11CB-48A8-B957-221913507076}" type="presOf" srcId="{59E4083B-7BCD-4CDB-9B04-1FA881D27F68}" destId="{1D61D155-013E-4720-A893-B8F7E36DE30F}" srcOrd="0" destOrd="0" presId="urn:microsoft.com/office/officeart/2005/8/layout/radial3"/>
    <dgm:cxn modelId="{D52C8994-1A75-428C-ADD1-13344A4624F3}" type="presParOf" srcId="{9ADBAF4D-0656-4501-AEDA-4A1193097D23}" destId="{5ED353F2-8668-4734-B961-90F5A058A2DF}" srcOrd="0" destOrd="0" presId="urn:microsoft.com/office/officeart/2005/8/layout/radial3"/>
    <dgm:cxn modelId="{A428CCA2-37A0-4964-A0F2-640C6A718075}" type="presParOf" srcId="{5ED353F2-8668-4734-B961-90F5A058A2DF}" destId="{15ABC521-60F8-47F5-9512-96F584E1C23C}" srcOrd="0" destOrd="0" presId="urn:microsoft.com/office/officeart/2005/8/layout/radial3"/>
    <dgm:cxn modelId="{B3E09EA8-BD18-4D44-84D3-3FA3CA01D19B}" type="presParOf" srcId="{5ED353F2-8668-4734-B961-90F5A058A2DF}" destId="{90662349-1DC9-43C6-B4A1-6F14E548BE10}" srcOrd="1" destOrd="0" presId="urn:microsoft.com/office/officeart/2005/8/layout/radial3"/>
    <dgm:cxn modelId="{7A33B904-F5A6-45CB-B3CC-8C7E4B0C9C3E}" type="presParOf" srcId="{5ED353F2-8668-4734-B961-90F5A058A2DF}" destId="{1D61D155-013E-4720-A893-B8F7E36DE30F}" srcOrd="2" destOrd="0" presId="urn:microsoft.com/office/officeart/2005/8/layout/radial3"/>
    <dgm:cxn modelId="{B50C2933-12A5-4802-B9B2-61E2104E490F}" type="presParOf" srcId="{5ED353F2-8668-4734-B961-90F5A058A2DF}" destId="{9B68C725-E20B-4F77-8511-D247241F49D7}" srcOrd="3" destOrd="0" presId="urn:microsoft.com/office/officeart/2005/8/layout/radial3"/>
    <dgm:cxn modelId="{51252E46-AA1B-46C8-91A5-874D5A5EAABA}" type="presParOf" srcId="{5ED353F2-8668-4734-B961-90F5A058A2DF}" destId="{9348AF6A-DAAA-4317-9419-A706967995C5}" srcOrd="4" destOrd="0" presId="urn:microsoft.com/office/officeart/2005/8/layout/radial3"/>
    <dgm:cxn modelId="{6B96AED8-B0AA-4B59-BD9A-8D225690B3EE}" type="presParOf" srcId="{5ED353F2-8668-4734-B961-90F5A058A2DF}" destId="{75520B22-7400-47F2-81AB-1D98D66BEA1A}" srcOrd="5" destOrd="0" presId="urn:microsoft.com/office/officeart/2005/8/layout/radial3"/>
    <dgm:cxn modelId="{DAA152B4-CBCD-4202-BCE1-006272AA8148}" type="presParOf" srcId="{5ED353F2-8668-4734-B961-90F5A058A2DF}" destId="{268F3A3C-FE6E-4889-AD8E-3D6F3290DA05}" srcOrd="6" destOrd="0" presId="urn:microsoft.com/office/officeart/2005/8/layout/radial3"/>
    <dgm:cxn modelId="{453D2D08-6E5B-43A6-B859-8085E2DE8373}" type="presParOf" srcId="{5ED353F2-8668-4734-B961-90F5A058A2DF}" destId="{C6DCB463-0B19-450B-B51B-42B98E1D30C2}" srcOrd="7" destOrd="0" presId="urn:microsoft.com/office/officeart/2005/8/layout/radial3"/>
    <dgm:cxn modelId="{4CC2ECB7-32B4-4816-BCD2-D43830743FDB}" type="presParOf" srcId="{5ED353F2-8668-4734-B961-90F5A058A2DF}" destId="{9874B490-983F-444F-A3DB-5704AFBDD31D}" srcOrd="8" destOrd="0" presId="urn:microsoft.com/office/officeart/2005/8/layout/radial3"/>
    <dgm:cxn modelId="{B7E028B0-3ACD-4B0D-8374-B2DAE5234E05}" type="presParOf" srcId="{5ED353F2-8668-4734-B961-90F5A058A2DF}" destId="{851C25DC-4D94-4EB3-8914-2A3B3B81180B}" srcOrd="9" destOrd="0" presId="urn:microsoft.com/office/officeart/2005/8/layout/radial3"/>
    <dgm:cxn modelId="{619DBDAE-37D0-4749-A534-880D35C2A1DE}" type="presParOf" srcId="{5ED353F2-8668-4734-B961-90F5A058A2DF}" destId="{117CF522-91A4-4CC3-BDDC-634F8E2F3187}" srcOrd="10"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7E40A0-FB18-4BA4-8B41-B55EB523BF25}" type="doc">
      <dgm:prSet loTypeId="urn:microsoft.com/office/officeart/2005/8/layout/pList1" loCatId="picture" qsTypeId="urn:microsoft.com/office/officeart/2005/8/quickstyle/simple1" qsCatId="simple" csTypeId="urn:microsoft.com/office/officeart/2005/8/colors/accent1_2" csCatId="accent1" phldr="1"/>
      <dgm:spPr/>
      <dgm:t>
        <a:bodyPr/>
        <a:lstStyle/>
        <a:p>
          <a:endParaRPr lang="en-US"/>
        </a:p>
      </dgm:t>
    </dgm:pt>
    <dgm:pt modelId="{BC67AF2C-5E51-4908-8E71-1EFB6C82DC41}">
      <dgm:prSet phldrT="[Text]"/>
      <dgm:spPr/>
      <dgm:t>
        <a:bodyPr/>
        <a:lstStyle/>
        <a:p>
          <a:r>
            <a:rPr lang="en-US">
              <a:solidFill>
                <a:schemeClr val="accent1">
                  <a:lumMod val="50000"/>
                </a:schemeClr>
              </a:solidFill>
              <a:latin typeface="Segoe UI Black" panose="020B0A02040204020203" pitchFamily="34" charset="0"/>
              <a:ea typeface="Segoe UI Black" panose="020B0A02040204020203" pitchFamily="34" charset="0"/>
            </a:rPr>
            <a:t>Onsite</a:t>
          </a:r>
        </a:p>
      </dgm:t>
    </dgm:pt>
    <dgm:pt modelId="{9DB60F54-FF78-4ABD-A6BD-DF55A0059775}" type="parTrans" cxnId="{D7FE06EF-640F-4F43-A130-06EDC7E2B2D1}">
      <dgm:prSet/>
      <dgm:spPr/>
      <dgm:t>
        <a:bodyPr/>
        <a:lstStyle/>
        <a:p>
          <a:endParaRPr lang="en-US"/>
        </a:p>
      </dgm:t>
    </dgm:pt>
    <dgm:pt modelId="{1A3250E8-807F-4BCD-97EB-5DCC72DAC1FD}" type="sibTrans" cxnId="{D7FE06EF-640F-4F43-A130-06EDC7E2B2D1}">
      <dgm:prSet/>
      <dgm:spPr/>
      <dgm:t>
        <a:bodyPr/>
        <a:lstStyle/>
        <a:p>
          <a:endParaRPr lang="en-US"/>
        </a:p>
      </dgm:t>
    </dgm:pt>
    <dgm:pt modelId="{EB554C1B-A04D-4BC4-B183-0390261C8057}">
      <dgm:prSet/>
      <dgm:spPr/>
      <dgm:t>
        <a:bodyPr/>
        <a:lstStyle/>
        <a:p>
          <a:r>
            <a:rPr lang="en-US">
              <a:solidFill>
                <a:schemeClr val="accent1">
                  <a:lumMod val="50000"/>
                </a:schemeClr>
              </a:solidFill>
              <a:latin typeface="Segoe UI Black" panose="020B0A02040204020203" pitchFamily="34" charset="0"/>
              <a:ea typeface="Segoe UI Black" panose="020B0A02040204020203" pitchFamily="34" charset="0"/>
            </a:rPr>
            <a:t>Hybrid</a:t>
          </a:r>
        </a:p>
      </dgm:t>
    </dgm:pt>
    <dgm:pt modelId="{77F5C6A8-13F2-4FCA-8991-5FAAD9469A22}" type="parTrans" cxnId="{18D7F10A-F273-4DE5-BD61-84D5383FDAF9}">
      <dgm:prSet/>
      <dgm:spPr/>
      <dgm:t>
        <a:bodyPr/>
        <a:lstStyle/>
        <a:p>
          <a:endParaRPr lang="en-US"/>
        </a:p>
      </dgm:t>
    </dgm:pt>
    <dgm:pt modelId="{4733AA0B-1745-4668-9EA9-AEBDDBDDB739}" type="sibTrans" cxnId="{18D7F10A-F273-4DE5-BD61-84D5383FDAF9}">
      <dgm:prSet/>
      <dgm:spPr/>
      <dgm:t>
        <a:bodyPr/>
        <a:lstStyle/>
        <a:p>
          <a:endParaRPr lang="en-US"/>
        </a:p>
      </dgm:t>
    </dgm:pt>
    <dgm:pt modelId="{88AFB4B4-5CAE-4D5E-9765-ED5F0AB1DF87}">
      <dgm:prSet/>
      <dgm:spPr/>
      <dgm:t>
        <a:bodyPr/>
        <a:lstStyle/>
        <a:p>
          <a:r>
            <a:rPr lang="en-US">
              <a:solidFill>
                <a:schemeClr val="accent1">
                  <a:lumMod val="50000"/>
                </a:schemeClr>
              </a:solidFill>
              <a:latin typeface="Segoe UI Black" panose="020B0A02040204020203" pitchFamily="34" charset="0"/>
              <a:ea typeface="Segoe UI Black" panose="020B0A02040204020203" pitchFamily="34" charset="0"/>
            </a:rPr>
            <a:t>Remote</a:t>
          </a:r>
        </a:p>
      </dgm:t>
    </dgm:pt>
    <dgm:pt modelId="{3164B446-0DF4-4EFD-84DB-846E82B140D8}" type="parTrans" cxnId="{6973F9B9-6100-4765-BA88-D0F8309D5C61}">
      <dgm:prSet/>
      <dgm:spPr/>
      <dgm:t>
        <a:bodyPr/>
        <a:lstStyle/>
        <a:p>
          <a:endParaRPr lang="en-US"/>
        </a:p>
      </dgm:t>
    </dgm:pt>
    <dgm:pt modelId="{B616F9EB-1F2F-4230-ADCF-7F3FF5D4108F}" type="sibTrans" cxnId="{6973F9B9-6100-4765-BA88-D0F8309D5C61}">
      <dgm:prSet/>
      <dgm:spPr/>
      <dgm:t>
        <a:bodyPr/>
        <a:lstStyle/>
        <a:p>
          <a:endParaRPr lang="en-US"/>
        </a:p>
      </dgm:t>
    </dgm:pt>
    <dgm:pt modelId="{A38A2D1D-F0F8-4875-BE7A-CC16BCBB114B}" type="pres">
      <dgm:prSet presAssocID="{067E40A0-FB18-4BA4-8B41-B55EB523BF25}" presName="Name0" presStyleCnt="0">
        <dgm:presLayoutVars>
          <dgm:dir/>
          <dgm:resizeHandles val="exact"/>
        </dgm:presLayoutVars>
      </dgm:prSet>
      <dgm:spPr/>
    </dgm:pt>
    <dgm:pt modelId="{4F35E946-2352-4E21-839F-32DF12525CF5}" type="pres">
      <dgm:prSet presAssocID="{BC67AF2C-5E51-4908-8E71-1EFB6C82DC41}" presName="compNode" presStyleCnt="0"/>
      <dgm:spPr/>
    </dgm:pt>
    <dgm:pt modelId="{F2EB09E9-6CCD-4A22-8F53-D6AD1ABB080F}" type="pres">
      <dgm:prSet presAssocID="{BC67AF2C-5E51-4908-8E71-1EFB6C82DC41}" presName="pict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dgm:spPr>
      <dgm:extLst>
        <a:ext uri="{E40237B7-FDA0-4F09-8148-C483321AD2D9}">
          <dgm14:cNvPr xmlns:dgm14="http://schemas.microsoft.com/office/drawing/2010/diagram" id="0" name="" descr="Building with solid fill"/>
        </a:ext>
      </dgm:extLst>
    </dgm:pt>
    <dgm:pt modelId="{3F96E06B-20E7-4608-854D-1B6E7C22C524}" type="pres">
      <dgm:prSet presAssocID="{BC67AF2C-5E51-4908-8E71-1EFB6C82DC41}" presName="textRect" presStyleLbl="revTx" presStyleIdx="0" presStyleCnt="3">
        <dgm:presLayoutVars>
          <dgm:bulletEnabled val="1"/>
        </dgm:presLayoutVars>
      </dgm:prSet>
      <dgm:spPr/>
    </dgm:pt>
    <dgm:pt modelId="{2593F7A3-B125-4932-802B-59A309DA9982}" type="pres">
      <dgm:prSet presAssocID="{1A3250E8-807F-4BCD-97EB-5DCC72DAC1FD}" presName="sibTrans" presStyleLbl="sibTrans2D1" presStyleIdx="0" presStyleCnt="0"/>
      <dgm:spPr/>
    </dgm:pt>
    <dgm:pt modelId="{5CBAB2FA-CF4A-4EE4-A824-74DCE554C25A}" type="pres">
      <dgm:prSet presAssocID="{EB554C1B-A04D-4BC4-B183-0390261C8057}" presName="compNode" presStyleCnt="0"/>
      <dgm:spPr/>
    </dgm:pt>
    <dgm:pt modelId="{1FA91339-C9E4-4793-BDA9-5CD48310A7E2}" type="pres">
      <dgm:prSet presAssocID="{EB554C1B-A04D-4BC4-B183-0390261C8057}" presName="pict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3000" b="-23000"/>
          </a:stretch>
        </a:blipFill>
      </dgm:spPr>
      <dgm:extLst>
        <a:ext uri="{E40237B7-FDA0-4F09-8148-C483321AD2D9}">
          <dgm14:cNvPr xmlns:dgm14="http://schemas.microsoft.com/office/drawing/2010/diagram" id="0" name="" descr="Work from home house with solid fill"/>
        </a:ext>
      </dgm:extLst>
    </dgm:pt>
    <dgm:pt modelId="{2830628F-1C43-438E-8FFB-3EF2B8C1C950}" type="pres">
      <dgm:prSet presAssocID="{EB554C1B-A04D-4BC4-B183-0390261C8057}" presName="textRect" presStyleLbl="revTx" presStyleIdx="1" presStyleCnt="3">
        <dgm:presLayoutVars>
          <dgm:bulletEnabled val="1"/>
        </dgm:presLayoutVars>
      </dgm:prSet>
      <dgm:spPr/>
    </dgm:pt>
    <dgm:pt modelId="{1AE80715-B5B5-4D19-B0A0-D6B0B5B11120}" type="pres">
      <dgm:prSet presAssocID="{4733AA0B-1745-4668-9EA9-AEBDDBDDB739}" presName="sibTrans" presStyleLbl="sibTrans2D1" presStyleIdx="0" presStyleCnt="0"/>
      <dgm:spPr/>
    </dgm:pt>
    <dgm:pt modelId="{FF4EAEC7-2966-401C-B5DA-AA13BF184354}" type="pres">
      <dgm:prSet presAssocID="{88AFB4B4-5CAE-4D5E-9765-ED5F0AB1DF87}" presName="compNode" presStyleCnt="0"/>
      <dgm:spPr/>
    </dgm:pt>
    <dgm:pt modelId="{86B2A69E-E4C5-4AC1-8424-4A443075D768}" type="pres">
      <dgm:prSet presAssocID="{88AFB4B4-5CAE-4D5E-9765-ED5F0AB1DF87}" presName="pict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dgm:spPr>
      <dgm:extLst>
        <a:ext uri="{E40237B7-FDA0-4F09-8148-C483321AD2D9}">
          <dgm14:cNvPr xmlns:dgm14="http://schemas.microsoft.com/office/drawing/2010/diagram" id="0" name="" descr="Online meeting with solid fill"/>
        </a:ext>
      </dgm:extLst>
    </dgm:pt>
    <dgm:pt modelId="{20FC7016-7D9E-47A0-8C5F-16078C04F28A}" type="pres">
      <dgm:prSet presAssocID="{88AFB4B4-5CAE-4D5E-9765-ED5F0AB1DF87}" presName="textRect" presStyleLbl="revTx" presStyleIdx="2" presStyleCnt="3">
        <dgm:presLayoutVars>
          <dgm:bulletEnabled val="1"/>
        </dgm:presLayoutVars>
      </dgm:prSet>
      <dgm:spPr/>
    </dgm:pt>
  </dgm:ptLst>
  <dgm:cxnLst>
    <dgm:cxn modelId="{18D7F10A-F273-4DE5-BD61-84D5383FDAF9}" srcId="{067E40A0-FB18-4BA4-8B41-B55EB523BF25}" destId="{EB554C1B-A04D-4BC4-B183-0390261C8057}" srcOrd="1" destOrd="0" parTransId="{77F5C6A8-13F2-4FCA-8991-5FAAD9469A22}" sibTransId="{4733AA0B-1745-4668-9EA9-AEBDDBDDB739}"/>
    <dgm:cxn modelId="{7894D743-672F-4C68-A6D5-75ECE58DF32E}" type="presOf" srcId="{88AFB4B4-5CAE-4D5E-9765-ED5F0AB1DF87}" destId="{20FC7016-7D9E-47A0-8C5F-16078C04F28A}" srcOrd="0" destOrd="0" presId="urn:microsoft.com/office/officeart/2005/8/layout/pList1"/>
    <dgm:cxn modelId="{023D1E6E-84E8-47F8-97B7-6304DBDB9A31}" type="presOf" srcId="{1A3250E8-807F-4BCD-97EB-5DCC72DAC1FD}" destId="{2593F7A3-B125-4932-802B-59A309DA9982}" srcOrd="0" destOrd="0" presId="urn:microsoft.com/office/officeart/2005/8/layout/pList1"/>
    <dgm:cxn modelId="{D12D8474-B941-4A7C-922C-C1B21F8104EB}" type="presOf" srcId="{BC67AF2C-5E51-4908-8E71-1EFB6C82DC41}" destId="{3F96E06B-20E7-4608-854D-1B6E7C22C524}" srcOrd="0" destOrd="0" presId="urn:microsoft.com/office/officeart/2005/8/layout/pList1"/>
    <dgm:cxn modelId="{F71A9655-3171-4D78-877D-DD285A8F3BF0}" type="presOf" srcId="{067E40A0-FB18-4BA4-8B41-B55EB523BF25}" destId="{A38A2D1D-F0F8-4875-BE7A-CC16BCBB114B}" srcOrd="0" destOrd="0" presId="urn:microsoft.com/office/officeart/2005/8/layout/pList1"/>
    <dgm:cxn modelId="{6973F9B9-6100-4765-BA88-D0F8309D5C61}" srcId="{067E40A0-FB18-4BA4-8B41-B55EB523BF25}" destId="{88AFB4B4-5CAE-4D5E-9765-ED5F0AB1DF87}" srcOrd="2" destOrd="0" parTransId="{3164B446-0DF4-4EFD-84DB-846E82B140D8}" sibTransId="{B616F9EB-1F2F-4230-ADCF-7F3FF5D4108F}"/>
    <dgm:cxn modelId="{249CC5CB-3546-4740-8203-E94F2F7520A5}" type="presOf" srcId="{4733AA0B-1745-4668-9EA9-AEBDDBDDB739}" destId="{1AE80715-B5B5-4D19-B0A0-D6B0B5B11120}" srcOrd="0" destOrd="0" presId="urn:microsoft.com/office/officeart/2005/8/layout/pList1"/>
    <dgm:cxn modelId="{8126C8EC-AD36-40DE-A2B4-CB28D64A4E29}" type="presOf" srcId="{EB554C1B-A04D-4BC4-B183-0390261C8057}" destId="{2830628F-1C43-438E-8FFB-3EF2B8C1C950}" srcOrd="0" destOrd="0" presId="urn:microsoft.com/office/officeart/2005/8/layout/pList1"/>
    <dgm:cxn modelId="{D7FE06EF-640F-4F43-A130-06EDC7E2B2D1}" srcId="{067E40A0-FB18-4BA4-8B41-B55EB523BF25}" destId="{BC67AF2C-5E51-4908-8E71-1EFB6C82DC41}" srcOrd="0" destOrd="0" parTransId="{9DB60F54-FF78-4ABD-A6BD-DF55A0059775}" sibTransId="{1A3250E8-807F-4BCD-97EB-5DCC72DAC1FD}"/>
    <dgm:cxn modelId="{E8C4AFAE-5EF3-49DC-BFE6-66A0B187517D}" type="presParOf" srcId="{A38A2D1D-F0F8-4875-BE7A-CC16BCBB114B}" destId="{4F35E946-2352-4E21-839F-32DF12525CF5}" srcOrd="0" destOrd="0" presId="urn:microsoft.com/office/officeart/2005/8/layout/pList1"/>
    <dgm:cxn modelId="{C0ED77F2-8D1A-4394-9332-63E9CFAB4466}" type="presParOf" srcId="{4F35E946-2352-4E21-839F-32DF12525CF5}" destId="{F2EB09E9-6CCD-4A22-8F53-D6AD1ABB080F}" srcOrd="0" destOrd="0" presId="urn:microsoft.com/office/officeart/2005/8/layout/pList1"/>
    <dgm:cxn modelId="{11AED2AD-D495-4F20-BCBA-BF3E44958B24}" type="presParOf" srcId="{4F35E946-2352-4E21-839F-32DF12525CF5}" destId="{3F96E06B-20E7-4608-854D-1B6E7C22C524}" srcOrd="1" destOrd="0" presId="urn:microsoft.com/office/officeart/2005/8/layout/pList1"/>
    <dgm:cxn modelId="{2B6AD7AC-3CA1-4839-A89C-1007B063FCD8}" type="presParOf" srcId="{A38A2D1D-F0F8-4875-BE7A-CC16BCBB114B}" destId="{2593F7A3-B125-4932-802B-59A309DA9982}" srcOrd="1" destOrd="0" presId="urn:microsoft.com/office/officeart/2005/8/layout/pList1"/>
    <dgm:cxn modelId="{31F187FC-2060-493A-9645-71AC5C432A11}" type="presParOf" srcId="{A38A2D1D-F0F8-4875-BE7A-CC16BCBB114B}" destId="{5CBAB2FA-CF4A-4EE4-A824-74DCE554C25A}" srcOrd="2" destOrd="0" presId="urn:microsoft.com/office/officeart/2005/8/layout/pList1"/>
    <dgm:cxn modelId="{B7541675-8C9C-4E96-A258-4C4817C648A3}" type="presParOf" srcId="{5CBAB2FA-CF4A-4EE4-A824-74DCE554C25A}" destId="{1FA91339-C9E4-4793-BDA9-5CD48310A7E2}" srcOrd="0" destOrd="0" presId="urn:microsoft.com/office/officeart/2005/8/layout/pList1"/>
    <dgm:cxn modelId="{3E3F13E5-D068-46E9-A32B-453ECB35447D}" type="presParOf" srcId="{5CBAB2FA-CF4A-4EE4-A824-74DCE554C25A}" destId="{2830628F-1C43-438E-8FFB-3EF2B8C1C950}" srcOrd="1" destOrd="0" presId="urn:microsoft.com/office/officeart/2005/8/layout/pList1"/>
    <dgm:cxn modelId="{B5066F79-1BE9-49F7-BDBA-A1678649950A}" type="presParOf" srcId="{A38A2D1D-F0F8-4875-BE7A-CC16BCBB114B}" destId="{1AE80715-B5B5-4D19-B0A0-D6B0B5B11120}" srcOrd="3" destOrd="0" presId="urn:microsoft.com/office/officeart/2005/8/layout/pList1"/>
    <dgm:cxn modelId="{537D017B-B9AC-46D6-B1F2-B89AC0D10061}" type="presParOf" srcId="{A38A2D1D-F0F8-4875-BE7A-CC16BCBB114B}" destId="{FF4EAEC7-2966-401C-B5DA-AA13BF184354}" srcOrd="4" destOrd="0" presId="urn:microsoft.com/office/officeart/2005/8/layout/pList1"/>
    <dgm:cxn modelId="{FF23A2EE-0356-4E32-BC23-2BBCD29E541A}" type="presParOf" srcId="{FF4EAEC7-2966-401C-B5DA-AA13BF184354}" destId="{86B2A69E-E4C5-4AC1-8424-4A443075D768}" srcOrd="0" destOrd="0" presId="urn:microsoft.com/office/officeart/2005/8/layout/pList1"/>
    <dgm:cxn modelId="{EBEE324F-145D-40DC-A77C-FC09D002B61E}" type="presParOf" srcId="{FF4EAEC7-2966-401C-B5DA-AA13BF184354}" destId="{20FC7016-7D9E-47A0-8C5F-16078C04F28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BC521-60F8-47F5-9512-96F584E1C23C}">
      <dsp:nvSpPr>
        <dsp:cNvPr id="0" name=""/>
        <dsp:cNvSpPr/>
      </dsp:nvSpPr>
      <dsp:spPr>
        <a:xfrm>
          <a:off x="2561166" y="1206500"/>
          <a:ext cx="3005666" cy="3005666"/>
        </a:xfrm>
        <a:prstGeom prst="ellipse">
          <a:avLst/>
        </a:prstGeom>
        <a:solidFill>
          <a:schemeClr val="accent4">
            <a:lumMod val="60000"/>
            <a:lumOff val="40000"/>
            <a:alpha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Segoe UI Black" panose="020B0A02040204020203" pitchFamily="34" charset="0"/>
              <a:ea typeface="Segoe UI Black" panose="020B0A02040204020203" pitchFamily="34" charset="0"/>
            </a:rPr>
            <a:t>My Guiding Principles</a:t>
          </a:r>
        </a:p>
      </dsp:txBody>
      <dsp:txXfrm>
        <a:off x="3001336" y="1646670"/>
        <a:ext cx="2125326" cy="2125326"/>
      </dsp:txXfrm>
    </dsp:sp>
    <dsp:sp modelId="{90662349-1DC9-43C6-B4A1-6F14E548BE10}">
      <dsp:nvSpPr>
        <dsp:cNvPr id="0" name=""/>
        <dsp:cNvSpPr/>
      </dsp:nvSpPr>
      <dsp:spPr>
        <a:xfrm>
          <a:off x="3312583" y="536"/>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Integrity</a:t>
          </a:r>
        </a:p>
      </dsp:txBody>
      <dsp:txXfrm>
        <a:off x="3532668" y="220621"/>
        <a:ext cx="1062663" cy="1062663"/>
      </dsp:txXfrm>
    </dsp:sp>
    <dsp:sp modelId="{1D61D155-013E-4720-A893-B8F7E36DE30F}">
      <dsp:nvSpPr>
        <dsp:cNvPr id="0" name=""/>
        <dsp:cNvSpPr/>
      </dsp:nvSpPr>
      <dsp:spPr>
        <a:xfrm>
          <a:off x="4463102" y="374362"/>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Compassion</a:t>
          </a:r>
        </a:p>
      </dsp:txBody>
      <dsp:txXfrm>
        <a:off x="4683187" y="594447"/>
        <a:ext cx="1062663" cy="1062663"/>
      </dsp:txXfrm>
    </dsp:sp>
    <dsp:sp modelId="{9B68C725-E20B-4F77-8511-D247241F49D7}">
      <dsp:nvSpPr>
        <dsp:cNvPr id="0" name=""/>
        <dsp:cNvSpPr/>
      </dsp:nvSpPr>
      <dsp:spPr>
        <a:xfrm>
          <a:off x="5174162" y="1353053"/>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Lifelong Learning</a:t>
          </a:r>
        </a:p>
      </dsp:txBody>
      <dsp:txXfrm>
        <a:off x="5394247" y="1573138"/>
        <a:ext cx="1062663" cy="1062663"/>
      </dsp:txXfrm>
    </dsp:sp>
    <dsp:sp modelId="{9348AF6A-DAAA-4317-9419-A706967995C5}">
      <dsp:nvSpPr>
        <dsp:cNvPr id="0" name=""/>
        <dsp:cNvSpPr/>
      </dsp:nvSpPr>
      <dsp:spPr>
        <a:xfrm>
          <a:off x="5174162" y="2562780"/>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Being Kind to Others</a:t>
          </a:r>
        </a:p>
      </dsp:txBody>
      <dsp:txXfrm>
        <a:off x="5394247" y="2782865"/>
        <a:ext cx="1062663" cy="1062663"/>
      </dsp:txXfrm>
    </dsp:sp>
    <dsp:sp modelId="{75520B22-7400-47F2-81AB-1D98D66BEA1A}">
      <dsp:nvSpPr>
        <dsp:cNvPr id="0" name=""/>
        <dsp:cNvSpPr/>
      </dsp:nvSpPr>
      <dsp:spPr>
        <a:xfrm>
          <a:off x="4463102" y="3541470"/>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Giving Back</a:t>
          </a:r>
        </a:p>
      </dsp:txBody>
      <dsp:txXfrm>
        <a:off x="4683187" y="3761555"/>
        <a:ext cx="1062663" cy="1062663"/>
      </dsp:txXfrm>
    </dsp:sp>
    <dsp:sp modelId="{268F3A3C-FE6E-4889-AD8E-3D6F3290DA05}">
      <dsp:nvSpPr>
        <dsp:cNvPr id="0" name=""/>
        <dsp:cNvSpPr/>
      </dsp:nvSpPr>
      <dsp:spPr>
        <a:xfrm>
          <a:off x="3312583" y="3915297"/>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Value Oriented</a:t>
          </a:r>
        </a:p>
      </dsp:txBody>
      <dsp:txXfrm>
        <a:off x="3532668" y="4135382"/>
        <a:ext cx="1062663" cy="1062663"/>
      </dsp:txXfrm>
    </dsp:sp>
    <dsp:sp modelId="{C6DCB463-0B19-450B-B51B-42B98E1D30C2}">
      <dsp:nvSpPr>
        <dsp:cNvPr id="0" name=""/>
        <dsp:cNvSpPr/>
      </dsp:nvSpPr>
      <dsp:spPr>
        <a:xfrm>
          <a:off x="2162064" y="3541470"/>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Risk Taking</a:t>
          </a:r>
        </a:p>
      </dsp:txBody>
      <dsp:txXfrm>
        <a:off x="2382149" y="3761555"/>
        <a:ext cx="1062663" cy="1062663"/>
      </dsp:txXfrm>
    </dsp:sp>
    <dsp:sp modelId="{9874B490-983F-444F-A3DB-5704AFBDD31D}">
      <dsp:nvSpPr>
        <dsp:cNvPr id="0" name=""/>
        <dsp:cNvSpPr/>
      </dsp:nvSpPr>
      <dsp:spPr>
        <a:xfrm>
          <a:off x="1451004" y="2562780"/>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Help Others Achieve the Unexpected</a:t>
          </a:r>
        </a:p>
      </dsp:txBody>
      <dsp:txXfrm>
        <a:off x="1671089" y="2782865"/>
        <a:ext cx="1062663" cy="1062663"/>
      </dsp:txXfrm>
    </dsp:sp>
    <dsp:sp modelId="{851C25DC-4D94-4EB3-8914-2A3B3B81180B}">
      <dsp:nvSpPr>
        <dsp:cNvPr id="0" name=""/>
        <dsp:cNvSpPr/>
      </dsp:nvSpPr>
      <dsp:spPr>
        <a:xfrm>
          <a:off x="1451004" y="1353053"/>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Adaptability</a:t>
          </a:r>
        </a:p>
      </dsp:txBody>
      <dsp:txXfrm>
        <a:off x="1671089" y="1573138"/>
        <a:ext cx="1062663" cy="1062663"/>
      </dsp:txXfrm>
    </dsp:sp>
    <dsp:sp modelId="{117CF522-91A4-4CC3-BDDC-634F8E2F3187}">
      <dsp:nvSpPr>
        <dsp:cNvPr id="0" name=""/>
        <dsp:cNvSpPr/>
      </dsp:nvSpPr>
      <dsp:spPr>
        <a:xfrm>
          <a:off x="2162064" y="374362"/>
          <a:ext cx="1502833" cy="15028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a:t>Diversity (thinking, culture, opinions…)</a:t>
          </a:r>
        </a:p>
      </dsp:txBody>
      <dsp:txXfrm>
        <a:off x="2382149" y="594447"/>
        <a:ext cx="1062663" cy="10626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B09E9-6CCD-4A22-8F53-D6AD1ABB080F}">
      <dsp:nvSpPr>
        <dsp:cNvPr id="0" name=""/>
        <dsp:cNvSpPr/>
      </dsp:nvSpPr>
      <dsp:spPr>
        <a:xfrm>
          <a:off x="1258" y="1072825"/>
          <a:ext cx="1997385" cy="1376198"/>
        </a:xfrm>
        <a:prstGeom prst="round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96E06B-20E7-4608-854D-1B6E7C22C524}">
      <dsp:nvSpPr>
        <dsp:cNvPr id="0" name=""/>
        <dsp:cNvSpPr/>
      </dsp:nvSpPr>
      <dsp:spPr>
        <a:xfrm>
          <a:off x="1258" y="2449024"/>
          <a:ext cx="1997385" cy="741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en-US" sz="3100" kern="1200">
              <a:solidFill>
                <a:schemeClr val="accent1">
                  <a:lumMod val="50000"/>
                </a:schemeClr>
              </a:solidFill>
              <a:latin typeface="Segoe UI Black" panose="020B0A02040204020203" pitchFamily="34" charset="0"/>
              <a:ea typeface="Segoe UI Black" panose="020B0A02040204020203" pitchFamily="34" charset="0"/>
            </a:rPr>
            <a:t>Onsite</a:t>
          </a:r>
        </a:p>
      </dsp:txBody>
      <dsp:txXfrm>
        <a:off x="1258" y="2449024"/>
        <a:ext cx="1997385" cy="741030"/>
      </dsp:txXfrm>
    </dsp:sp>
    <dsp:sp modelId="{1FA91339-C9E4-4793-BDA9-5CD48310A7E2}">
      <dsp:nvSpPr>
        <dsp:cNvPr id="0" name=""/>
        <dsp:cNvSpPr/>
      </dsp:nvSpPr>
      <dsp:spPr>
        <a:xfrm>
          <a:off x="2198467" y="1072825"/>
          <a:ext cx="1997385" cy="1376198"/>
        </a:xfrm>
        <a:prstGeom prst="round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30628F-1C43-438E-8FFB-3EF2B8C1C950}">
      <dsp:nvSpPr>
        <dsp:cNvPr id="0" name=""/>
        <dsp:cNvSpPr/>
      </dsp:nvSpPr>
      <dsp:spPr>
        <a:xfrm>
          <a:off x="2198467" y="2449024"/>
          <a:ext cx="1997385" cy="741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en-US" sz="3100" kern="1200">
              <a:solidFill>
                <a:schemeClr val="accent1">
                  <a:lumMod val="50000"/>
                </a:schemeClr>
              </a:solidFill>
              <a:latin typeface="Segoe UI Black" panose="020B0A02040204020203" pitchFamily="34" charset="0"/>
              <a:ea typeface="Segoe UI Black" panose="020B0A02040204020203" pitchFamily="34" charset="0"/>
            </a:rPr>
            <a:t>Hybrid</a:t>
          </a:r>
        </a:p>
      </dsp:txBody>
      <dsp:txXfrm>
        <a:off x="2198467" y="2449024"/>
        <a:ext cx="1997385" cy="741030"/>
      </dsp:txXfrm>
    </dsp:sp>
    <dsp:sp modelId="{86B2A69E-E4C5-4AC1-8424-4A443075D768}">
      <dsp:nvSpPr>
        <dsp:cNvPr id="0" name=""/>
        <dsp:cNvSpPr/>
      </dsp:nvSpPr>
      <dsp:spPr>
        <a:xfrm>
          <a:off x="4395675" y="1072825"/>
          <a:ext cx="1997385" cy="1376198"/>
        </a:xfrm>
        <a:prstGeom prst="round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t="-23000" b="-2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FC7016-7D9E-47A0-8C5F-16078C04F28A}">
      <dsp:nvSpPr>
        <dsp:cNvPr id="0" name=""/>
        <dsp:cNvSpPr/>
      </dsp:nvSpPr>
      <dsp:spPr>
        <a:xfrm>
          <a:off x="4395675" y="2449024"/>
          <a:ext cx="1997385" cy="741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72" tIns="220472" rIns="220472" bIns="0" numCol="1" spcCol="1270" anchor="t" anchorCtr="0">
          <a:noAutofit/>
        </a:bodyPr>
        <a:lstStyle/>
        <a:p>
          <a:pPr marL="0" lvl="0" indent="0" algn="ctr" defTabSz="1377950">
            <a:lnSpc>
              <a:spcPct val="90000"/>
            </a:lnSpc>
            <a:spcBef>
              <a:spcPct val="0"/>
            </a:spcBef>
            <a:spcAft>
              <a:spcPct val="35000"/>
            </a:spcAft>
            <a:buNone/>
          </a:pPr>
          <a:r>
            <a:rPr lang="en-US" sz="3100" kern="1200">
              <a:solidFill>
                <a:schemeClr val="accent1">
                  <a:lumMod val="50000"/>
                </a:schemeClr>
              </a:solidFill>
              <a:latin typeface="Segoe UI Black" panose="020B0A02040204020203" pitchFamily="34" charset="0"/>
              <a:ea typeface="Segoe UI Black" panose="020B0A02040204020203" pitchFamily="34" charset="0"/>
            </a:rPr>
            <a:t>Remote</a:t>
          </a:r>
        </a:p>
      </dsp:txBody>
      <dsp:txXfrm>
        <a:off x="4395675" y="2449024"/>
        <a:ext cx="1997385" cy="741030"/>
      </dsp:txXfrm>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3970938" y="1"/>
            <a:ext cx="3037840" cy="466434"/>
          </a:xfrm>
          <a:prstGeom prst="rect">
            <a:avLst/>
          </a:prstGeom>
        </p:spPr>
        <p:txBody>
          <a:bodyPr vert="horz" lIns="93164" tIns="46582" rIns="93164" bIns="46582" rtlCol="0"/>
          <a:lstStyle>
            <a:lvl1pPr algn="r">
              <a:defRPr sz="1200"/>
            </a:lvl1pPr>
          </a:lstStyle>
          <a:p>
            <a:fld id="{4F7DFF96-5A7F-4C30-B132-7FBB45CF6557}" type="datetimeFigureOut">
              <a:rPr lang="en-US" smtClean="0"/>
              <a:t>2/26/2023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64" tIns="46582" rIns="93164" bIns="4658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3037840" cy="466433"/>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8"/>
            <a:ext cx="3037840" cy="466433"/>
          </a:xfrm>
          <a:prstGeom prst="rect">
            <a:avLst/>
          </a:prstGeom>
        </p:spPr>
        <p:txBody>
          <a:bodyPr vert="horz" lIns="93164" tIns="46582" rIns="93164" bIns="46582" rtlCol="0" anchor="b"/>
          <a:lstStyle>
            <a:lvl1pPr algn="r">
              <a:defRPr sz="1200"/>
            </a:lvl1pPr>
          </a:lstStyle>
          <a:p>
            <a:fld id="{22E5E95A-82C2-4EB0-94F6-A257D985DB22}" type="slidenum">
              <a:rPr lang="en-US" smtClean="0"/>
              <a:t>‹#›</a:t>
            </a:fld>
            <a:endParaRPr lang="en-US"/>
          </a:p>
        </p:txBody>
      </p:sp>
    </p:spTree>
    <p:extLst>
      <p:ext uri="{BB962C8B-B14F-4D97-AF65-F5344CB8AC3E}">
        <p14:creationId xmlns:p14="http://schemas.microsoft.com/office/powerpoint/2010/main" val="2821516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a:t>Common Sense vs. Common Practice: Some of the things I will talk about as it relates to your job search and career will seem like common sense.</a:t>
            </a:r>
            <a:endParaRPr lang="en-US"/>
          </a:p>
          <a:p>
            <a:r>
              <a:rPr lang="en-US" i="1"/>
              <a:t>But the reason I have to talk about these thing is because common sense is not always common practice.</a:t>
            </a:r>
            <a:endParaRPr lang="en-US"/>
          </a:p>
          <a:p>
            <a:endParaRPr lang="en-US"/>
          </a:p>
        </p:txBody>
      </p:sp>
      <p:sp>
        <p:nvSpPr>
          <p:cNvPr id="4" name="Slide Number Placeholder 3"/>
          <p:cNvSpPr>
            <a:spLocks noGrp="1"/>
          </p:cNvSpPr>
          <p:nvPr>
            <p:ph type="sldNum" sz="quarter" idx="10"/>
          </p:nvPr>
        </p:nvSpPr>
        <p:spPr/>
        <p:txBody>
          <a:bodyPr/>
          <a:lstStyle/>
          <a:p>
            <a:fld id="{22E5E95A-82C2-4EB0-94F6-A257D985DB22}" type="slidenum">
              <a:rPr lang="en-US" smtClean="0"/>
              <a:t>1</a:t>
            </a:fld>
            <a:endParaRPr lang="en-US"/>
          </a:p>
        </p:txBody>
      </p:sp>
    </p:spTree>
    <p:extLst>
      <p:ext uri="{BB962C8B-B14F-4D97-AF65-F5344CB8AC3E}">
        <p14:creationId xmlns:p14="http://schemas.microsoft.com/office/powerpoint/2010/main" val="3678925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5E95A-82C2-4EB0-94F6-A257D985DB22}" type="slidenum">
              <a:rPr lang="en-US" smtClean="0"/>
              <a:t>20</a:t>
            </a:fld>
            <a:endParaRPr lang="en-US"/>
          </a:p>
        </p:txBody>
      </p:sp>
    </p:spTree>
    <p:extLst>
      <p:ext uri="{BB962C8B-B14F-4D97-AF65-F5344CB8AC3E}">
        <p14:creationId xmlns:p14="http://schemas.microsoft.com/office/powerpoint/2010/main" val="339825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BD69842-309E-410A-AEE9-0EA5C83AA349}"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621856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DEBE08C-FC26-43C4-9714-1B4AB22D6B2A}"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2775892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5EA84F-A9A9-4081-8C4B-0EFD1123C58A}"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1283113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6" name="Text Placeholder 5"/>
          <p:cNvSpPr>
            <a:spLocks noGrp="1"/>
          </p:cNvSpPr>
          <p:nvPr>
            <p:ph type="body" sz="quarter" idx="11"/>
          </p:nvPr>
        </p:nvSpPr>
        <p:spPr>
          <a:xfrm>
            <a:off x="520837" y="1447802"/>
            <a:ext cx="5396365" cy="2462213"/>
          </a:xfrm>
        </p:spPr>
        <p:txBody>
          <a:bodyPr/>
          <a:lstStyle>
            <a:lvl1pPr marL="0" indent="0">
              <a:spcBef>
                <a:spcPts val="0"/>
              </a:spcBef>
              <a:buNone/>
              <a:defRPr sz="4000">
                <a:gradFill>
                  <a:gsLst>
                    <a:gs pos="100000">
                      <a:schemeClr val="tx2"/>
                    </a:gs>
                    <a:gs pos="0">
                      <a:schemeClr val="tx2"/>
                    </a:gs>
                  </a:gsLst>
                  <a:lin ang="5400000" scaled="0"/>
                </a:gradFill>
                <a:latin typeface="+mj-lt"/>
              </a:defRPr>
            </a:lvl1pPr>
            <a:lvl2pPr marL="0" indent="0">
              <a:spcBef>
                <a:spcPts val="480"/>
              </a:spcBef>
              <a:buNone/>
              <a:defRPr sz="2000"/>
            </a:lvl2pPr>
            <a:lvl3pPr marL="0" indent="0">
              <a:spcBef>
                <a:spcPts val="480"/>
              </a:spcBef>
              <a:buNone/>
              <a:defRPr sz="2000"/>
            </a:lvl3pPr>
            <a:lvl4pPr marL="0" indent="0">
              <a:spcBef>
                <a:spcPts val="480"/>
              </a:spcBef>
              <a:buNone/>
              <a:defRPr sz="2000"/>
            </a:lvl4pPr>
            <a:lvl5pPr marL="0" indent="0">
              <a:spcBef>
                <a:spcPts val="480"/>
              </a:spcBef>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8"/>
          <p:cNvSpPr>
            <a:spLocks noGrp="1"/>
          </p:cNvSpPr>
          <p:nvPr>
            <p:ph type="body" sz="quarter" idx="12"/>
          </p:nvPr>
        </p:nvSpPr>
        <p:spPr>
          <a:xfrm>
            <a:off x="6279563" y="1447802"/>
            <a:ext cx="5396365" cy="2462213"/>
          </a:xfrm>
        </p:spPr>
        <p:txBody>
          <a:bodyPr/>
          <a:lstStyle>
            <a:lvl1pPr marL="0" indent="0">
              <a:spcBef>
                <a:spcPts val="1198"/>
              </a:spcBef>
              <a:buNone/>
              <a:defRPr lang="en-US" sz="4000" kern="1200" spc="-71" baseline="0" dirty="0" smtClean="0">
                <a:gradFill>
                  <a:gsLst>
                    <a:gs pos="100000">
                      <a:schemeClr val="tx2"/>
                    </a:gs>
                    <a:gs pos="0">
                      <a:schemeClr val="tx2"/>
                    </a:gs>
                  </a:gsLst>
                  <a:lin ang="5400000" scaled="0"/>
                </a:gradFill>
                <a:latin typeface="+mj-lt"/>
                <a:ea typeface="+mn-ea"/>
                <a:cs typeface="+mn-cs"/>
              </a:defRPr>
            </a:lvl1pPr>
            <a:lvl2pPr marL="317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2pPr>
            <a:lvl3pPr marL="233021"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3pPr>
            <a:lvl4pPr marL="459699"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smtClean="0">
                <a:gradFill>
                  <a:gsLst>
                    <a:gs pos="1250">
                      <a:schemeClr val="bg2"/>
                    </a:gs>
                    <a:gs pos="100000">
                      <a:schemeClr val="bg2"/>
                    </a:gs>
                  </a:gsLst>
                  <a:lin ang="5400000" scaled="0"/>
                </a:gradFill>
                <a:latin typeface="+mn-lt"/>
                <a:ea typeface="+mn-ea"/>
                <a:cs typeface="+mn-cs"/>
              </a:defRPr>
            </a:lvl4pPr>
            <a:lvl5pPr marL="686380" marR="0" indent="0" algn="l" defTabSz="913022" rtl="0" eaLnBrk="1" fontAlgn="auto" latinLnBrk="0" hangingPunct="1">
              <a:lnSpc>
                <a:spcPct val="90000"/>
              </a:lnSpc>
              <a:spcBef>
                <a:spcPct val="20000"/>
              </a:spcBef>
              <a:spcAft>
                <a:spcPts val="0"/>
              </a:spcAft>
              <a:buClrTx/>
              <a:buSzPct val="90000"/>
              <a:buFont typeface="Arial" pitchFamily="34" charset="0"/>
              <a:buNone/>
              <a:tabLst/>
              <a:defRPr lang="en-US" sz="2000" kern="1200" spc="-71" baseline="0" dirty="0">
                <a:gradFill>
                  <a:gsLst>
                    <a:gs pos="1250">
                      <a:schemeClr val="bg2"/>
                    </a:gs>
                    <a:gs pos="100000">
                      <a:schemeClr val="bg2"/>
                    </a:gs>
                  </a:gsLst>
                  <a:lin ang="5400000" scaled="0"/>
                </a:gradFill>
                <a:latin typeface="+mn-lt"/>
                <a:ea typeface="+mn-ea"/>
                <a:cs typeface="+mn-cs"/>
              </a:defRPr>
            </a:lvl5pPr>
          </a:lstStyle>
          <a:p>
            <a:pPr marL="0" marR="0" lvl="0"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Click to edit Master text styles</a:t>
            </a:r>
          </a:p>
          <a:p>
            <a:pPr marL="0" marR="0" lvl="1"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Second level</a:t>
            </a:r>
          </a:p>
          <a:p>
            <a:pPr marL="0" marR="0" lvl="2"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Third level</a:t>
            </a:r>
          </a:p>
          <a:p>
            <a:pPr marL="0" marR="0" lvl="3"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Fourth level</a:t>
            </a:r>
          </a:p>
          <a:p>
            <a:pPr marL="0" marR="0" lvl="4" indent="0" algn="l" defTabSz="913022" rtl="0" eaLnBrk="1" fontAlgn="auto" latinLnBrk="0" hangingPunct="1">
              <a:lnSpc>
                <a:spcPct val="90000"/>
              </a:lnSpc>
              <a:spcBef>
                <a:spcPct val="20000"/>
              </a:spcBef>
              <a:spcAft>
                <a:spcPts val="0"/>
              </a:spcAft>
              <a:buClrTx/>
              <a:buSzPct val="90000"/>
              <a:buFont typeface="Arial" pitchFamily="34" charset="0"/>
              <a:buNone/>
              <a:tabLst/>
            </a:pPr>
            <a:r>
              <a:rPr lang="en-US"/>
              <a:t>Fifth level</a:t>
            </a:r>
          </a:p>
        </p:txBody>
      </p:sp>
      <p:sp>
        <p:nvSpPr>
          <p:cNvPr id="7" name="Slide Number Placeholder 9"/>
          <p:cNvSpPr>
            <a:spLocks noGrp="1"/>
          </p:cNvSpPr>
          <p:nvPr>
            <p:ph type="sldNum" sz="quarter" idx="13"/>
          </p:nvPr>
        </p:nvSpPr>
        <p:spPr>
          <a:xfrm>
            <a:off x="520837" y="6399557"/>
            <a:ext cx="560832"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gradFill>
                  <a:gsLst>
                    <a:gs pos="100000">
                      <a:srgbClr val="797A7D"/>
                    </a:gs>
                    <a:gs pos="0">
                      <a:srgbClr val="797A7D"/>
                    </a:gs>
                  </a:gsLst>
                  <a:lin ang="5400000" scaled="0"/>
                </a:gradFill>
              </a:rPr>
              <a:pPr/>
              <a:t>‹#›</a:t>
            </a:fld>
            <a:endParaRPr lang="en-US">
              <a:gradFill>
                <a:gsLst>
                  <a:gs pos="100000">
                    <a:srgbClr val="797A7D"/>
                  </a:gs>
                  <a:gs pos="0">
                    <a:srgbClr val="797A7D"/>
                  </a:gs>
                </a:gsLst>
                <a:lin ang="5400000" scaled="0"/>
              </a:gradFill>
            </a:endParaRPr>
          </a:p>
        </p:txBody>
      </p:sp>
      <p:pic>
        <p:nvPicPr>
          <p:cNvPr id="11"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0342135" y="6166419"/>
            <a:ext cx="1618293"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716497"/>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249" y="1447800"/>
            <a:ext cx="11151917" cy="1975927"/>
          </a:xfrm>
          <a:prstGeom prst="rect">
            <a:avLst/>
          </a:prstGeom>
        </p:spPr>
        <p:txBody>
          <a:bodyPr/>
          <a:lstStyle>
            <a:lvl1pPr marL="0" indent="0">
              <a:spcBef>
                <a:spcPts val="2396"/>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434" indent="0">
              <a:buNone/>
              <a:defRPr sz="2000">
                <a:gradFill>
                  <a:gsLst>
                    <a:gs pos="100000">
                      <a:schemeClr val="bg2"/>
                    </a:gs>
                    <a:gs pos="0">
                      <a:schemeClr val="bg2"/>
                    </a:gs>
                  </a:gsLst>
                  <a:lin ang="5400000" scaled="0"/>
                </a:gradFill>
              </a:defRPr>
            </a:lvl3pPr>
            <a:lvl4pPr marL="456530" indent="0">
              <a:buNone/>
              <a:defRPr sz="2000">
                <a:gradFill>
                  <a:gsLst>
                    <a:gs pos="100000">
                      <a:schemeClr val="bg2"/>
                    </a:gs>
                    <a:gs pos="0">
                      <a:schemeClr val="bg2"/>
                    </a:gs>
                  </a:gsLst>
                  <a:lin ang="5400000" scaled="0"/>
                </a:gradFill>
              </a:defRPr>
            </a:lvl4pPr>
            <a:lvl5pPr marL="692721" indent="0">
              <a:buNone/>
              <a:defRPr sz="2000">
                <a:gradFill>
                  <a:gsLst>
                    <a:gs pos="100000">
                      <a:schemeClr val="bg2"/>
                    </a:gs>
                    <a:gs pos="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
        <p:nvSpPr>
          <p:cNvPr id="6" name="Slide Number Placeholder 9"/>
          <p:cNvSpPr>
            <a:spLocks noGrp="1"/>
          </p:cNvSpPr>
          <p:nvPr>
            <p:ph type="sldNum" sz="quarter" idx="12"/>
          </p:nvPr>
        </p:nvSpPr>
        <p:spPr>
          <a:xfrm>
            <a:off x="520836" y="6399557"/>
            <a:ext cx="560832" cy="219456"/>
          </a:xfrm>
          <a:prstGeom prst="rect">
            <a:avLst/>
          </a:prstGeom>
        </p:spPr>
        <p:txBody>
          <a:bodyPr lIns="121720" tIns="60860" rIns="121720" bIns="60860" anchor="ctr"/>
          <a:lstStyle>
            <a:lvl1pPr algn="l">
              <a:defRPr sz="1600">
                <a:gradFill>
                  <a:gsLst>
                    <a:gs pos="100000">
                      <a:schemeClr val="bg2"/>
                    </a:gs>
                    <a:gs pos="0">
                      <a:schemeClr val="bg2"/>
                    </a:gs>
                  </a:gsLst>
                  <a:lin ang="5400000" scaled="0"/>
                </a:gradFill>
              </a:defRPr>
            </a:lvl1pPr>
          </a:lstStyle>
          <a:p>
            <a:pPr defTabSz="913022"/>
            <a:fld id="{727B4C2D-45E2-4621-8491-2995EB46A674}" type="slidenum">
              <a:rPr lang="en-US" smtClean="0">
                <a:gradFill>
                  <a:gsLst>
                    <a:gs pos="100000">
                      <a:srgbClr val="797A7D"/>
                    </a:gs>
                    <a:gs pos="0">
                      <a:srgbClr val="797A7D"/>
                    </a:gs>
                  </a:gsLst>
                  <a:lin ang="5400000" scaled="0"/>
                </a:gradFill>
              </a:rPr>
              <a:pPr defTabSz="913022"/>
              <a:t>‹#›</a:t>
            </a:fld>
            <a:endParaRPr lang="en-US">
              <a:gradFill>
                <a:gsLst>
                  <a:gs pos="100000">
                    <a:srgbClr val="797A7D"/>
                  </a:gs>
                  <a:gs pos="0">
                    <a:srgbClr val="797A7D"/>
                  </a:gs>
                </a:gsLst>
                <a:lin ang="5400000" scaled="0"/>
              </a:gradFill>
            </a:endParaRPr>
          </a:p>
        </p:txBody>
      </p:sp>
      <p:pic>
        <p:nvPicPr>
          <p:cNvPr id="9" name="Picture 2"/>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342135" y="6166418"/>
            <a:ext cx="1618294" cy="52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770716"/>
      </p:ext>
    </p:extLst>
  </p:cSld>
  <p:clrMapOvr>
    <a:masterClrMapping/>
  </p:clrMapOvr>
  <mc:AlternateContent xmlns:mc="http://schemas.openxmlformats.org/markup-compatibility/2006" xmlns:p14="http://schemas.microsoft.com/office/powerpoint/2010/main">
    <mc:Choice Requires="p14">
      <p:transition spd="med" p14:dur="700" advTm="7000">
        <p:fade/>
      </p:transition>
    </mc:Choice>
    <mc:Fallback xmlns="">
      <p:transition spd="med" advTm="7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175B1E9-A899-4F9C-AB97-DB8A10476451}"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28032696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75B1E9-A899-4F9C-AB97-DB8A10476451}"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3574607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75B1E9-A899-4F9C-AB97-DB8A10476451}"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894099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75B1E9-A899-4F9C-AB97-DB8A10476451}"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835850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75B1E9-A899-4F9C-AB97-DB8A10476451}" type="datetimeFigureOut">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22704689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75B1E9-A899-4F9C-AB97-DB8A10476451}" type="datetimeFigureOut">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724193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9638B1-40E6-4F85-97D0-0C4FB0835692}"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26532831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5B1E9-A899-4F9C-AB97-DB8A10476451}" type="datetimeFigureOut">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3637324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75B1E9-A899-4F9C-AB97-DB8A10476451}"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472558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75B1E9-A899-4F9C-AB97-DB8A10476451}" type="datetimeFigureOut">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27655795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75B1E9-A899-4F9C-AB97-DB8A10476451}"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175234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75B1E9-A899-4F9C-AB97-DB8A10476451}" type="datetimeFigureOut">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CB927-9210-42FD-9F17-6A7DAFA5D358}" type="slidenum">
              <a:rPr lang="en-US" smtClean="0"/>
              <a:t>‹#›</a:t>
            </a:fld>
            <a:endParaRPr lang="en-US"/>
          </a:p>
        </p:txBody>
      </p:sp>
    </p:spTree>
    <p:extLst>
      <p:ext uri="{BB962C8B-B14F-4D97-AF65-F5344CB8AC3E}">
        <p14:creationId xmlns:p14="http://schemas.microsoft.com/office/powerpoint/2010/main" val="32720865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95108"/>
            <a:ext cx="10972800" cy="756728"/>
          </a:xfrm>
        </p:spPr>
        <p:txBody>
          <a:bodyPr anchor="t"/>
          <a:lstStyle/>
          <a:p>
            <a:r>
              <a:rPr lang="en-US"/>
              <a:t>Click to edit Master title style</a:t>
            </a:r>
          </a:p>
        </p:txBody>
      </p:sp>
      <p:sp>
        <p:nvSpPr>
          <p:cNvPr id="3" name="Content Placeholder 2"/>
          <p:cNvSpPr>
            <a:spLocks noGrp="1"/>
          </p:cNvSpPr>
          <p:nvPr>
            <p:ph idx="1"/>
          </p:nvPr>
        </p:nvSpPr>
        <p:spPr>
          <a:xfrm>
            <a:off x="609600" y="1318437"/>
            <a:ext cx="10972800" cy="4807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53289C-E506-49BA-A8D1-F80F6BEF7624}"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D4757A-4ABC-AF47-A832-6731C6B1B151}" type="slidenum">
              <a:rPr lang="en-US" smtClean="0"/>
              <a:pPr/>
              <a:t>‹#›</a:t>
            </a:fld>
            <a:endParaRPr lang="en-US"/>
          </a:p>
        </p:txBody>
      </p:sp>
      <p:sp>
        <p:nvSpPr>
          <p:cNvPr id="11" name="Subtitle 2"/>
          <p:cNvSpPr>
            <a:spLocks noGrp="1"/>
          </p:cNvSpPr>
          <p:nvPr>
            <p:ph type="subTitle" idx="13"/>
          </p:nvPr>
        </p:nvSpPr>
        <p:spPr>
          <a:xfrm>
            <a:off x="609600" y="850597"/>
            <a:ext cx="8534400" cy="350882"/>
          </a:xfrm>
        </p:spPr>
        <p:txBody>
          <a:bodyPr vert="horz" lIns="91440" tIns="45720" rIns="91440" bIns="45720" rtlCol="0" anchor="t">
            <a:normAutofit fontScale="92500" lnSpcReduction="20000"/>
          </a:bodyPr>
          <a:lstStyle>
            <a:lvl1pPr marL="0" indent="0">
              <a:buNone/>
              <a:defRPr lang="en-US" sz="1800" b="0" i="1" dirty="0">
                <a:solidFill>
                  <a:schemeClr val="bg1"/>
                </a:solidFill>
                <a:latin typeface="Segoe"/>
              </a:defRPr>
            </a:lvl1pPr>
          </a:lstStyle>
          <a:p>
            <a:pPr marL="0" lvl="0">
              <a:spcBef>
                <a:spcPct val="0"/>
              </a:spcBef>
            </a:pPr>
            <a:r>
              <a:rPr lang="en-US"/>
              <a:t>Click to edit Master subtitle style</a:t>
            </a:r>
          </a:p>
        </p:txBody>
      </p:sp>
    </p:spTree>
    <p:extLst>
      <p:ext uri="{BB962C8B-B14F-4D97-AF65-F5344CB8AC3E}">
        <p14:creationId xmlns:p14="http://schemas.microsoft.com/office/powerpoint/2010/main" val="1732865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userDrawn="1"/>
        </p:nvSpPr>
        <p:spPr>
          <a:xfrm>
            <a:off x="0" y="0"/>
            <a:ext cx="6359445" cy="6858000"/>
          </a:xfrm>
          <a:prstGeom prst="rect">
            <a:avLst/>
          </a:prstGeom>
          <a:solidFill>
            <a:srgbClr val="265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850477"/>
            <a:ext cx="4806184" cy="2852737"/>
          </a:xfrm>
        </p:spPr>
        <p:txBody>
          <a:bodyPr anchor="b">
            <a:normAutofit/>
          </a:bodyPr>
          <a:lstStyle>
            <a:lvl1pPr>
              <a:defRPr sz="4800">
                <a:solidFill>
                  <a:schemeClr val="bg1"/>
                </a:solidFill>
                <a:latin typeface="Segoe UI" panose="020B0502040204020203" pitchFamily="34" charset="0"/>
                <a:cs typeface="Segoe UI" panose="020B0502040204020203" pitchFamily="34" charset="0"/>
              </a:defRPr>
            </a:lvl1pPr>
          </a:lstStyle>
          <a:p>
            <a:r>
              <a:rPr lang="en-US"/>
              <a:t>Click to edit Master title style</a:t>
            </a:r>
          </a:p>
        </p:txBody>
      </p:sp>
      <p:sp>
        <p:nvSpPr>
          <p:cNvPr id="3" name="Text Placeholder 2"/>
          <p:cNvSpPr>
            <a:spLocks noGrp="1"/>
          </p:cNvSpPr>
          <p:nvPr>
            <p:ph type="body" idx="1"/>
          </p:nvPr>
        </p:nvSpPr>
        <p:spPr>
          <a:xfrm>
            <a:off x="831850" y="3973736"/>
            <a:ext cx="4806184" cy="1500187"/>
          </a:xfrm>
        </p:spPr>
        <p:txBody>
          <a:bodyPr>
            <a:normAutofit/>
          </a:bodyPr>
          <a:lstStyle>
            <a:lvl1pPr marL="0" indent="0">
              <a:buNone/>
              <a:defRPr sz="20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9" name="Rectangle 8"/>
          <p:cNvSpPr/>
          <p:nvPr userDrawn="1"/>
        </p:nvSpPr>
        <p:spPr>
          <a:xfrm>
            <a:off x="0" y="0"/>
            <a:ext cx="12192000" cy="9189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Rectangle 9"/>
          <p:cNvSpPr/>
          <p:nvPr userDrawn="1"/>
        </p:nvSpPr>
        <p:spPr>
          <a:xfrm>
            <a:off x="0" y="6478915"/>
            <a:ext cx="12192000" cy="379085"/>
          </a:xfrm>
          <a:prstGeom prst="rect">
            <a:avLst/>
          </a:prstGeom>
          <a:solidFill>
            <a:schemeClr val="bg2">
              <a:lumMod val="50000"/>
            </a:schemeClr>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E376924-DB8D-4DB6-9D04-5A26F49872BA}" type="datetime1">
              <a:rPr lang="en-US" smtClean="0"/>
              <a:t>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340844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20A5106-3E68-4514-BDFE-3BF1802B9F99}"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1021118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10477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F9389-1A58-431B-9328-4843EAB89143}" type="datetime1">
              <a:rPr lang="en-US" smtClean="0"/>
              <a:t>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2523991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8938C81-D9B5-41CF-AC66-D023A8EF1DEC}" type="datetime1">
              <a:rPr lang="en-US" smtClean="0"/>
              <a:t>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691348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0AD95-57EB-46F8-A07F-FE90513A5B1D}" type="datetime1">
              <a:rPr lang="en-US" smtClean="0"/>
              <a:t>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324444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01CF7C3-1183-4F34-8CE8-9D50EC76EF55}"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21526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37EE059-DFC1-40D1-B548-356B8C852C03}" type="datetime1">
              <a:rPr lang="en-US" smtClean="0"/>
              <a:t>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935844-1480-4CD9-B3B2-E15DD388EB3D}" type="slidenum">
              <a:rPr lang="en-US" smtClean="0"/>
              <a:t>‹#›</a:t>
            </a:fld>
            <a:endParaRPr lang="en-US"/>
          </a:p>
        </p:txBody>
      </p:sp>
    </p:spTree>
    <p:extLst>
      <p:ext uri="{BB962C8B-B14F-4D97-AF65-F5344CB8AC3E}">
        <p14:creationId xmlns:p14="http://schemas.microsoft.com/office/powerpoint/2010/main" val="421438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p:cNvSpPr/>
          <p:nvPr userDrawn="1"/>
        </p:nvSpPr>
        <p:spPr>
          <a:xfrm>
            <a:off x="0" y="6478915"/>
            <a:ext cx="12192000" cy="379085"/>
          </a:xfrm>
          <a:prstGeom prst="rect">
            <a:avLst/>
          </a:prstGeom>
          <a:solidFill>
            <a:schemeClr val="bg2">
              <a:lumMod val="50000"/>
            </a:schemeClr>
          </a:solidFill>
          <a:ln>
            <a:no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0" name="Rectangle 9"/>
          <p:cNvSpPr/>
          <p:nvPr userDrawn="1"/>
        </p:nvSpPr>
        <p:spPr>
          <a:xfrm>
            <a:off x="0" y="0"/>
            <a:ext cx="9180760" cy="1205208"/>
          </a:xfrm>
          <a:prstGeom prst="rect">
            <a:avLst/>
          </a:prstGeom>
          <a:solidFill>
            <a:srgbClr val="265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09104"/>
            <a:ext cx="8255255" cy="89610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51316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rotWithShape="1">
          <a:blip r:embed="rId15" cstate="screen">
            <a:extLst>
              <a:ext uri="{28A0092B-C50C-407E-A947-70E740481C1C}">
                <a14:useLocalDpi xmlns:a14="http://schemas.microsoft.com/office/drawing/2010/main"/>
              </a:ext>
            </a:extLst>
          </a:blip>
          <a:srcRect l="14013" t="11293" r="14013" b="11293"/>
          <a:stretch/>
        </p:blipFill>
        <p:spPr>
          <a:xfrm>
            <a:off x="9373749" y="319731"/>
            <a:ext cx="2623348" cy="565680"/>
          </a:xfrm>
          <a:prstGeom prst="rect">
            <a:avLst/>
          </a:prstGeom>
        </p:spPr>
      </p:pic>
      <p:sp>
        <p:nvSpPr>
          <p:cNvPr id="12" name="Rectangle 11"/>
          <p:cNvSpPr/>
          <p:nvPr userDrawn="1"/>
        </p:nvSpPr>
        <p:spPr>
          <a:xfrm>
            <a:off x="0" y="1167124"/>
            <a:ext cx="12192000" cy="91899"/>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ectangle 10"/>
          <p:cNvSpPr/>
          <p:nvPr userDrawn="1"/>
        </p:nvSpPr>
        <p:spPr>
          <a:xfrm>
            <a:off x="10802786" y="6478915"/>
            <a:ext cx="808716" cy="379085"/>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838200" y="6480415"/>
            <a:ext cx="2743200" cy="365125"/>
          </a:xfrm>
          <a:prstGeom prst="rect">
            <a:avLst/>
          </a:prstGeom>
        </p:spPr>
        <p:txBody>
          <a:bodyPr vert="horz" lIns="91440" tIns="45720" rIns="91440" bIns="45720" rtlCol="0" anchor="ctr"/>
          <a:lstStyle>
            <a:lvl1pPr algn="l">
              <a:defRPr sz="1000">
                <a:solidFill>
                  <a:schemeClr val="bg1"/>
                </a:solidFill>
                <a:latin typeface="Segoe UI" panose="020B0502040204020203" pitchFamily="34" charset="0"/>
                <a:cs typeface="Segoe UI" panose="020B0502040204020203" pitchFamily="34" charset="0"/>
              </a:defRPr>
            </a:lvl1pPr>
          </a:lstStyle>
          <a:p>
            <a:fld id="{93381C20-3414-4D2A-A900-C43F2901849D}" type="datetime1">
              <a:rPr lang="en-US" smtClean="0"/>
              <a:pPr/>
              <a:t>2/26/2023</a:t>
            </a:fld>
            <a:endParaRPr lang="en-US"/>
          </a:p>
        </p:txBody>
      </p:sp>
      <p:sp>
        <p:nvSpPr>
          <p:cNvPr id="5" name="Footer Placeholder 4"/>
          <p:cNvSpPr>
            <a:spLocks noGrp="1"/>
          </p:cNvSpPr>
          <p:nvPr>
            <p:ph type="ftr" sz="quarter" idx="3"/>
          </p:nvPr>
        </p:nvSpPr>
        <p:spPr>
          <a:xfrm>
            <a:off x="4038600" y="6480415"/>
            <a:ext cx="4114800" cy="365125"/>
          </a:xfrm>
          <a:prstGeom prst="rect">
            <a:avLst/>
          </a:prstGeom>
        </p:spPr>
        <p:txBody>
          <a:bodyPr vert="horz" lIns="91440" tIns="45720" rIns="91440" bIns="45720" rtlCol="0" anchor="ctr"/>
          <a:lstStyle>
            <a:lvl1pPr algn="ctr">
              <a:defRPr sz="1000">
                <a:solidFill>
                  <a:schemeClr val="bg1"/>
                </a:solidFill>
                <a:latin typeface="Segoe UI" panose="020B0502040204020203" pitchFamily="34" charset="0"/>
                <a:cs typeface="Segoe UI" panose="020B0502040204020203" pitchFamily="34" charset="0"/>
              </a:defRPr>
            </a:lvl1pPr>
          </a:lstStyle>
          <a:p>
            <a:endParaRPr lang="en-US"/>
          </a:p>
        </p:txBody>
      </p:sp>
      <p:sp>
        <p:nvSpPr>
          <p:cNvPr id="6" name="Slide Number Placeholder 5"/>
          <p:cNvSpPr>
            <a:spLocks noGrp="1"/>
          </p:cNvSpPr>
          <p:nvPr>
            <p:ph type="sldNum" sz="quarter" idx="4"/>
          </p:nvPr>
        </p:nvSpPr>
        <p:spPr>
          <a:xfrm>
            <a:off x="10802785" y="6480415"/>
            <a:ext cx="808717" cy="365125"/>
          </a:xfrm>
          <a:prstGeom prst="rect">
            <a:avLst/>
          </a:prstGeom>
        </p:spPr>
        <p:txBody>
          <a:bodyPr vert="horz" lIns="91440" tIns="45720" rIns="91440" bIns="45720" rtlCol="0" anchor="ctr"/>
          <a:lstStyle>
            <a:lvl1pPr algn="ctr">
              <a:defRPr sz="1000">
                <a:solidFill>
                  <a:schemeClr val="bg1"/>
                </a:solidFill>
                <a:latin typeface="Segoe UI" panose="020B0502040204020203" pitchFamily="34" charset="0"/>
                <a:cs typeface="Segoe UI" panose="020B0502040204020203" pitchFamily="34" charset="0"/>
              </a:defRPr>
            </a:lvl1pPr>
          </a:lstStyle>
          <a:p>
            <a:fld id="{06935844-1480-4CD9-B3B2-E15DD388EB3D}" type="slidenum">
              <a:rPr lang="en-US" smtClean="0"/>
              <a:pPr/>
              <a:t>‹#›</a:t>
            </a:fld>
            <a:endParaRPr lang="en-US"/>
          </a:p>
        </p:txBody>
      </p:sp>
    </p:spTree>
    <p:extLst>
      <p:ext uri="{BB962C8B-B14F-4D97-AF65-F5344CB8AC3E}">
        <p14:creationId xmlns:p14="http://schemas.microsoft.com/office/powerpoint/2010/main" val="2803687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hf hdr="0" ftr="0"/>
  <p:txStyles>
    <p:titleStyle>
      <a:lvl1pPr algn="l" defTabSz="914400" rtl="0" eaLnBrk="1" latinLnBrk="0" hangingPunct="1">
        <a:lnSpc>
          <a:spcPct val="90000"/>
        </a:lnSpc>
        <a:spcBef>
          <a:spcPct val="0"/>
        </a:spcBef>
        <a:buNone/>
        <a:defRPr sz="3200" kern="1200">
          <a:solidFill>
            <a:schemeClr val="bg1"/>
          </a:solidFill>
          <a:latin typeface="Segoe UI" panose="020B0502040204020203" pitchFamily="34" charset="0"/>
          <a:ea typeface="+mj-ea"/>
          <a:cs typeface="Segoe UI"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kern="1200">
          <a:solidFill>
            <a:schemeClr val="bg2">
              <a:lumMod val="50000"/>
            </a:schemeClr>
          </a:solidFill>
          <a:latin typeface="Segoe UI" panose="020B0502040204020203" pitchFamily="34" charset="0"/>
          <a:ea typeface="+mn-ea"/>
          <a:cs typeface="Segoe UI"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kern="1200">
          <a:solidFill>
            <a:schemeClr val="bg2">
              <a:lumMod val="50000"/>
            </a:schemeClr>
          </a:solidFill>
          <a:latin typeface="Segoe UI" panose="020B0502040204020203" pitchFamily="34" charset="0"/>
          <a:ea typeface="+mn-ea"/>
          <a:cs typeface="Segoe UI"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kern="1200">
          <a:solidFill>
            <a:schemeClr val="bg2">
              <a:lumMod val="50000"/>
            </a:schemeClr>
          </a:solidFill>
          <a:latin typeface="Segoe UI" panose="020B0502040204020203" pitchFamily="34" charset="0"/>
          <a:ea typeface="+mn-ea"/>
          <a:cs typeface="Segoe UI"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kern="1200">
          <a:solidFill>
            <a:schemeClr val="bg2">
              <a:lumMod val="50000"/>
            </a:schemeClr>
          </a:solidFill>
          <a:latin typeface="Segoe UI" panose="020B0502040204020203" pitchFamily="34" charset="0"/>
          <a:ea typeface="+mn-ea"/>
          <a:cs typeface="Segoe UI"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kern="1200">
          <a:solidFill>
            <a:schemeClr val="bg2">
              <a:lumMod val="50000"/>
            </a:schemeClr>
          </a:solidFill>
          <a:latin typeface="Segoe UI" panose="020B0502040204020203" pitchFamily="34" charset="0"/>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5B1E9-A899-4F9C-AB97-DB8A10476451}" type="datetimeFigureOut">
              <a:rPr lang="en-US" smtClean="0"/>
              <a:t>2/26/2023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CB927-9210-42FD-9F17-6A7DAFA5D358}" type="slidenum">
              <a:rPr lang="en-US" smtClean="0"/>
              <a:t>‹#›</a:t>
            </a:fld>
            <a:endParaRPr lang="en-US"/>
          </a:p>
        </p:txBody>
      </p:sp>
    </p:spTree>
    <p:extLst>
      <p:ext uri="{BB962C8B-B14F-4D97-AF65-F5344CB8AC3E}">
        <p14:creationId xmlns:p14="http://schemas.microsoft.com/office/powerpoint/2010/main" val="2564469392"/>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hyperlink" Target="https://forms.office.com/r/tfCC0PLRZZ"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careerkarma.com/blog/best-tech-jobs/"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hyperlink" Target="https://www.microsoft.com/en-us/worklab/kevin-scott-on-5-ways-generative-ai-will-transform-work-in-202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forms.office.com/r/Gwe5Svarsx"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ecure6.saashr.com/ta/6158859.careers?CareersSear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jpe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hyperlink" Target="mailto:gkiefer@kieferconsulting.com"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forms.office.com/Pages/ResponsePage.aspx?id=jLyIuQ-YgEG3p1o0Ef0KZkKM2Mu-dCJMjXnPk8kpAbRUNzFFNDREWVBCWEVZVTFYRVowOTg2RENaRS4u" TargetMode="Externa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9316" y="4137161"/>
            <a:ext cx="4095751" cy="871302"/>
          </a:xfrm>
        </p:spPr>
        <p:txBody>
          <a:bodyPr>
            <a:noAutofit/>
          </a:bodyPr>
          <a:lstStyle/>
          <a:p>
            <a:r>
              <a:rPr lang="en-US" sz="1600">
                <a:solidFill>
                  <a:schemeClr val="bg1"/>
                </a:solidFill>
                <a:latin typeface="Segoe UI Light" panose="020B0502040204020203" pitchFamily="34" charset="0"/>
                <a:cs typeface="Segoe UI Light" panose="020B0502040204020203" pitchFamily="34" charset="0"/>
              </a:rPr>
              <a:t>Presented by Kiefer Consulting, Inc.</a:t>
            </a:r>
          </a:p>
        </p:txBody>
      </p:sp>
      <p:sp>
        <p:nvSpPr>
          <p:cNvPr id="2" name="Date Placeholder 1"/>
          <p:cNvSpPr>
            <a:spLocks noGrp="1"/>
          </p:cNvSpPr>
          <p:nvPr>
            <p:ph type="dt" sz="half" idx="10"/>
          </p:nvPr>
        </p:nvSpPr>
        <p:spPr/>
        <p:txBody>
          <a:bodyPr/>
          <a:lstStyle/>
          <a:p>
            <a:fld id="{109897F0-2275-4ABE-807A-D0BEBC1FD5F8}" type="datetime1">
              <a:rPr lang="en-US" smtClean="0"/>
              <a:t>2/26/2023</a:t>
            </a:fld>
            <a:endParaRPr lang="en-US"/>
          </a:p>
        </p:txBody>
      </p:sp>
      <p:sp>
        <p:nvSpPr>
          <p:cNvPr id="6" name="Slide Number Placeholder 5"/>
          <p:cNvSpPr>
            <a:spLocks noGrp="1"/>
          </p:cNvSpPr>
          <p:nvPr>
            <p:ph type="sldNum" sz="quarter" idx="12"/>
          </p:nvPr>
        </p:nvSpPr>
        <p:spPr/>
        <p:txBody>
          <a:bodyPr/>
          <a:lstStyle/>
          <a:p>
            <a:fld id="{06935844-1480-4CD9-B3B2-E15DD388EB3D}" type="slidenum">
              <a:rPr lang="en-US" smtClean="0"/>
              <a:t>1</a:t>
            </a:fld>
            <a:endParaRPr lang="en-US"/>
          </a:p>
        </p:txBody>
      </p:sp>
      <p:pic>
        <p:nvPicPr>
          <p:cNvPr id="4" name="Picture 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749026" y="5698194"/>
            <a:ext cx="3032730" cy="424135"/>
          </a:xfrm>
          <a:prstGeom prst="rect">
            <a:avLst/>
          </a:prstGeom>
        </p:spPr>
      </p:pic>
      <p:sp>
        <p:nvSpPr>
          <p:cNvPr id="8" name="Title 7"/>
          <p:cNvSpPr>
            <a:spLocks noGrp="1"/>
          </p:cNvSpPr>
          <p:nvPr>
            <p:ph type="title"/>
          </p:nvPr>
        </p:nvSpPr>
        <p:spPr>
          <a:xfrm>
            <a:off x="459316" y="850477"/>
            <a:ext cx="4473928" cy="2852737"/>
          </a:xfrm>
        </p:spPr>
        <p:txBody>
          <a:bodyPr>
            <a:normAutofit/>
          </a:bodyPr>
          <a:lstStyle/>
          <a:p>
            <a:r>
              <a:rPr lang="en-US" sz="4000">
                <a:latin typeface="Segoe UI Light" panose="020B0502040204020203" pitchFamily="34" charset="0"/>
                <a:cs typeface="Segoe UI Light" panose="020B0502040204020203" pitchFamily="34" charset="0"/>
              </a:rPr>
              <a:t>Life, Career and Beyond</a:t>
            </a:r>
          </a:p>
        </p:txBody>
      </p:sp>
      <p:pic>
        <p:nvPicPr>
          <p:cNvPr id="3" name="Picture 2" descr="See the source image">
            <a:extLst>
              <a:ext uri="{FF2B5EF4-FFF2-40B4-BE49-F238E27FC236}">
                <a16:creationId xmlns:a16="http://schemas.microsoft.com/office/drawing/2014/main" id="{DEC019C7-0B5E-1CB5-95F6-515AC0EDB56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037" r="19584"/>
          <a:stretch/>
        </p:blipFill>
        <p:spPr bwMode="auto">
          <a:xfrm>
            <a:off x="5203630" y="69615"/>
            <a:ext cx="6985722" cy="641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02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484B-E84B-47A6-A908-CA5EE3761474}"/>
              </a:ext>
            </a:extLst>
          </p:cNvPr>
          <p:cNvSpPr>
            <a:spLocks noGrp="1"/>
          </p:cNvSpPr>
          <p:nvPr>
            <p:ph type="title"/>
          </p:nvPr>
        </p:nvSpPr>
        <p:spPr/>
        <p:txBody>
          <a:bodyPr>
            <a:normAutofit/>
          </a:bodyPr>
          <a:lstStyle/>
          <a:p>
            <a:r>
              <a:rPr lang="en-US"/>
              <a:t>The New Workforce: Engagement</a:t>
            </a:r>
          </a:p>
        </p:txBody>
      </p:sp>
      <p:sp>
        <p:nvSpPr>
          <p:cNvPr id="3" name="Content Placeholder 2">
            <a:extLst>
              <a:ext uri="{FF2B5EF4-FFF2-40B4-BE49-F238E27FC236}">
                <a16:creationId xmlns:a16="http://schemas.microsoft.com/office/drawing/2014/main" id="{C9EF73FD-55F1-4AF0-B162-35B35EE036F7}"/>
              </a:ext>
            </a:extLst>
          </p:cNvPr>
          <p:cNvSpPr>
            <a:spLocks noGrp="1"/>
          </p:cNvSpPr>
          <p:nvPr>
            <p:ph idx="1"/>
          </p:nvPr>
        </p:nvSpPr>
        <p:spPr>
          <a:xfrm>
            <a:off x="6591718" y="1720515"/>
            <a:ext cx="4762081" cy="4019853"/>
          </a:xfrm>
        </p:spPr>
        <p:txBody>
          <a:bodyPr>
            <a:normAutofit fontScale="92500" lnSpcReduction="10000"/>
          </a:bodyPr>
          <a:lstStyle/>
          <a:p>
            <a:pPr marL="0" indent="0">
              <a:buNone/>
            </a:pPr>
            <a:r>
              <a:rPr lang="en-US">
                <a:latin typeface="Segoe UI Black" panose="020B0A02040204020203" pitchFamily="34" charset="0"/>
                <a:ea typeface="Segoe UI Black" panose="020B0A02040204020203" pitchFamily="34" charset="0"/>
                <a:cs typeface="Segoe UI Light" panose="020B0502040204020203" pitchFamily="34" charset="0"/>
              </a:rPr>
              <a:t>Advancing your in career:</a:t>
            </a:r>
          </a:p>
          <a:p>
            <a:r>
              <a:rPr lang="en-US">
                <a:latin typeface="Segoe UI Light" panose="020B0502040204020203" pitchFamily="34" charset="0"/>
                <a:cs typeface="Segoe UI Light" panose="020B0502040204020203" pitchFamily="34" charset="0"/>
              </a:rPr>
              <a:t>Stay engaged</a:t>
            </a:r>
          </a:p>
          <a:p>
            <a:r>
              <a:rPr lang="en-US">
                <a:latin typeface="Segoe UI Light" panose="020B0502040204020203" pitchFamily="34" charset="0"/>
                <a:cs typeface="Segoe UI Light" panose="020B0502040204020203" pitchFamily="34" charset="0"/>
              </a:rPr>
              <a:t>Be productive</a:t>
            </a:r>
          </a:p>
          <a:p>
            <a:r>
              <a:rPr lang="en-US">
                <a:latin typeface="Segoe UI Light" panose="020B0502040204020203" pitchFamily="34" charset="0"/>
                <a:cs typeface="Segoe UI Light" panose="020B0502040204020203" pitchFamily="34" charset="0"/>
              </a:rPr>
              <a:t>Be responsive</a:t>
            </a:r>
          </a:p>
          <a:p>
            <a:r>
              <a:rPr lang="en-US">
                <a:latin typeface="Segoe UI Light" panose="020B0502040204020203" pitchFamily="34" charset="0"/>
                <a:cs typeface="Segoe UI Light" panose="020B0502040204020203" pitchFamily="34" charset="0"/>
              </a:rPr>
              <a:t>Do your job</a:t>
            </a:r>
          </a:p>
          <a:p>
            <a:r>
              <a:rPr lang="en-US">
                <a:latin typeface="Segoe UI Light" panose="020B0502040204020203" pitchFamily="34" charset="0"/>
                <a:cs typeface="Segoe UI Light" panose="020B0502040204020203" pitchFamily="34" charset="0"/>
              </a:rPr>
              <a:t>Take ownership</a:t>
            </a:r>
          </a:p>
          <a:p>
            <a:r>
              <a:rPr lang="en-US">
                <a:latin typeface="Segoe UI Light" panose="020B0502040204020203" pitchFamily="34" charset="0"/>
                <a:cs typeface="Segoe UI Light" panose="020B0502040204020203" pitchFamily="34" charset="0"/>
              </a:rPr>
              <a:t>Advance your skills</a:t>
            </a:r>
          </a:p>
          <a:p>
            <a:r>
              <a:rPr lang="en-US">
                <a:latin typeface="Segoe UI Light" panose="020B0502040204020203" pitchFamily="34" charset="0"/>
                <a:cs typeface="Segoe UI Light" panose="020B0502040204020203" pitchFamily="34" charset="0"/>
              </a:rPr>
              <a:t>Take on new responsibilities</a:t>
            </a:r>
          </a:p>
          <a:p>
            <a:r>
              <a:rPr lang="en-US">
                <a:latin typeface="Segoe UI Light" panose="020B0502040204020203" pitchFamily="34" charset="0"/>
                <a:cs typeface="Segoe UI Light" panose="020B0502040204020203" pitchFamily="34" charset="0"/>
              </a:rPr>
              <a:t>Stay visible</a:t>
            </a:r>
          </a:p>
          <a:p>
            <a:endParaRPr lang="en-US"/>
          </a:p>
        </p:txBody>
      </p:sp>
      <p:sp>
        <p:nvSpPr>
          <p:cNvPr id="4" name="Date Placeholder 3">
            <a:extLst>
              <a:ext uri="{FF2B5EF4-FFF2-40B4-BE49-F238E27FC236}">
                <a16:creationId xmlns:a16="http://schemas.microsoft.com/office/drawing/2014/main" id="{03B910EB-924E-4A6D-84CF-89B06224D2E2}"/>
              </a:ext>
            </a:extLst>
          </p:cNvPr>
          <p:cNvSpPr>
            <a:spLocks noGrp="1"/>
          </p:cNvSpPr>
          <p:nvPr>
            <p:ph type="dt" sz="half" idx="10"/>
          </p:nvPr>
        </p:nvSpPr>
        <p:spPr/>
        <p:txBody>
          <a:bodyPr/>
          <a:lstStyle/>
          <a:p>
            <a:fld id="{A16C1B1A-7283-4A67-9043-89F204201F7D}" type="datetime1">
              <a:rPr lang="en-US" smtClean="0"/>
              <a:t>2/26/2023</a:t>
            </a:fld>
            <a:endParaRPr lang="en-US"/>
          </a:p>
        </p:txBody>
      </p:sp>
      <p:sp>
        <p:nvSpPr>
          <p:cNvPr id="5" name="Slide Number Placeholder 4">
            <a:extLst>
              <a:ext uri="{FF2B5EF4-FFF2-40B4-BE49-F238E27FC236}">
                <a16:creationId xmlns:a16="http://schemas.microsoft.com/office/drawing/2014/main" id="{0CC4C2F2-669B-406B-A150-13BD6C554338}"/>
              </a:ext>
            </a:extLst>
          </p:cNvPr>
          <p:cNvSpPr>
            <a:spLocks noGrp="1"/>
          </p:cNvSpPr>
          <p:nvPr>
            <p:ph type="sldNum" sz="quarter" idx="12"/>
          </p:nvPr>
        </p:nvSpPr>
        <p:spPr/>
        <p:txBody>
          <a:bodyPr/>
          <a:lstStyle/>
          <a:p>
            <a:fld id="{D902BCED-9F9E-4561-AAF4-6AAB52C40CF2}" type="slidenum">
              <a:rPr lang="en-US" smtClean="0"/>
              <a:t>10</a:t>
            </a:fld>
            <a:endParaRPr lang="en-US"/>
          </a:p>
        </p:txBody>
      </p:sp>
      <p:pic>
        <p:nvPicPr>
          <p:cNvPr id="7" name="Graphic 6" descr="Aspiration outline">
            <a:extLst>
              <a:ext uri="{FF2B5EF4-FFF2-40B4-BE49-F238E27FC236}">
                <a16:creationId xmlns:a16="http://schemas.microsoft.com/office/drawing/2014/main" id="{2F1A508F-D36B-4649-88F1-06D8D649CC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36780" y="994911"/>
            <a:ext cx="5553269" cy="5553269"/>
          </a:xfrm>
          <a:prstGeom prst="rect">
            <a:avLst/>
          </a:prstGeom>
        </p:spPr>
      </p:pic>
    </p:spTree>
    <p:extLst>
      <p:ext uri="{BB962C8B-B14F-4D97-AF65-F5344CB8AC3E}">
        <p14:creationId xmlns:p14="http://schemas.microsoft.com/office/powerpoint/2010/main" val="12651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484B-E84B-47A6-A908-CA5EE3761474}"/>
              </a:ext>
            </a:extLst>
          </p:cNvPr>
          <p:cNvSpPr>
            <a:spLocks noGrp="1"/>
          </p:cNvSpPr>
          <p:nvPr>
            <p:ph type="title"/>
          </p:nvPr>
        </p:nvSpPr>
        <p:spPr>
          <a:xfrm>
            <a:off x="838200" y="173475"/>
            <a:ext cx="7869572" cy="845479"/>
          </a:xfrm>
        </p:spPr>
        <p:txBody>
          <a:bodyPr>
            <a:normAutofit/>
          </a:bodyPr>
          <a:lstStyle/>
          <a:p>
            <a:r>
              <a:rPr lang="en-US"/>
              <a:t>The New Workforce: Corporate Culture</a:t>
            </a:r>
          </a:p>
        </p:txBody>
      </p:sp>
      <p:sp>
        <p:nvSpPr>
          <p:cNvPr id="3" name="Content Placeholder 2">
            <a:extLst>
              <a:ext uri="{FF2B5EF4-FFF2-40B4-BE49-F238E27FC236}">
                <a16:creationId xmlns:a16="http://schemas.microsoft.com/office/drawing/2014/main" id="{C9EF73FD-55F1-4AF0-B162-35B35EE036F7}"/>
              </a:ext>
            </a:extLst>
          </p:cNvPr>
          <p:cNvSpPr>
            <a:spLocks noGrp="1"/>
          </p:cNvSpPr>
          <p:nvPr>
            <p:ph idx="1"/>
          </p:nvPr>
        </p:nvSpPr>
        <p:spPr>
          <a:xfrm>
            <a:off x="838200" y="2444619"/>
            <a:ext cx="4769498" cy="3295749"/>
          </a:xfrm>
        </p:spPr>
        <p:txBody>
          <a:bodyPr>
            <a:normAutofit/>
          </a:bodyPr>
          <a:lstStyle/>
          <a:p>
            <a:pPr marL="0" indent="0">
              <a:buNone/>
            </a:pPr>
            <a:r>
              <a:rPr lang="en-US">
                <a:latin typeface="Segoe UI Black" panose="020B0A02040204020203" pitchFamily="34" charset="0"/>
                <a:ea typeface="Segoe UI Black" panose="020B0A02040204020203" pitchFamily="34" charset="0"/>
              </a:rPr>
              <a:t>Why is this important?</a:t>
            </a:r>
          </a:p>
          <a:p>
            <a:pPr marL="0" indent="0">
              <a:buNone/>
            </a:pPr>
            <a:r>
              <a:rPr lang="en-US" sz="2400"/>
              <a:t>Employees need to feel like they are part of something bigger, something that is relevant, someplace where their contributions matters.</a:t>
            </a:r>
          </a:p>
          <a:p>
            <a:pPr marL="0" indent="0">
              <a:buNone/>
            </a:pPr>
            <a:r>
              <a:rPr lang="en-US" sz="2400"/>
              <a:t>They also want to be recognized for their work efforts.</a:t>
            </a:r>
          </a:p>
          <a:p>
            <a:endParaRPr lang="en-US"/>
          </a:p>
        </p:txBody>
      </p:sp>
      <p:sp>
        <p:nvSpPr>
          <p:cNvPr id="4" name="Date Placeholder 3">
            <a:extLst>
              <a:ext uri="{FF2B5EF4-FFF2-40B4-BE49-F238E27FC236}">
                <a16:creationId xmlns:a16="http://schemas.microsoft.com/office/drawing/2014/main" id="{03B910EB-924E-4A6D-84CF-89B06224D2E2}"/>
              </a:ext>
            </a:extLst>
          </p:cNvPr>
          <p:cNvSpPr>
            <a:spLocks noGrp="1"/>
          </p:cNvSpPr>
          <p:nvPr>
            <p:ph type="dt" sz="half" idx="10"/>
          </p:nvPr>
        </p:nvSpPr>
        <p:spPr/>
        <p:txBody>
          <a:bodyPr/>
          <a:lstStyle/>
          <a:p>
            <a:fld id="{A16C1B1A-7283-4A67-9043-89F204201F7D}" type="datetime1">
              <a:rPr lang="en-US" smtClean="0"/>
              <a:t>2/26/2023</a:t>
            </a:fld>
            <a:endParaRPr lang="en-US"/>
          </a:p>
        </p:txBody>
      </p:sp>
      <p:sp>
        <p:nvSpPr>
          <p:cNvPr id="5" name="Slide Number Placeholder 4">
            <a:extLst>
              <a:ext uri="{FF2B5EF4-FFF2-40B4-BE49-F238E27FC236}">
                <a16:creationId xmlns:a16="http://schemas.microsoft.com/office/drawing/2014/main" id="{0CC4C2F2-669B-406B-A150-13BD6C554338}"/>
              </a:ext>
            </a:extLst>
          </p:cNvPr>
          <p:cNvSpPr>
            <a:spLocks noGrp="1"/>
          </p:cNvSpPr>
          <p:nvPr>
            <p:ph type="sldNum" sz="quarter" idx="12"/>
          </p:nvPr>
        </p:nvSpPr>
        <p:spPr/>
        <p:txBody>
          <a:bodyPr/>
          <a:lstStyle/>
          <a:p>
            <a:fld id="{D902BCED-9F9E-4561-AAF4-6AAB52C40CF2}" type="slidenum">
              <a:rPr lang="en-US" smtClean="0"/>
              <a:t>11</a:t>
            </a:fld>
            <a:endParaRPr lang="en-US"/>
          </a:p>
        </p:txBody>
      </p:sp>
      <p:sp>
        <p:nvSpPr>
          <p:cNvPr id="6" name="Rectangle: Rounded Corners 5">
            <a:extLst>
              <a:ext uri="{FF2B5EF4-FFF2-40B4-BE49-F238E27FC236}">
                <a16:creationId xmlns:a16="http://schemas.microsoft.com/office/drawing/2014/main" id="{E7310F0D-1F59-4F66-ACA5-D2839098A71D}"/>
              </a:ext>
            </a:extLst>
          </p:cNvPr>
          <p:cNvSpPr/>
          <p:nvPr/>
        </p:nvSpPr>
        <p:spPr>
          <a:xfrm>
            <a:off x="6195527" y="1390261"/>
            <a:ext cx="5589036" cy="4562670"/>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sz="2400">
                <a:solidFill>
                  <a:schemeClr val="accent1">
                    <a:lumMod val="50000"/>
                  </a:schemeClr>
                </a:solidFill>
              </a:rPr>
              <a:t>When applying for a job, research the company thoroughly.</a:t>
            </a:r>
          </a:p>
          <a:p>
            <a:pPr marL="800100" lvl="1" indent="-342900">
              <a:buFont typeface="Arial" panose="020B0604020202020204" pitchFamily="34" charset="0"/>
              <a:buChar char="•"/>
            </a:pPr>
            <a:r>
              <a:rPr lang="en-US" sz="2400">
                <a:solidFill>
                  <a:schemeClr val="accent1">
                    <a:lumMod val="50000"/>
                  </a:schemeClr>
                </a:solidFill>
              </a:rPr>
              <a:t>Have they adapted?</a:t>
            </a:r>
          </a:p>
          <a:p>
            <a:pPr marL="800100" lvl="1" indent="-342900">
              <a:buFont typeface="Arial" panose="020B0604020202020204" pitchFamily="34" charset="0"/>
              <a:buChar char="•"/>
            </a:pPr>
            <a:r>
              <a:rPr lang="en-US" sz="2400">
                <a:solidFill>
                  <a:schemeClr val="accent1">
                    <a:lumMod val="50000"/>
                  </a:schemeClr>
                </a:solidFill>
              </a:rPr>
              <a:t>How do they engage their new workforce?</a:t>
            </a:r>
          </a:p>
          <a:p>
            <a:pPr marL="800100" lvl="1" indent="-342900">
              <a:buFont typeface="Arial" panose="020B0604020202020204" pitchFamily="34" charset="0"/>
              <a:buChar char="•"/>
            </a:pPr>
            <a:r>
              <a:rPr lang="en-US" sz="2400">
                <a:solidFill>
                  <a:schemeClr val="accent1">
                    <a:lumMod val="50000"/>
                  </a:schemeClr>
                </a:solidFill>
              </a:rPr>
              <a:t>Ask the interviewer what it is like working for the company today versus before the pandemic.</a:t>
            </a:r>
          </a:p>
          <a:p>
            <a:pPr marL="800100" lvl="1" indent="-342900">
              <a:buFont typeface="Arial" panose="020B0604020202020204" pitchFamily="34" charset="0"/>
              <a:buChar char="•"/>
            </a:pPr>
            <a:r>
              <a:rPr lang="en-US" sz="2400">
                <a:solidFill>
                  <a:schemeClr val="accent1">
                    <a:lumMod val="50000"/>
                  </a:schemeClr>
                </a:solidFill>
              </a:rPr>
              <a:t>How does someone succeed at your company?</a:t>
            </a:r>
          </a:p>
          <a:p>
            <a:pPr algn="ctr"/>
            <a:endParaRPr lang="en-US"/>
          </a:p>
        </p:txBody>
      </p:sp>
    </p:spTree>
    <p:extLst>
      <p:ext uri="{BB962C8B-B14F-4D97-AF65-F5344CB8AC3E}">
        <p14:creationId xmlns:p14="http://schemas.microsoft.com/office/powerpoint/2010/main" val="2183381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50E1-2563-46B5-B33B-C1934449312D}"/>
              </a:ext>
            </a:extLst>
          </p:cNvPr>
          <p:cNvSpPr>
            <a:spLocks noGrp="1"/>
          </p:cNvSpPr>
          <p:nvPr>
            <p:ph type="title"/>
          </p:nvPr>
        </p:nvSpPr>
        <p:spPr>
          <a:xfrm>
            <a:off x="625642" y="202902"/>
            <a:ext cx="7424956" cy="845479"/>
          </a:xfrm>
        </p:spPr>
        <p:txBody>
          <a:bodyPr>
            <a:normAutofit/>
          </a:bodyPr>
          <a:lstStyle/>
          <a:p>
            <a:r>
              <a:rPr lang="en-US"/>
              <a:t>I landed the job.  Now what?</a:t>
            </a:r>
          </a:p>
        </p:txBody>
      </p:sp>
      <p:sp>
        <p:nvSpPr>
          <p:cNvPr id="3" name="Content Placeholder 2">
            <a:extLst>
              <a:ext uri="{FF2B5EF4-FFF2-40B4-BE49-F238E27FC236}">
                <a16:creationId xmlns:a16="http://schemas.microsoft.com/office/drawing/2014/main" id="{ABBBA8BD-3AD1-4D02-BB9C-9E9DFFE9C946}"/>
              </a:ext>
            </a:extLst>
          </p:cNvPr>
          <p:cNvSpPr>
            <a:spLocks noGrp="1"/>
          </p:cNvSpPr>
          <p:nvPr>
            <p:ph idx="1"/>
          </p:nvPr>
        </p:nvSpPr>
        <p:spPr>
          <a:xfrm>
            <a:off x="625642" y="1513166"/>
            <a:ext cx="6216836" cy="4719192"/>
          </a:xfrm>
        </p:spPr>
        <p:txBody>
          <a:bodyPr>
            <a:normAutofit fontScale="77500" lnSpcReduction="20000"/>
          </a:bodyPr>
          <a:lstStyle/>
          <a:p>
            <a:r>
              <a:rPr lang="en-US">
                <a:latin typeface="Segoe UI Light" panose="020B0502040204020203" pitchFamily="34" charset="0"/>
                <a:cs typeface="Segoe UI Light" panose="020B0502040204020203" pitchFamily="34" charset="0"/>
              </a:rPr>
              <a:t>“The customer experience is the cumulative impact – both emotionally and practical – of all of the encounters and interactions that a customer has with a company.” </a:t>
            </a:r>
            <a:r>
              <a:rPr lang="en-US" i="1">
                <a:latin typeface="Segoe UI Light" panose="020B0502040204020203" pitchFamily="34" charset="0"/>
                <a:cs typeface="Segoe UI Light" panose="020B0502040204020203" pitchFamily="34" charset="0"/>
              </a:rPr>
              <a:t>Customer Experience Edge</a:t>
            </a:r>
            <a:endParaRPr lang="en-US">
              <a:latin typeface="Segoe UI Light" panose="020B0502040204020203" pitchFamily="34" charset="0"/>
              <a:cs typeface="Segoe UI Light" panose="020B0502040204020203" pitchFamily="34" charset="0"/>
            </a:endParaRPr>
          </a:p>
          <a:p>
            <a:r>
              <a:rPr lang="en-US">
                <a:latin typeface="Segoe UI Light" panose="020B0502040204020203" pitchFamily="34" charset="0"/>
                <a:cs typeface="Segoe UI Light" panose="020B0502040204020203" pitchFamily="34" charset="0"/>
              </a:rPr>
              <a:t>Our guiding principles: </a:t>
            </a:r>
          </a:p>
          <a:p>
            <a:pPr lvl="1"/>
            <a:r>
              <a:rPr lang="en-US">
                <a:latin typeface="Segoe UI Light" panose="020B0502040204020203" pitchFamily="34" charset="0"/>
                <a:cs typeface="Segoe UI Light" panose="020B0502040204020203" pitchFamily="34" charset="0"/>
              </a:rPr>
              <a:t>Reliability – Live up to our promises.</a:t>
            </a:r>
          </a:p>
          <a:p>
            <a:pPr lvl="1"/>
            <a:r>
              <a:rPr lang="en-US">
                <a:latin typeface="Segoe UI Light" panose="020B0502040204020203" pitchFamily="34" charset="0"/>
                <a:cs typeface="Segoe UI Light" panose="020B0502040204020203" pitchFamily="34" charset="0"/>
              </a:rPr>
              <a:t>Convenience – Offer choice, consistency and timeliness. </a:t>
            </a:r>
          </a:p>
          <a:p>
            <a:pPr lvl="1"/>
            <a:r>
              <a:rPr lang="en-US">
                <a:latin typeface="Segoe UI Light" panose="020B0502040204020203" pitchFamily="34" charset="0"/>
                <a:cs typeface="Segoe UI Light" panose="020B0502040204020203" pitchFamily="34" charset="0"/>
              </a:rPr>
              <a:t>Responsiveness – Listening and responding quickly.</a:t>
            </a:r>
          </a:p>
          <a:p>
            <a:pPr lvl="1"/>
            <a:r>
              <a:rPr lang="en-US">
                <a:latin typeface="Segoe UI Light" panose="020B0502040204020203" pitchFamily="34" charset="0"/>
                <a:cs typeface="Segoe UI Light" panose="020B0502040204020203" pitchFamily="34" charset="0"/>
              </a:rPr>
              <a:t>Relevance – Offerings are personalized and meaningful.</a:t>
            </a:r>
          </a:p>
          <a:p>
            <a:pPr lvl="1"/>
            <a:r>
              <a:rPr lang="en-US">
                <a:latin typeface="Segoe UI Light" panose="020B0502040204020203" pitchFamily="34" charset="0"/>
                <a:cs typeface="Segoe UI Light" panose="020B0502040204020203" pitchFamily="34" charset="0"/>
              </a:rPr>
              <a:t>Integrity – Be honest with our customers.</a:t>
            </a:r>
          </a:p>
          <a:p>
            <a:pPr lvl="1"/>
            <a:r>
              <a:rPr lang="en-US">
                <a:latin typeface="Segoe UI Light" panose="020B0502040204020203" pitchFamily="34" charset="0"/>
                <a:cs typeface="Segoe UI Light" panose="020B0502040204020203" pitchFamily="34" charset="0"/>
              </a:rPr>
              <a:t>Presence – Need to maintain a presence with customers</a:t>
            </a:r>
          </a:p>
          <a:p>
            <a:r>
              <a:rPr lang="en-US">
                <a:latin typeface="Segoe UI Light" panose="020B0502040204020203" pitchFamily="34" charset="0"/>
                <a:cs typeface="Segoe UI Light" panose="020B0502040204020203" pitchFamily="34" charset="0"/>
              </a:rPr>
              <a:t>At Kiefer Consulting: </a:t>
            </a:r>
            <a:r>
              <a:rPr lang="en-US" i="1">
                <a:latin typeface="Segoe UI Light" panose="020B0502040204020203" pitchFamily="34" charset="0"/>
                <a:cs typeface="Segoe UI Light" panose="020B0502040204020203" pitchFamily="34" charset="0"/>
              </a:rPr>
              <a:t>“We want our customers to have an amazing experience working with the Kiefer team: The Kiefer Experience”</a:t>
            </a:r>
          </a:p>
        </p:txBody>
      </p:sp>
      <p:sp>
        <p:nvSpPr>
          <p:cNvPr id="4" name="Date Placeholder 3">
            <a:extLst>
              <a:ext uri="{FF2B5EF4-FFF2-40B4-BE49-F238E27FC236}">
                <a16:creationId xmlns:a16="http://schemas.microsoft.com/office/drawing/2014/main" id="{1AA14513-6FF3-4B07-9AB5-A5EA480303A2}"/>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50110055-0919-418E-A3D3-4F296ABBDA56}"/>
              </a:ext>
            </a:extLst>
          </p:cNvPr>
          <p:cNvSpPr>
            <a:spLocks noGrp="1"/>
          </p:cNvSpPr>
          <p:nvPr>
            <p:ph type="sldNum" sz="quarter" idx="12"/>
          </p:nvPr>
        </p:nvSpPr>
        <p:spPr/>
        <p:txBody>
          <a:bodyPr/>
          <a:lstStyle/>
          <a:p>
            <a:fld id="{06935844-1480-4CD9-B3B2-E15DD388EB3D}" type="slidenum">
              <a:rPr lang="en-US" smtClean="0"/>
              <a:t>12</a:t>
            </a:fld>
            <a:endParaRPr lang="en-US"/>
          </a:p>
        </p:txBody>
      </p:sp>
      <p:pic>
        <p:nvPicPr>
          <p:cNvPr id="1026" name="Picture 2" descr="Graphic showing Kiefer Consultings approach to delivering an exceptional customer experience">
            <a:extLst>
              <a:ext uri="{FF2B5EF4-FFF2-40B4-BE49-F238E27FC236}">
                <a16:creationId xmlns:a16="http://schemas.microsoft.com/office/drawing/2014/main" id="{A1105DA8-9A5D-4F64-82B3-0859169AA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783" y="1349615"/>
            <a:ext cx="5060726" cy="51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24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484B-E84B-47A6-A908-CA5EE3761474}"/>
              </a:ext>
            </a:extLst>
          </p:cNvPr>
          <p:cNvSpPr>
            <a:spLocks noGrp="1"/>
          </p:cNvSpPr>
          <p:nvPr>
            <p:ph type="title"/>
          </p:nvPr>
        </p:nvSpPr>
        <p:spPr/>
        <p:txBody>
          <a:bodyPr/>
          <a:lstStyle/>
          <a:p>
            <a:r>
              <a:rPr lang="en-US" dirty="0"/>
              <a:t>How will you stay engaged?</a:t>
            </a:r>
          </a:p>
        </p:txBody>
      </p:sp>
      <p:sp>
        <p:nvSpPr>
          <p:cNvPr id="4" name="Date Placeholder 3">
            <a:extLst>
              <a:ext uri="{FF2B5EF4-FFF2-40B4-BE49-F238E27FC236}">
                <a16:creationId xmlns:a16="http://schemas.microsoft.com/office/drawing/2014/main" id="{03B910EB-924E-4A6D-84CF-89B06224D2E2}"/>
              </a:ext>
            </a:extLst>
          </p:cNvPr>
          <p:cNvSpPr>
            <a:spLocks noGrp="1"/>
          </p:cNvSpPr>
          <p:nvPr>
            <p:ph type="dt" sz="half" idx="10"/>
          </p:nvPr>
        </p:nvSpPr>
        <p:spPr/>
        <p:txBody>
          <a:bodyPr/>
          <a:lstStyle/>
          <a:p>
            <a:fld id="{A16C1B1A-7283-4A67-9043-89F204201F7D}" type="datetime1">
              <a:rPr lang="en-US" smtClean="0"/>
              <a:t>2/26/2023</a:t>
            </a:fld>
            <a:endParaRPr lang="en-US"/>
          </a:p>
        </p:txBody>
      </p:sp>
      <p:sp>
        <p:nvSpPr>
          <p:cNvPr id="5" name="Slide Number Placeholder 4">
            <a:extLst>
              <a:ext uri="{FF2B5EF4-FFF2-40B4-BE49-F238E27FC236}">
                <a16:creationId xmlns:a16="http://schemas.microsoft.com/office/drawing/2014/main" id="{0CC4C2F2-669B-406B-A150-13BD6C554338}"/>
              </a:ext>
            </a:extLst>
          </p:cNvPr>
          <p:cNvSpPr>
            <a:spLocks noGrp="1"/>
          </p:cNvSpPr>
          <p:nvPr>
            <p:ph type="sldNum" sz="quarter" idx="12"/>
          </p:nvPr>
        </p:nvSpPr>
        <p:spPr/>
        <p:txBody>
          <a:bodyPr/>
          <a:lstStyle/>
          <a:p>
            <a:fld id="{D902BCED-9F9E-4561-AAF4-6AAB52C40CF2}" type="slidenum">
              <a:rPr lang="en-US" smtClean="0"/>
              <a:t>13</a:t>
            </a:fld>
            <a:endParaRPr lang="en-US"/>
          </a:p>
        </p:txBody>
      </p:sp>
      <p:pic>
        <p:nvPicPr>
          <p:cNvPr id="11" name="Graphic 10" descr="Clipboard outline">
            <a:extLst>
              <a:ext uri="{FF2B5EF4-FFF2-40B4-BE49-F238E27FC236}">
                <a16:creationId xmlns:a16="http://schemas.microsoft.com/office/drawing/2014/main" id="{4D32ED7F-491E-46DB-B14F-53273060B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7087" y="963339"/>
            <a:ext cx="5448626" cy="5448626"/>
          </a:xfrm>
          <a:prstGeom prst="rect">
            <a:avLst/>
          </a:prstGeom>
        </p:spPr>
      </p:pic>
      <p:sp>
        <p:nvSpPr>
          <p:cNvPr id="6" name="TextBox 5">
            <a:extLst>
              <a:ext uri="{FF2B5EF4-FFF2-40B4-BE49-F238E27FC236}">
                <a16:creationId xmlns:a16="http://schemas.microsoft.com/office/drawing/2014/main" id="{6B45EB4D-5D8F-AC0F-6580-E4BEEAF0E153}"/>
              </a:ext>
            </a:extLst>
          </p:cNvPr>
          <p:cNvSpPr txBox="1"/>
          <p:nvPr/>
        </p:nvSpPr>
        <p:spPr>
          <a:xfrm>
            <a:off x="6688476" y="3244334"/>
            <a:ext cx="3325300" cy="461665"/>
          </a:xfrm>
          <a:prstGeom prst="rect">
            <a:avLst/>
          </a:prstGeom>
          <a:noFill/>
        </p:spPr>
        <p:txBody>
          <a:bodyPr wrap="square">
            <a:spAutoFit/>
          </a:bodyPr>
          <a:lstStyle/>
          <a:p>
            <a:r>
              <a:rPr lang="en-US" sz="2400" dirty="0">
                <a:hlinkClick r:id="rId4"/>
              </a:rPr>
              <a:t>Career Success Factors</a:t>
            </a:r>
            <a:r>
              <a:rPr lang="en-US" sz="2400" dirty="0"/>
              <a:t> </a:t>
            </a:r>
          </a:p>
        </p:txBody>
      </p:sp>
      <p:pic>
        <p:nvPicPr>
          <p:cNvPr id="9" name="Picture 8">
            <a:extLst>
              <a:ext uri="{FF2B5EF4-FFF2-40B4-BE49-F238E27FC236}">
                <a16:creationId xmlns:a16="http://schemas.microsoft.com/office/drawing/2014/main" id="{10528758-1A2F-4A57-BCD7-067E6259181E}"/>
              </a:ext>
            </a:extLst>
          </p:cNvPr>
          <p:cNvPicPr>
            <a:picLocks noChangeAspect="1"/>
          </p:cNvPicPr>
          <p:nvPr/>
        </p:nvPicPr>
        <p:blipFill>
          <a:blip r:embed="rId5"/>
          <a:stretch>
            <a:fillRect/>
          </a:stretch>
        </p:blipFill>
        <p:spPr>
          <a:xfrm>
            <a:off x="2209800" y="2775877"/>
            <a:ext cx="2818276" cy="2875020"/>
          </a:xfrm>
          <a:prstGeom prst="rect">
            <a:avLst/>
          </a:prstGeom>
        </p:spPr>
      </p:pic>
    </p:spTree>
    <p:extLst>
      <p:ext uri="{BB962C8B-B14F-4D97-AF65-F5344CB8AC3E}">
        <p14:creationId xmlns:p14="http://schemas.microsoft.com/office/powerpoint/2010/main" val="3250312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301D5-5781-EC5F-FA2B-8EDC6D397CB7}"/>
              </a:ext>
            </a:extLst>
          </p:cNvPr>
          <p:cNvSpPr>
            <a:spLocks noGrp="1"/>
          </p:cNvSpPr>
          <p:nvPr>
            <p:ph type="title"/>
          </p:nvPr>
        </p:nvSpPr>
        <p:spPr/>
        <p:txBody>
          <a:bodyPr>
            <a:normAutofit/>
          </a:bodyPr>
          <a:lstStyle/>
          <a:p>
            <a:r>
              <a:rPr lang="en-US" dirty="0"/>
              <a:t>Results</a:t>
            </a:r>
          </a:p>
        </p:txBody>
      </p:sp>
      <p:pic>
        <p:nvPicPr>
          <p:cNvPr id="7" name="Content Placeholder 6">
            <a:extLst>
              <a:ext uri="{FF2B5EF4-FFF2-40B4-BE49-F238E27FC236}">
                <a16:creationId xmlns:a16="http://schemas.microsoft.com/office/drawing/2014/main" id="{D3771F85-8F84-BBAD-F777-0133A4937B24}"/>
              </a:ext>
            </a:extLst>
          </p:cNvPr>
          <p:cNvPicPr>
            <a:picLocks noGrp="1" noChangeAspect="1"/>
          </p:cNvPicPr>
          <p:nvPr>
            <p:ph idx="1"/>
          </p:nvPr>
        </p:nvPicPr>
        <p:blipFill>
          <a:blip r:embed="rId2"/>
          <a:stretch>
            <a:fillRect/>
          </a:stretch>
        </p:blipFill>
        <p:spPr>
          <a:xfrm>
            <a:off x="704287" y="1560319"/>
            <a:ext cx="3289469" cy="323867"/>
          </a:xfrm>
        </p:spPr>
      </p:pic>
      <p:sp>
        <p:nvSpPr>
          <p:cNvPr id="4" name="Date Placeholder 3">
            <a:extLst>
              <a:ext uri="{FF2B5EF4-FFF2-40B4-BE49-F238E27FC236}">
                <a16:creationId xmlns:a16="http://schemas.microsoft.com/office/drawing/2014/main" id="{A577A6E1-B88E-7B6C-44D0-88A4A52FD0BA}"/>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3D9F7C83-7462-0B51-EB25-9BAC33B806DB}"/>
              </a:ext>
            </a:extLst>
          </p:cNvPr>
          <p:cNvSpPr>
            <a:spLocks noGrp="1"/>
          </p:cNvSpPr>
          <p:nvPr>
            <p:ph type="sldNum" sz="quarter" idx="12"/>
          </p:nvPr>
        </p:nvSpPr>
        <p:spPr/>
        <p:txBody>
          <a:bodyPr/>
          <a:lstStyle/>
          <a:p>
            <a:fld id="{06935844-1480-4CD9-B3B2-E15DD388EB3D}" type="slidenum">
              <a:rPr lang="en-US" smtClean="0"/>
              <a:t>14</a:t>
            </a:fld>
            <a:endParaRPr lang="en-US"/>
          </a:p>
        </p:txBody>
      </p:sp>
      <p:pic>
        <p:nvPicPr>
          <p:cNvPr id="9" name="Picture 8">
            <a:extLst>
              <a:ext uri="{FF2B5EF4-FFF2-40B4-BE49-F238E27FC236}">
                <a16:creationId xmlns:a16="http://schemas.microsoft.com/office/drawing/2014/main" id="{1BA51BB3-9CCE-9291-0E67-578FF1DF8A56}"/>
              </a:ext>
            </a:extLst>
          </p:cNvPr>
          <p:cNvPicPr>
            <a:picLocks noChangeAspect="1"/>
          </p:cNvPicPr>
          <p:nvPr/>
        </p:nvPicPr>
        <p:blipFill>
          <a:blip r:embed="rId3"/>
          <a:stretch>
            <a:fillRect/>
          </a:stretch>
        </p:blipFill>
        <p:spPr>
          <a:xfrm>
            <a:off x="2402661" y="2540775"/>
            <a:ext cx="7266505" cy="2090617"/>
          </a:xfrm>
          <a:prstGeom prst="rect">
            <a:avLst/>
          </a:prstGeom>
        </p:spPr>
      </p:pic>
    </p:spTree>
    <p:extLst>
      <p:ext uri="{BB962C8B-B14F-4D97-AF65-F5344CB8AC3E}">
        <p14:creationId xmlns:p14="http://schemas.microsoft.com/office/powerpoint/2010/main" val="147970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A9AF6-6BEA-49B7-A602-2D311DB9BD3B}"/>
              </a:ext>
            </a:extLst>
          </p:cNvPr>
          <p:cNvSpPr>
            <a:spLocks noGrp="1"/>
          </p:cNvSpPr>
          <p:nvPr>
            <p:ph type="title"/>
          </p:nvPr>
        </p:nvSpPr>
        <p:spPr/>
        <p:txBody>
          <a:bodyPr>
            <a:normAutofit/>
          </a:bodyPr>
          <a:lstStyle/>
          <a:p>
            <a:r>
              <a:rPr lang="en-US" dirty="0"/>
              <a:t>Best Tech Careers 2022</a:t>
            </a:r>
          </a:p>
        </p:txBody>
      </p:sp>
      <p:sp>
        <p:nvSpPr>
          <p:cNvPr id="4" name="Date Placeholder 3">
            <a:extLst>
              <a:ext uri="{FF2B5EF4-FFF2-40B4-BE49-F238E27FC236}">
                <a16:creationId xmlns:a16="http://schemas.microsoft.com/office/drawing/2014/main" id="{6B58487E-183C-4D63-98E2-E3A752CA6F98}"/>
              </a:ext>
            </a:extLst>
          </p:cNvPr>
          <p:cNvSpPr>
            <a:spLocks noGrp="1"/>
          </p:cNvSpPr>
          <p:nvPr>
            <p:ph type="dt" sz="half" idx="10"/>
          </p:nvPr>
        </p:nvSpPr>
        <p:spPr/>
        <p:txBody>
          <a:bodyPr/>
          <a:lstStyle/>
          <a:p>
            <a:fld id="{A16C1B1A-7283-4A67-9043-89F204201F7D}" type="datetime1">
              <a:rPr lang="en-US" smtClean="0"/>
              <a:t>2/26/2023</a:t>
            </a:fld>
            <a:endParaRPr lang="en-US"/>
          </a:p>
        </p:txBody>
      </p:sp>
      <p:sp>
        <p:nvSpPr>
          <p:cNvPr id="5" name="Slide Number Placeholder 4">
            <a:extLst>
              <a:ext uri="{FF2B5EF4-FFF2-40B4-BE49-F238E27FC236}">
                <a16:creationId xmlns:a16="http://schemas.microsoft.com/office/drawing/2014/main" id="{BCBE5E64-9AEB-4650-91A5-3E3A604EBBAE}"/>
              </a:ext>
            </a:extLst>
          </p:cNvPr>
          <p:cNvSpPr>
            <a:spLocks noGrp="1"/>
          </p:cNvSpPr>
          <p:nvPr>
            <p:ph type="sldNum" sz="quarter" idx="12"/>
          </p:nvPr>
        </p:nvSpPr>
        <p:spPr/>
        <p:txBody>
          <a:bodyPr/>
          <a:lstStyle/>
          <a:p>
            <a:fld id="{D902BCED-9F9E-4561-AAF4-6AAB52C40CF2}" type="slidenum">
              <a:rPr lang="en-US" smtClean="0"/>
              <a:t>15</a:t>
            </a:fld>
            <a:endParaRPr lang="en-US"/>
          </a:p>
        </p:txBody>
      </p:sp>
      <p:sp>
        <p:nvSpPr>
          <p:cNvPr id="18" name="TextBox 17">
            <a:extLst>
              <a:ext uri="{FF2B5EF4-FFF2-40B4-BE49-F238E27FC236}">
                <a16:creationId xmlns:a16="http://schemas.microsoft.com/office/drawing/2014/main" id="{6339F0A4-494E-4099-AAB5-CF8423463FC4}"/>
              </a:ext>
            </a:extLst>
          </p:cNvPr>
          <p:cNvSpPr txBox="1"/>
          <p:nvPr/>
        </p:nvSpPr>
        <p:spPr>
          <a:xfrm>
            <a:off x="242298" y="5896958"/>
            <a:ext cx="11069547" cy="369332"/>
          </a:xfrm>
          <a:prstGeom prst="rect">
            <a:avLst/>
          </a:prstGeom>
          <a:noFill/>
        </p:spPr>
        <p:txBody>
          <a:bodyPr wrap="square">
            <a:spAutoFit/>
          </a:bodyPr>
          <a:lstStyle/>
          <a:p>
            <a:r>
              <a:rPr lang="en-US" b="0" i="0" dirty="0">
                <a:solidFill>
                  <a:srgbClr val="1B2733"/>
                </a:solidFill>
                <a:effectLst/>
                <a:latin typeface="Rubik"/>
              </a:rPr>
              <a:t>Source:  </a:t>
            </a:r>
            <a:r>
              <a:rPr lang="en-US" dirty="0">
                <a:hlinkClick r:id="rId2"/>
              </a:rPr>
              <a:t>Best Tech Jobs (careerkarma.com)</a:t>
            </a:r>
            <a:endParaRPr lang="en-US" dirty="0"/>
          </a:p>
        </p:txBody>
      </p:sp>
      <p:pic>
        <p:nvPicPr>
          <p:cNvPr id="10" name="Content Placeholder 9">
            <a:extLst>
              <a:ext uri="{FF2B5EF4-FFF2-40B4-BE49-F238E27FC236}">
                <a16:creationId xmlns:a16="http://schemas.microsoft.com/office/drawing/2014/main" id="{B9C5E850-55ED-CFCA-4A28-0166F3D99E58}"/>
              </a:ext>
            </a:extLst>
          </p:cNvPr>
          <p:cNvPicPr>
            <a:picLocks noGrp="1" noChangeAspect="1"/>
          </p:cNvPicPr>
          <p:nvPr>
            <p:ph idx="1"/>
          </p:nvPr>
        </p:nvPicPr>
        <p:blipFill>
          <a:blip r:embed="rId3"/>
          <a:stretch>
            <a:fillRect/>
          </a:stretch>
        </p:blipFill>
        <p:spPr>
          <a:xfrm>
            <a:off x="1099725" y="1401890"/>
            <a:ext cx="4280120" cy="3880049"/>
          </a:xfrm>
        </p:spPr>
      </p:pic>
      <p:pic>
        <p:nvPicPr>
          <p:cNvPr id="12" name="Picture 11">
            <a:extLst>
              <a:ext uri="{FF2B5EF4-FFF2-40B4-BE49-F238E27FC236}">
                <a16:creationId xmlns:a16="http://schemas.microsoft.com/office/drawing/2014/main" id="{64878EC2-FCE4-152E-EE59-584E013BBEA9}"/>
              </a:ext>
            </a:extLst>
          </p:cNvPr>
          <p:cNvPicPr>
            <a:picLocks noChangeAspect="1"/>
          </p:cNvPicPr>
          <p:nvPr/>
        </p:nvPicPr>
        <p:blipFill>
          <a:blip r:embed="rId4"/>
          <a:stretch>
            <a:fillRect/>
          </a:stretch>
        </p:blipFill>
        <p:spPr>
          <a:xfrm>
            <a:off x="6096000" y="1442774"/>
            <a:ext cx="4280120" cy="4216617"/>
          </a:xfrm>
          <a:prstGeom prst="rect">
            <a:avLst/>
          </a:prstGeom>
        </p:spPr>
      </p:pic>
    </p:spTree>
    <p:extLst>
      <p:ext uri="{BB962C8B-B14F-4D97-AF65-F5344CB8AC3E}">
        <p14:creationId xmlns:p14="http://schemas.microsoft.com/office/powerpoint/2010/main" val="85753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F8E68-B510-6201-43CD-A0FCF029F3BE}"/>
              </a:ext>
            </a:extLst>
          </p:cNvPr>
          <p:cNvSpPr>
            <a:spLocks noGrp="1"/>
          </p:cNvSpPr>
          <p:nvPr>
            <p:ph type="title"/>
          </p:nvPr>
        </p:nvSpPr>
        <p:spPr/>
        <p:txBody>
          <a:bodyPr/>
          <a:lstStyle/>
          <a:p>
            <a:r>
              <a:rPr lang="en-US" dirty="0"/>
              <a:t>Five Ways AI will impact the workforce</a:t>
            </a:r>
          </a:p>
        </p:txBody>
      </p:sp>
      <p:sp>
        <p:nvSpPr>
          <p:cNvPr id="3" name="Content Placeholder 2">
            <a:extLst>
              <a:ext uri="{FF2B5EF4-FFF2-40B4-BE49-F238E27FC236}">
                <a16:creationId xmlns:a16="http://schemas.microsoft.com/office/drawing/2014/main" id="{F0BBB9EE-7C38-0C8B-A9D7-F1A28608AC50}"/>
              </a:ext>
            </a:extLst>
          </p:cNvPr>
          <p:cNvSpPr>
            <a:spLocks noGrp="1"/>
          </p:cNvSpPr>
          <p:nvPr>
            <p:ph idx="1"/>
          </p:nvPr>
        </p:nvSpPr>
        <p:spPr/>
        <p:txBody>
          <a:bodyPr>
            <a:normAutofit/>
          </a:bodyPr>
          <a:lstStyle/>
          <a:p>
            <a:r>
              <a:rPr lang="en-US" dirty="0">
                <a:solidFill>
                  <a:srgbClr val="212529"/>
                </a:solidFill>
              </a:rPr>
              <a:t>It will unleash our creativity: </a:t>
            </a:r>
            <a:r>
              <a:rPr lang="en-US" b="0" i="0" dirty="0">
                <a:solidFill>
                  <a:srgbClr val="212529"/>
                </a:solidFill>
                <a:effectLst/>
                <a:latin typeface="Segoe UI" panose="020B0502040204020203" pitchFamily="34" charset="0"/>
              </a:rPr>
              <a:t>DALL-E 2, </a:t>
            </a:r>
            <a:r>
              <a:rPr lang="en-US" b="0" i="0" dirty="0" err="1">
                <a:solidFill>
                  <a:srgbClr val="212529"/>
                </a:solidFill>
                <a:effectLst/>
                <a:latin typeface="Segoe UI" panose="020B0502040204020203" pitchFamily="34" charset="0"/>
              </a:rPr>
              <a:t>MidJourney</a:t>
            </a:r>
            <a:r>
              <a:rPr lang="en-US" b="0" i="0" dirty="0">
                <a:solidFill>
                  <a:srgbClr val="212529"/>
                </a:solidFill>
                <a:effectLst/>
                <a:latin typeface="Segoe UI" panose="020B0502040204020203" pitchFamily="34" charset="0"/>
              </a:rPr>
              <a:t>, </a:t>
            </a:r>
            <a:r>
              <a:rPr lang="en-US" b="0" i="0" dirty="0" err="1">
                <a:solidFill>
                  <a:srgbClr val="212529"/>
                </a:solidFill>
                <a:effectLst/>
                <a:latin typeface="Segoe UI" panose="020B0502040204020203" pitchFamily="34" charset="0"/>
              </a:rPr>
              <a:t>ChatGPT</a:t>
            </a:r>
            <a:endParaRPr lang="en-US" b="0" i="0" dirty="0">
              <a:solidFill>
                <a:srgbClr val="212529"/>
              </a:solidFill>
              <a:effectLst/>
              <a:latin typeface="Segoe UI" panose="020B0502040204020203" pitchFamily="34" charset="0"/>
            </a:endParaRPr>
          </a:p>
          <a:p>
            <a:pPr algn="l"/>
            <a:r>
              <a:rPr lang="en-US" b="0" i="0" dirty="0">
                <a:solidFill>
                  <a:srgbClr val="212529"/>
                </a:solidFill>
                <a:effectLst/>
                <a:latin typeface="Segoe UI" panose="020B0502040204020203" pitchFamily="34" charset="0"/>
              </a:rPr>
              <a:t>It Will Make Coding Much More Accessible</a:t>
            </a:r>
          </a:p>
          <a:p>
            <a:r>
              <a:rPr lang="en-US" b="0" i="0" dirty="0">
                <a:solidFill>
                  <a:srgbClr val="212529"/>
                </a:solidFill>
                <a:effectLst/>
                <a:latin typeface="Segoe UI" panose="020B0502040204020203" pitchFamily="34" charset="0"/>
              </a:rPr>
              <a:t>It Will Become Our Copilot in Other Ways Too</a:t>
            </a:r>
          </a:p>
          <a:p>
            <a:r>
              <a:rPr lang="en-US" b="0" i="0" dirty="0">
                <a:solidFill>
                  <a:srgbClr val="212529"/>
                </a:solidFill>
                <a:effectLst/>
                <a:latin typeface="Segoe UI" panose="020B0502040204020203" pitchFamily="34" charset="0"/>
              </a:rPr>
              <a:t>It Will Unlock Faster Iteration</a:t>
            </a:r>
          </a:p>
          <a:p>
            <a:r>
              <a:rPr lang="en-US" b="0" i="0" dirty="0">
                <a:solidFill>
                  <a:srgbClr val="212529"/>
                </a:solidFill>
                <a:effectLst/>
                <a:latin typeface="Segoe UI" panose="020B0502040204020203" pitchFamily="34" charset="0"/>
              </a:rPr>
              <a:t>It Will Make Work </a:t>
            </a:r>
            <a:r>
              <a:rPr lang="en-US" dirty="0">
                <a:solidFill>
                  <a:srgbClr val="212529"/>
                </a:solidFill>
              </a:rPr>
              <a:t>More Enjoyable</a:t>
            </a:r>
          </a:p>
          <a:p>
            <a:endParaRPr lang="en-US" dirty="0">
              <a:solidFill>
                <a:srgbClr val="212529"/>
              </a:solidFill>
            </a:endParaRPr>
          </a:p>
          <a:p>
            <a:pPr marL="0" indent="0">
              <a:buNone/>
            </a:pPr>
            <a:r>
              <a:rPr lang="en-US" sz="2000" dirty="0">
                <a:solidFill>
                  <a:srgbClr val="212529"/>
                </a:solidFill>
              </a:rPr>
              <a:t>“</a:t>
            </a:r>
            <a:r>
              <a:rPr lang="en-US" sz="2000" i="1" dirty="0">
                <a:solidFill>
                  <a:srgbClr val="212529"/>
                </a:solidFill>
              </a:rPr>
              <a:t>I think with some confidence I can say that 2023 is going to be the most exciting year that the AI community has ever had</a:t>
            </a:r>
            <a:r>
              <a:rPr lang="en-US" sz="2000" dirty="0">
                <a:solidFill>
                  <a:srgbClr val="212529"/>
                </a:solidFill>
              </a:rPr>
              <a:t>,” Kevin Scott, chief technology officer at Microsoft</a:t>
            </a:r>
          </a:p>
          <a:p>
            <a:pPr marL="0" indent="0">
              <a:buNone/>
            </a:pPr>
            <a:r>
              <a:rPr lang="en-US" sz="2000" dirty="0">
                <a:hlinkClick r:id="rId2"/>
              </a:rPr>
              <a:t>Article</a:t>
            </a:r>
            <a:r>
              <a:rPr lang="en-US" dirty="0">
                <a:hlinkClick r:id="rId2"/>
              </a:rPr>
              <a:t> </a:t>
            </a:r>
            <a:r>
              <a:rPr lang="en-US" sz="2000" dirty="0">
                <a:hlinkClick r:id="rId2"/>
              </a:rPr>
              <a:t>Source</a:t>
            </a:r>
            <a:r>
              <a:rPr lang="en-US" dirty="0"/>
              <a:t> </a:t>
            </a:r>
          </a:p>
        </p:txBody>
      </p:sp>
      <p:sp>
        <p:nvSpPr>
          <p:cNvPr id="4" name="Date Placeholder 3">
            <a:extLst>
              <a:ext uri="{FF2B5EF4-FFF2-40B4-BE49-F238E27FC236}">
                <a16:creationId xmlns:a16="http://schemas.microsoft.com/office/drawing/2014/main" id="{F001E90B-5F08-060F-BD2A-2524B3CC87F4}"/>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34FE2F01-5290-3696-8F38-B83CE367EBD3}"/>
              </a:ext>
            </a:extLst>
          </p:cNvPr>
          <p:cNvSpPr>
            <a:spLocks noGrp="1"/>
          </p:cNvSpPr>
          <p:nvPr>
            <p:ph type="sldNum" sz="quarter" idx="12"/>
          </p:nvPr>
        </p:nvSpPr>
        <p:spPr/>
        <p:txBody>
          <a:bodyPr/>
          <a:lstStyle/>
          <a:p>
            <a:fld id="{06935844-1480-4CD9-B3B2-E15DD388EB3D}" type="slidenum">
              <a:rPr lang="en-US" smtClean="0"/>
              <a:t>16</a:t>
            </a:fld>
            <a:endParaRPr lang="en-US"/>
          </a:p>
        </p:txBody>
      </p:sp>
    </p:spTree>
    <p:extLst>
      <p:ext uri="{BB962C8B-B14F-4D97-AF65-F5344CB8AC3E}">
        <p14:creationId xmlns:p14="http://schemas.microsoft.com/office/powerpoint/2010/main" val="2584386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484B-E84B-47A6-A908-CA5EE3761474}"/>
              </a:ext>
            </a:extLst>
          </p:cNvPr>
          <p:cNvSpPr>
            <a:spLocks noGrp="1"/>
          </p:cNvSpPr>
          <p:nvPr>
            <p:ph type="title"/>
          </p:nvPr>
        </p:nvSpPr>
        <p:spPr/>
        <p:txBody>
          <a:bodyPr/>
          <a:lstStyle/>
          <a:p>
            <a:r>
              <a:rPr lang="en-US" dirty="0"/>
              <a:t>Impact of AI</a:t>
            </a:r>
          </a:p>
        </p:txBody>
      </p:sp>
      <p:sp>
        <p:nvSpPr>
          <p:cNvPr id="4" name="Date Placeholder 3">
            <a:extLst>
              <a:ext uri="{FF2B5EF4-FFF2-40B4-BE49-F238E27FC236}">
                <a16:creationId xmlns:a16="http://schemas.microsoft.com/office/drawing/2014/main" id="{03B910EB-924E-4A6D-84CF-89B06224D2E2}"/>
              </a:ext>
            </a:extLst>
          </p:cNvPr>
          <p:cNvSpPr>
            <a:spLocks noGrp="1"/>
          </p:cNvSpPr>
          <p:nvPr>
            <p:ph type="dt" sz="half" idx="10"/>
          </p:nvPr>
        </p:nvSpPr>
        <p:spPr/>
        <p:txBody>
          <a:bodyPr/>
          <a:lstStyle/>
          <a:p>
            <a:fld id="{A16C1B1A-7283-4A67-9043-89F204201F7D}" type="datetime1">
              <a:rPr lang="en-US" smtClean="0"/>
              <a:t>2/26/2023</a:t>
            </a:fld>
            <a:endParaRPr lang="en-US"/>
          </a:p>
        </p:txBody>
      </p:sp>
      <p:sp>
        <p:nvSpPr>
          <p:cNvPr id="5" name="Slide Number Placeholder 4">
            <a:extLst>
              <a:ext uri="{FF2B5EF4-FFF2-40B4-BE49-F238E27FC236}">
                <a16:creationId xmlns:a16="http://schemas.microsoft.com/office/drawing/2014/main" id="{0CC4C2F2-669B-406B-A150-13BD6C554338}"/>
              </a:ext>
            </a:extLst>
          </p:cNvPr>
          <p:cNvSpPr>
            <a:spLocks noGrp="1"/>
          </p:cNvSpPr>
          <p:nvPr>
            <p:ph type="sldNum" sz="quarter" idx="12"/>
          </p:nvPr>
        </p:nvSpPr>
        <p:spPr/>
        <p:txBody>
          <a:bodyPr/>
          <a:lstStyle/>
          <a:p>
            <a:fld id="{D902BCED-9F9E-4561-AAF4-6AAB52C40CF2}" type="slidenum">
              <a:rPr lang="en-US" smtClean="0"/>
              <a:t>17</a:t>
            </a:fld>
            <a:endParaRPr lang="en-US"/>
          </a:p>
        </p:txBody>
      </p:sp>
      <p:pic>
        <p:nvPicPr>
          <p:cNvPr id="11" name="Graphic 10" descr="Clipboard outline">
            <a:extLst>
              <a:ext uri="{FF2B5EF4-FFF2-40B4-BE49-F238E27FC236}">
                <a16:creationId xmlns:a16="http://schemas.microsoft.com/office/drawing/2014/main" id="{4D32ED7F-491E-46DB-B14F-53273060BF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7087" y="963339"/>
            <a:ext cx="5448626" cy="5448626"/>
          </a:xfrm>
          <a:prstGeom prst="rect">
            <a:avLst/>
          </a:prstGeom>
        </p:spPr>
      </p:pic>
      <p:sp>
        <p:nvSpPr>
          <p:cNvPr id="7" name="TextBox 6">
            <a:extLst>
              <a:ext uri="{FF2B5EF4-FFF2-40B4-BE49-F238E27FC236}">
                <a16:creationId xmlns:a16="http://schemas.microsoft.com/office/drawing/2014/main" id="{A0693935-D750-B652-59A9-01A696967FE2}"/>
              </a:ext>
            </a:extLst>
          </p:cNvPr>
          <p:cNvSpPr txBox="1"/>
          <p:nvPr/>
        </p:nvSpPr>
        <p:spPr>
          <a:xfrm>
            <a:off x="6922214" y="3838064"/>
            <a:ext cx="3267391" cy="477082"/>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b="0">
                <a:solidFill>
                  <a:schemeClr val="bg2">
                    <a:lumMod val="50000"/>
                  </a:schemeClr>
                </a:solidFill>
                <a:latin typeface="Segoe UI" panose="020B0502040204020203" pitchFamily="34" charset="0"/>
                <a:cs typeface="Segoe UI" panose="020B0502040204020203" pitchFamily="34" charset="0"/>
              </a:defRPr>
            </a:lvl1pPr>
            <a:lvl2pPr marL="685800" indent="-228600">
              <a:lnSpc>
                <a:spcPct val="90000"/>
              </a:lnSpc>
              <a:spcBef>
                <a:spcPts val="500"/>
              </a:spcBef>
              <a:buFont typeface="Arial" panose="020B0604020202020204" pitchFamily="34" charset="0"/>
              <a:buChar char="•"/>
              <a:defRPr sz="2400" b="0">
                <a:solidFill>
                  <a:schemeClr val="bg2">
                    <a:lumMod val="50000"/>
                  </a:schemeClr>
                </a:solidFill>
                <a:latin typeface="Segoe UI" panose="020B0502040204020203" pitchFamily="34" charset="0"/>
                <a:cs typeface="Segoe UI" panose="020B0502040204020203" pitchFamily="34" charset="0"/>
              </a:defRPr>
            </a:lvl2pPr>
            <a:lvl3pPr marL="1143000" indent="-228600">
              <a:lnSpc>
                <a:spcPct val="90000"/>
              </a:lnSpc>
              <a:spcBef>
                <a:spcPts val="500"/>
              </a:spcBef>
              <a:buFont typeface="Arial" panose="020B0604020202020204" pitchFamily="34" charset="0"/>
              <a:buChar char="•"/>
              <a:defRPr sz="2000" b="0">
                <a:solidFill>
                  <a:schemeClr val="bg2">
                    <a:lumMod val="50000"/>
                  </a:schemeClr>
                </a:solidFill>
                <a:latin typeface="Segoe UI" panose="020B0502040204020203" pitchFamily="34" charset="0"/>
                <a:cs typeface="Segoe UI" panose="020B0502040204020203" pitchFamily="34" charset="0"/>
              </a:defRPr>
            </a:lvl3pPr>
            <a:lvl4pPr marL="1600200" indent="-228600">
              <a:lnSpc>
                <a:spcPct val="90000"/>
              </a:lnSpc>
              <a:spcBef>
                <a:spcPts val="500"/>
              </a:spcBef>
              <a:buFont typeface="Arial" panose="020B0604020202020204" pitchFamily="34" charset="0"/>
              <a:buChar char="•"/>
              <a:defRPr b="0">
                <a:solidFill>
                  <a:schemeClr val="bg2">
                    <a:lumMod val="50000"/>
                  </a:schemeClr>
                </a:solidFill>
                <a:latin typeface="Segoe UI" panose="020B0502040204020203" pitchFamily="34" charset="0"/>
                <a:cs typeface="Segoe UI" panose="020B0502040204020203" pitchFamily="34" charset="0"/>
              </a:defRPr>
            </a:lvl4pPr>
            <a:lvl5pPr marL="2057400" indent="-228600">
              <a:lnSpc>
                <a:spcPct val="90000"/>
              </a:lnSpc>
              <a:spcBef>
                <a:spcPts val="500"/>
              </a:spcBef>
              <a:buFont typeface="Arial" panose="020B0604020202020204" pitchFamily="34" charset="0"/>
              <a:buChar char="•"/>
              <a:defRPr b="0">
                <a:solidFill>
                  <a:schemeClr val="bg2">
                    <a:lumMod val="50000"/>
                  </a:schemeClr>
                </a:solidFill>
                <a:latin typeface="Segoe UI" panose="020B0502040204020203" pitchFamily="34" charset="0"/>
                <a:cs typeface="Segoe UI" panose="020B0502040204020203"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accent2"/>
                </a:solidFill>
                <a:hlinkClick r:id="rId4">
                  <a:extLst>
                    <a:ext uri="{A12FA001-AC4F-418D-AE19-62706E023703}">
                      <ahyp:hlinkClr xmlns:ahyp="http://schemas.microsoft.com/office/drawing/2018/hyperlinkcolor" val="tx"/>
                    </a:ext>
                  </a:extLst>
                </a:hlinkClick>
              </a:rPr>
              <a:t>Impact of AI Survey</a:t>
            </a:r>
            <a:r>
              <a:rPr lang="en-US" dirty="0">
                <a:solidFill>
                  <a:schemeClr val="accent2"/>
                </a:solidFill>
              </a:rPr>
              <a:t> </a:t>
            </a:r>
          </a:p>
        </p:txBody>
      </p:sp>
      <p:pic>
        <p:nvPicPr>
          <p:cNvPr id="12" name="Picture 11">
            <a:extLst>
              <a:ext uri="{FF2B5EF4-FFF2-40B4-BE49-F238E27FC236}">
                <a16:creationId xmlns:a16="http://schemas.microsoft.com/office/drawing/2014/main" id="{8D0EA86A-5D4B-4B41-2A38-84A668D36EDF}"/>
              </a:ext>
            </a:extLst>
          </p:cNvPr>
          <p:cNvPicPr>
            <a:picLocks noChangeAspect="1"/>
          </p:cNvPicPr>
          <p:nvPr/>
        </p:nvPicPr>
        <p:blipFill>
          <a:blip r:embed="rId5"/>
          <a:stretch>
            <a:fillRect/>
          </a:stretch>
        </p:blipFill>
        <p:spPr>
          <a:xfrm>
            <a:off x="2237037" y="2584421"/>
            <a:ext cx="2688725" cy="2706769"/>
          </a:xfrm>
          <a:prstGeom prst="rect">
            <a:avLst/>
          </a:prstGeom>
        </p:spPr>
      </p:pic>
    </p:spTree>
    <p:extLst>
      <p:ext uri="{BB962C8B-B14F-4D97-AF65-F5344CB8AC3E}">
        <p14:creationId xmlns:p14="http://schemas.microsoft.com/office/powerpoint/2010/main" val="3948572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5FE-63A8-D3F3-7C6F-9FCE21DF55B0}"/>
              </a:ext>
            </a:extLst>
          </p:cNvPr>
          <p:cNvSpPr>
            <a:spLocks noGrp="1"/>
          </p:cNvSpPr>
          <p:nvPr>
            <p:ph type="title"/>
          </p:nvPr>
        </p:nvSpPr>
        <p:spPr/>
        <p:txBody>
          <a:bodyPr/>
          <a:lstStyle/>
          <a:p>
            <a:r>
              <a:rPr lang="en-US" dirty="0"/>
              <a:t>Results</a:t>
            </a:r>
          </a:p>
        </p:txBody>
      </p:sp>
      <p:pic>
        <p:nvPicPr>
          <p:cNvPr id="7" name="Content Placeholder 6">
            <a:extLst>
              <a:ext uri="{FF2B5EF4-FFF2-40B4-BE49-F238E27FC236}">
                <a16:creationId xmlns:a16="http://schemas.microsoft.com/office/drawing/2014/main" id="{B8F4DDB7-2FFA-8A86-91A1-4D4CD7337520}"/>
              </a:ext>
            </a:extLst>
          </p:cNvPr>
          <p:cNvPicPr>
            <a:picLocks noGrp="1" noChangeAspect="1"/>
          </p:cNvPicPr>
          <p:nvPr>
            <p:ph idx="1"/>
          </p:nvPr>
        </p:nvPicPr>
        <p:blipFill>
          <a:blip r:embed="rId2"/>
          <a:stretch>
            <a:fillRect/>
          </a:stretch>
        </p:blipFill>
        <p:spPr>
          <a:xfrm>
            <a:off x="468034" y="1514401"/>
            <a:ext cx="7161979" cy="2673689"/>
          </a:xfrm>
        </p:spPr>
      </p:pic>
      <p:sp>
        <p:nvSpPr>
          <p:cNvPr id="4" name="Date Placeholder 3">
            <a:extLst>
              <a:ext uri="{FF2B5EF4-FFF2-40B4-BE49-F238E27FC236}">
                <a16:creationId xmlns:a16="http://schemas.microsoft.com/office/drawing/2014/main" id="{8AF6510F-5493-EA58-D221-333846D894E6}"/>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CE86875A-BCD3-17B5-6594-2CC6B55813A7}"/>
              </a:ext>
            </a:extLst>
          </p:cNvPr>
          <p:cNvSpPr>
            <a:spLocks noGrp="1"/>
          </p:cNvSpPr>
          <p:nvPr>
            <p:ph type="sldNum" sz="quarter" idx="12"/>
          </p:nvPr>
        </p:nvSpPr>
        <p:spPr/>
        <p:txBody>
          <a:bodyPr/>
          <a:lstStyle/>
          <a:p>
            <a:fld id="{06935844-1480-4CD9-B3B2-E15DD388EB3D}" type="slidenum">
              <a:rPr lang="en-US" smtClean="0"/>
              <a:t>18</a:t>
            </a:fld>
            <a:endParaRPr lang="en-US"/>
          </a:p>
        </p:txBody>
      </p:sp>
      <p:pic>
        <p:nvPicPr>
          <p:cNvPr id="9" name="Picture 8">
            <a:extLst>
              <a:ext uri="{FF2B5EF4-FFF2-40B4-BE49-F238E27FC236}">
                <a16:creationId xmlns:a16="http://schemas.microsoft.com/office/drawing/2014/main" id="{3651BA6F-0C12-3A07-43FF-9AC361521B33}"/>
              </a:ext>
            </a:extLst>
          </p:cNvPr>
          <p:cNvPicPr>
            <a:picLocks noChangeAspect="1"/>
          </p:cNvPicPr>
          <p:nvPr/>
        </p:nvPicPr>
        <p:blipFill>
          <a:blip r:embed="rId3"/>
          <a:stretch>
            <a:fillRect/>
          </a:stretch>
        </p:blipFill>
        <p:spPr>
          <a:xfrm>
            <a:off x="5694824" y="3943461"/>
            <a:ext cx="6369634" cy="2300925"/>
          </a:xfrm>
          <a:prstGeom prst="rect">
            <a:avLst/>
          </a:prstGeom>
        </p:spPr>
      </p:pic>
      <p:pic>
        <p:nvPicPr>
          <p:cNvPr id="11" name="Picture 10">
            <a:extLst>
              <a:ext uri="{FF2B5EF4-FFF2-40B4-BE49-F238E27FC236}">
                <a16:creationId xmlns:a16="http://schemas.microsoft.com/office/drawing/2014/main" id="{F85C6765-0087-BB0B-3BB1-817885C06D72}"/>
              </a:ext>
            </a:extLst>
          </p:cNvPr>
          <p:cNvPicPr>
            <a:picLocks noChangeAspect="1"/>
          </p:cNvPicPr>
          <p:nvPr/>
        </p:nvPicPr>
        <p:blipFill>
          <a:blip r:embed="rId4"/>
          <a:stretch>
            <a:fillRect/>
          </a:stretch>
        </p:blipFill>
        <p:spPr>
          <a:xfrm>
            <a:off x="468034" y="1361992"/>
            <a:ext cx="3527815" cy="208541"/>
          </a:xfrm>
          <a:prstGeom prst="rect">
            <a:avLst/>
          </a:prstGeom>
        </p:spPr>
      </p:pic>
    </p:spTree>
    <p:extLst>
      <p:ext uri="{BB962C8B-B14F-4D97-AF65-F5344CB8AC3E}">
        <p14:creationId xmlns:p14="http://schemas.microsoft.com/office/powerpoint/2010/main" val="387379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52C23-FA40-D5B4-BBFC-1C3F6FB4509A}"/>
              </a:ext>
            </a:extLst>
          </p:cNvPr>
          <p:cNvSpPr>
            <a:spLocks noGrp="1"/>
          </p:cNvSpPr>
          <p:nvPr>
            <p:ph type="title"/>
          </p:nvPr>
        </p:nvSpPr>
        <p:spPr/>
        <p:txBody>
          <a:bodyPr/>
          <a:lstStyle/>
          <a:p>
            <a:r>
              <a:rPr lang="en-US" dirty="0"/>
              <a:t>Fears</a:t>
            </a:r>
          </a:p>
        </p:txBody>
      </p:sp>
      <p:sp>
        <p:nvSpPr>
          <p:cNvPr id="3" name="Content Placeholder 2">
            <a:extLst>
              <a:ext uri="{FF2B5EF4-FFF2-40B4-BE49-F238E27FC236}">
                <a16:creationId xmlns:a16="http://schemas.microsoft.com/office/drawing/2014/main" id="{81928B5E-F129-3D2A-9293-FCCED0ECAF53}"/>
              </a:ext>
            </a:extLst>
          </p:cNvPr>
          <p:cNvSpPr>
            <a:spLocks noGrp="1"/>
          </p:cNvSpPr>
          <p:nvPr>
            <p:ph idx="1"/>
          </p:nvPr>
        </p:nvSpPr>
        <p:spPr/>
        <p:txBody>
          <a:bodyPr>
            <a:normAutofit lnSpcReduction="10000"/>
          </a:bodyPr>
          <a:lstStyle/>
          <a:p>
            <a:r>
              <a:rPr lang="en-US" dirty="0"/>
              <a:t>Getting too many reject letters</a:t>
            </a:r>
          </a:p>
          <a:p>
            <a:r>
              <a:rPr lang="en-US" dirty="0"/>
              <a:t>Not interviewing well</a:t>
            </a:r>
          </a:p>
          <a:p>
            <a:r>
              <a:rPr lang="en-US" dirty="0"/>
              <a:t>Being nervous when talking with employers</a:t>
            </a:r>
          </a:p>
          <a:p>
            <a:r>
              <a:rPr lang="en-US" dirty="0"/>
              <a:t>Moving to a new location</a:t>
            </a:r>
          </a:p>
          <a:p>
            <a:r>
              <a:rPr lang="en-US" dirty="0"/>
              <a:t>Not being good enough</a:t>
            </a:r>
          </a:p>
          <a:p>
            <a:r>
              <a:rPr lang="en-US" dirty="0"/>
              <a:t>Not having enough experience</a:t>
            </a:r>
          </a:p>
          <a:p>
            <a:r>
              <a:rPr lang="en-US"/>
              <a:t>Failing</a:t>
            </a:r>
            <a:endParaRPr lang="en-US" dirty="0"/>
          </a:p>
          <a:p>
            <a:endParaRPr lang="en-US" dirty="0"/>
          </a:p>
          <a:p>
            <a:pPr marL="0" indent="0">
              <a:buNone/>
            </a:pPr>
            <a:r>
              <a:rPr lang="en-US" dirty="0"/>
              <a:t>What other fears do you have at this point in your career?</a:t>
            </a:r>
          </a:p>
        </p:txBody>
      </p:sp>
      <p:sp>
        <p:nvSpPr>
          <p:cNvPr id="4" name="Date Placeholder 3">
            <a:extLst>
              <a:ext uri="{FF2B5EF4-FFF2-40B4-BE49-F238E27FC236}">
                <a16:creationId xmlns:a16="http://schemas.microsoft.com/office/drawing/2014/main" id="{DBD8F907-5757-DAC8-9783-5244E01DD19C}"/>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0F2174B5-E83F-7FD8-169F-55C1C8064DF8}"/>
              </a:ext>
            </a:extLst>
          </p:cNvPr>
          <p:cNvSpPr>
            <a:spLocks noGrp="1"/>
          </p:cNvSpPr>
          <p:nvPr>
            <p:ph type="sldNum" sz="quarter" idx="12"/>
          </p:nvPr>
        </p:nvSpPr>
        <p:spPr/>
        <p:txBody>
          <a:bodyPr/>
          <a:lstStyle/>
          <a:p>
            <a:fld id="{06935844-1480-4CD9-B3B2-E15DD388EB3D}" type="slidenum">
              <a:rPr lang="en-US" smtClean="0"/>
              <a:t>19</a:t>
            </a:fld>
            <a:endParaRPr lang="en-US"/>
          </a:p>
        </p:txBody>
      </p:sp>
    </p:spTree>
    <p:extLst>
      <p:ext uri="{BB962C8B-B14F-4D97-AF65-F5344CB8AC3E}">
        <p14:creationId xmlns:p14="http://schemas.microsoft.com/office/powerpoint/2010/main" val="15066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61EB-D26D-45A2-AEAD-D04C84150FCD}"/>
              </a:ext>
            </a:extLst>
          </p:cNvPr>
          <p:cNvSpPr>
            <a:spLocks noGrp="1"/>
          </p:cNvSpPr>
          <p:nvPr>
            <p:ph type="title"/>
          </p:nvPr>
        </p:nvSpPr>
        <p:spPr/>
        <p:txBody>
          <a:bodyPr/>
          <a:lstStyle/>
          <a:p>
            <a:r>
              <a:rPr lang="en-US"/>
              <a:t>Gregory Kiefer, CEO</a:t>
            </a:r>
          </a:p>
        </p:txBody>
      </p:sp>
      <p:sp>
        <p:nvSpPr>
          <p:cNvPr id="3" name="Content Placeholder 2">
            <a:extLst>
              <a:ext uri="{FF2B5EF4-FFF2-40B4-BE49-F238E27FC236}">
                <a16:creationId xmlns:a16="http://schemas.microsoft.com/office/drawing/2014/main" id="{47ED3610-E8A2-4CC5-97BD-0F7679914C3C}"/>
              </a:ext>
            </a:extLst>
          </p:cNvPr>
          <p:cNvSpPr>
            <a:spLocks noGrp="1"/>
          </p:cNvSpPr>
          <p:nvPr>
            <p:ph idx="1"/>
          </p:nvPr>
        </p:nvSpPr>
        <p:spPr>
          <a:xfrm>
            <a:off x="5731933" y="2261936"/>
            <a:ext cx="5662889" cy="3779855"/>
          </a:xfrm>
        </p:spPr>
        <p:txBody>
          <a:bodyPr/>
          <a:lstStyle/>
          <a:p>
            <a:r>
              <a:rPr lang="en-US">
                <a:latin typeface="Segoe UI Light"/>
                <a:cs typeface="Segoe UI Light"/>
              </a:rPr>
              <a:t>President and CEO of Kiefer Consulting</a:t>
            </a:r>
          </a:p>
          <a:p>
            <a:r>
              <a:rPr lang="en-US">
                <a:latin typeface="Segoe UI Light"/>
                <a:cs typeface="Segoe UI Light"/>
              </a:rPr>
              <a:t>Established consulting services company in 1988 at the age of 26</a:t>
            </a:r>
          </a:p>
          <a:p>
            <a:r>
              <a:rPr lang="en-US">
                <a:latin typeface="Segoe UI Light"/>
                <a:cs typeface="Segoe UI Light"/>
              </a:rPr>
              <a:t>Built a consulting firm that continues to grow, learn and adapt</a:t>
            </a:r>
          </a:p>
        </p:txBody>
      </p:sp>
      <p:sp>
        <p:nvSpPr>
          <p:cNvPr id="4" name="Date Placeholder 3">
            <a:extLst>
              <a:ext uri="{FF2B5EF4-FFF2-40B4-BE49-F238E27FC236}">
                <a16:creationId xmlns:a16="http://schemas.microsoft.com/office/drawing/2014/main" id="{D83B4EAE-ED1F-4CA6-A3EC-BC1E25BC9D06}"/>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A5AD36B9-4500-418C-ADF6-8144D7D9ADF6}"/>
              </a:ext>
            </a:extLst>
          </p:cNvPr>
          <p:cNvSpPr>
            <a:spLocks noGrp="1"/>
          </p:cNvSpPr>
          <p:nvPr>
            <p:ph type="sldNum" sz="quarter" idx="12"/>
          </p:nvPr>
        </p:nvSpPr>
        <p:spPr/>
        <p:txBody>
          <a:bodyPr/>
          <a:lstStyle/>
          <a:p>
            <a:fld id="{06935844-1480-4CD9-B3B2-E15DD388EB3D}" type="slidenum">
              <a:rPr lang="en-US" smtClean="0"/>
              <a:t>2</a:t>
            </a:fld>
            <a:endParaRPr lang="en-US"/>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760"/>
          <a:stretch/>
        </p:blipFill>
        <p:spPr>
          <a:xfrm>
            <a:off x="-5644" y="1251832"/>
            <a:ext cx="5170036" cy="5228583"/>
          </a:xfrm>
          <a:prstGeom prst="rect">
            <a:avLst/>
          </a:prstGeom>
        </p:spPr>
      </p:pic>
    </p:spTree>
    <p:extLst>
      <p:ext uri="{BB962C8B-B14F-4D97-AF65-F5344CB8AC3E}">
        <p14:creationId xmlns:p14="http://schemas.microsoft.com/office/powerpoint/2010/main" val="21010473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161EB-D26D-45A2-AEAD-D04C84150FCD}"/>
              </a:ext>
            </a:extLst>
          </p:cNvPr>
          <p:cNvSpPr>
            <a:spLocks noGrp="1"/>
          </p:cNvSpPr>
          <p:nvPr>
            <p:ph type="title"/>
          </p:nvPr>
        </p:nvSpPr>
        <p:spPr>
          <a:xfrm>
            <a:off x="838200" y="309104"/>
            <a:ext cx="8255255" cy="896104"/>
          </a:xfrm>
        </p:spPr>
        <p:txBody>
          <a:bodyPr/>
          <a:lstStyle/>
          <a:p>
            <a:r>
              <a:rPr lang="en-US" dirty="0"/>
              <a:t>Last words of advice</a:t>
            </a:r>
          </a:p>
        </p:txBody>
      </p:sp>
      <p:sp>
        <p:nvSpPr>
          <p:cNvPr id="3" name="Content Placeholder 2">
            <a:extLst>
              <a:ext uri="{FF2B5EF4-FFF2-40B4-BE49-F238E27FC236}">
                <a16:creationId xmlns:a16="http://schemas.microsoft.com/office/drawing/2014/main" id="{47ED3610-E8A2-4CC5-97BD-0F7679914C3C}"/>
              </a:ext>
            </a:extLst>
          </p:cNvPr>
          <p:cNvSpPr>
            <a:spLocks noGrp="1"/>
          </p:cNvSpPr>
          <p:nvPr>
            <p:ph idx="1"/>
          </p:nvPr>
        </p:nvSpPr>
        <p:spPr>
          <a:xfrm>
            <a:off x="310642" y="1636723"/>
            <a:ext cx="5208639" cy="4736281"/>
          </a:xfrm>
        </p:spPr>
        <p:txBody>
          <a:bodyPr>
            <a:noAutofit/>
          </a:bodyPr>
          <a:lstStyle/>
          <a:p>
            <a:r>
              <a:rPr lang="en-US" dirty="0"/>
              <a:t>Build a network that will help you achieve your goals while helping support other with theirs.</a:t>
            </a:r>
          </a:p>
          <a:p>
            <a:r>
              <a:rPr lang="en-US" dirty="0"/>
              <a:t>Watch the “Designing the Life you Want” Ted talk</a:t>
            </a:r>
          </a:p>
          <a:p>
            <a:r>
              <a:rPr lang="en-US" dirty="0"/>
              <a:t>Do something positive for someone this week. It will change the world.</a:t>
            </a:r>
          </a:p>
          <a:p>
            <a:r>
              <a:rPr lang="en-US" dirty="0">
                <a:hlinkClick r:id="rId3"/>
              </a:rPr>
              <a:t>University Enterprises Inc</a:t>
            </a:r>
            <a:r>
              <a:rPr lang="en-US" dirty="0"/>
              <a:t>  </a:t>
            </a:r>
            <a:endParaRPr lang="en-US" sz="4000" dirty="0"/>
          </a:p>
        </p:txBody>
      </p:sp>
      <p:sp>
        <p:nvSpPr>
          <p:cNvPr id="4" name="Date Placeholder 3">
            <a:extLst>
              <a:ext uri="{FF2B5EF4-FFF2-40B4-BE49-F238E27FC236}">
                <a16:creationId xmlns:a16="http://schemas.microsoft.com/office/drawing/2014/main" id="{D83B4EAE-ED1F-4CA6-A3EC-BC1E25BC9D06}"/>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A5AD36B9-4500-418C-ADF6-8144D7D9ADF6}"/>
              </a:ext>
            </a:extLst>
          </p:cNvPr>
          <p:cNvSpPr>
            <a:spLocks noGrp="1"/>
          </p:cNvSpPr>
          <p:nvPr>
            <p:ph type="sldNum" sz="quarter" idx="12"/>
          </p:nvPr>
        </p:nvSpPr>
        <p:spPr/>
        <p:txBody>
          <a:bodyPr/>
          <a:lstStyle/>
          <a:p>
            <a:fld id="{06935844-1480-4CD9-B3B2-E15DD388EB3D}" type="slidenum">
              <a:rPr lang="en-US" smtClean="0"/>
              <a:t>20</a:t>
            </a:fld>
            <a:endParaRPr lang="en-US"/>
          </a:p>
        </p:txBody>
      </p:sp>
      <p:pic>
        <p:nvPicPr>
          <p:cNvPr id="3074" name="Picture 2" descr="See the source image">
            <a:extLst>
              <a:ext uri="{FF2B5EF4-FFF2-40B4-BE49-F238E27FC236}">
                <a16:creationId xmlns:a16="http://schemas.microsoft.com/office/drawing/2014/main" id="{E951139B-861C-4026-8639-1EDE1B069BE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55" r="8206"/>
          <a:stretch/>
        </p:blipFill>
        <p:spPr bwMode="auto">
          <a:xfrm>
            <a:off x="5937956" y="1240594"/>
            <a:ext cx="6254044" cy="52398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4614A88-09A8-CF6A-0A72-F08DB826CB72}"/>
              </a:ext>
            </a:extLst>
          </p:cNvPr>
          <p:cNvPicPr>
            <a:picLocks noChangeAspect="1"/>
          </p:cNvPicPr>
          <p:nvPr/>
        </p:nvPicPr>
        <p:blipFill>
          <a:blip r:embed="rId5"/>
          <a:stretch>
            <a:fillRect/>
          </a:stretch>
        </p:blipFill>
        <p:spPr>
          <a:xfrm>
            <a:off x="4776069" y="5221277"/>
            <a:ext cx="952549" cy="958899"/>
          </a:xfrm>
          <a:prstGeom prst="rect">
            <a:avLst/>
          </a:prstGeom>
        </p:spPr>
      </p:pic>
    </p:spTree>
    <p:extLst>
      <p:ext uri="{BB962C8B-B14F-4D97-AF65-F5344CB8AC3E}">
        <p14:creationId xmlns:p14="http://schemas.microsoft.com/office/powerpoint/2010/main" val="1187889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4952999"/>
            <a:ext cx="12192000" cy="15274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0" y="83820"/>
            <a:ext cx="12192000" cy="6396595"/>
          </a:xfrm>
          <a:prstGeom prst="rect">
            <a:avLst/>
          </a:prstGeom>
          <a:solidFill>
            <a:srgbClr val="2651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831850" y="1450937"/>
            <a:ext cx="4806184" cy="2852737"/>
          </a:xfrm>
        </p:spPr>
        <p:txBody>
          <a:bodyPr/>
          <a:lstStyle/>
          <a:p>
            <a:r>
              <a:rPr lang="en-US"/>
              <a:t>Questions &amp; Answers</a:t>
            </a:r>
          </a:p>
        </p:txBody>
      </p:sp>
      <p:sp>
        <p:nvSpPr>
          <p:cNvPr id="2" name="Date Placeholder 1"/>
          <p:cNvSpPr>
            <a:spLocks noGrp="1"/>
          </p:cNvSpPr>
          <p:nvPr>
            <p:ph type="dt" sz="half" idx="10"/>
          </p:nvPr>
        </p:nvSpPr>
        <p:spPr/>
        <p:txBody>
          <a:bodyPr/>
          <a:lstStyle/>
          <a:p>
            <a:fld id="{E07B20E7-34DA-4F53-A333-49BF025DAEA5}" type="datetime1">
              <a:rPr lang="en-US" smtClean="0"/>
              <a:t>2/26/2023</a:t>
            </a:fld>
            <a:endParaRPr lang="en-US"/>
          </a:p>
        </p:txBody>
      </p:sp>
      <p:sp>
        <p:nvSpPr>
          <p:cNvPr id="3" name="Slide Number Placeholder 2"/>
          <p:cNvSpPr>
            <a:spLocks noGrp="1"/>
          </p:cNvSpPr>
          <p:nvPr>
            <p:ph type="sldNum" sz="quarter" idx="12"/>
          </p:nvPr>
        </p:nvSpPr>
        <p:spPr/>
        <p:txBody>
          <a:bodyPr/>
          <a:lstStyle/>
          <a:p>
            <a:fld id="{06935844-1480-4CD9-B3B2-E15DD388EB3D}" type="slidenum">
              <a:rPr lang="en-US" smtClean="0"/>
              <a:t>21</a:t>
            </a:fld>
            <a:endParaRPr lang="en-US"/>
          </a:p>
        </p:txBody>
      </p:sp>
      <p:sp>
        <p:nvSpPr>
          <p:cNvPr id="9" name="Rectangle 8"/>
          <p:cNvSpPr/>
          <p:nvPr/>
        </p:nvSpPr>
        <p:spPr>
          <a:xfrm>
            <a:off x="0" y="4794765"/>
            <a:ext cx="12192000" cy="752715"/>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Image result for q&amp;a transparent"/>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97268" y="938212"/>
            <a:ext cx="2809875" cy="28098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q&amp;a transparent"/>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050310" y="2924689"/>
            <a:ext cx="1504950" cy="15049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9014145" y="4953000"/>
            <a:ext cx="2850288" cy="398620"/>
          </a:xfrm>
          <a:prstGeom prst="rect">
            <a:avLst/>
          </a:prstGeom>
        </p:spPr>
      </p:pic>
    </p:spTree>
    <p:extLst>
      <p:ext uri="{BB962C8B-B14F-4D97-AF65-F5344CB8AC3E}">
        <p14:creationId xmlns:p14="http://schemas.microsoft.com/office/powerpoint/2010/main" val="568954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7CFE4-1147-4A40-B999-9DA75C5CE91D}"/>
              </a:ext>
            </a:extLst>
          </p:cNvPr>
          <p:cNvSpPr>
            <a:spLocks noGrp="1"/>
          </p:cNvSpPr>
          <p:nvPr>
            <p:ph type="title"/>
          </p:nvPr>
        </p:nvSpPr>
        <p:spPr/>
        <p:txBody>
          <a:bodyPr/>
          <a:lstStyle/>
          <a:p>
            <a:r>
              <a:rPr lang="en-US" dirty="0"/>
              <a:t>Contact Information</a:t>
            </a:r>
          </a:p>
        </p:txBody>
      </p:sp>
      <p:sp>
        <p:nvSpPr>
          <p:cNvPr id="3" name="Date Placeholder 2">
            <a:extLst>
              <a:ext uri="{FF2B5EF4-FFF2-40B4-BE49-F238E27FC236}">
                <a16:creationId xmlns:a16="http://schemas.microsoft.com/office/drawing/2014/main" id="{61035358-9FE7-42E2-BA87-951E5E3BFF4D}"/>
              </a:ext>
            </a:extLst>
          </p:cNvPr>
          <p:cNvSpPr>
            <a:spLocks noGrp="1"/>
          </p:cNvSpPr>
          <p:nvPr>
            <p:ph type="dt" sz="half" idx="10"/>
          </p:nvPr>
        </p:nvSpPr>
        <p:spPr/>
        <p:txBody>
          <a:bodyPr/>
          <a:lstStyle/>
          <a:p>
            <a:fld id="{4D6EC92B-B095-40EA-B9BB-445049F3FFF4}" type="datetime1">
              <a:rPr lang="en-US" smtClean="0"/>
              <a:t>2/26/2023</a:t>
            </a:fld>
            <a:endParaRPr lang="en-US"/>
          </a:p>
        </p:txBody>
      </p:sp>
      <p:sp>
        <p:nvSpPr>
          <p:cNvPr id="4" name="Slide Number Placeholder 3">
            <a:extLst>
              <a:ext uri="{FF2B5EF4-FFF2-40B4-BE49-F238E27FC236}">
                <a16:creationId xmlns:a16="http://schemas.microsoft.com/office/drawing/2014/main" id="{2BA6C447-FEA7-469B-BA6A-C3BB8D889D10}"/>
              </a:ext>
            </a:extLst>
          </p:cNvPr>
          <p:cNvSpPr>
            <a:spLocks noGrp="1"/>
          </p:cNvSpPr>
          <p:nvPr>
            <p:ph type="sldNum" sz="quarter" idx="12"/>
          </p:nvPr>
        </p:nvSpPr>
        <p:spPr/>
        <p:txBody>
          <a:bodyPr/>
          <a:lstStyle/>
          <a:p>
            <a:fld id="{D902BCED-9F9E-4561-AAF4-6AAB52C40CF2}" type="slidenum">
              <a:rPr lang="en-US" smtClean="0"/>
              <a:t>22</a:t>
            </a:fld>
            <a:endParaRPr lang="en-US"/>
          </a:p>
        </p:txBody>
      </p:sp>
      <p:sp>
        <p:nvSpPr>
          <p:cNvPr id="5" name="TextBox 4">
            <a:extLst>
              <a:ext uri="{FF2B5EF4-FFF2-40B4-BE49-F238E27FC236}">
                <a16:creationId xmlns:a16="http://schemas.microsoft.com/office/drawing/2014/main" id="{99CEF539-A02F-4C3C-B83C-29794BD39E95}"/>
              </a:ext>
            </a:extLst>
          </p:cNvPr>
          <p:cNvSpPr txBox="1"/>
          <p:nvPr/>
        </p:nvSpPr>
        <p:spPr>
          <a:xfrm>
            <a:off x="880844" y="1459684"/>
            <a:ext cx="10880521" cy="2862322"/>
          </a:xfrm>
          <a:prstGeom prst="rect">
            <a:avLst/>
          </a:prstGeom>
          <a:noFill/>
        </p:spPr>
        <p:txBody>
          <a:bodyPr wrap="square" rtlCol="0">
            <a:spAutoFit/>
          </a:bodyPr>
          <a:lstStyle/>
          <a:p>
            <a:pPr marL="0" marR="0">
              <a:spcBef>
                <a:spcPts val="0"/>
              </a:spcBef>
              <a:spcAft>
                <a:spcPts val="0"/>
              </a:spcAft>
            </a:pPr>
            <a:r>
              <a:rPr lang="en-US" sz="1800" b="1" dirty="0">
                <a:solidFill>
                  <a:srgbClr val="7F7F7F"/>
                </a:solidFill>
                <a:effectLst/>
                <a:latin typeface="Merriweather Sans" pitchFamily="2" charset="0"/>
                <a:ea typeface="Calibri" panose="020F0502020204030204" pitchFamily="34" charset="0"/>
              </a:rPr>
              <a:t>Gregory Kiefer</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b="1" dirty="0">
                <a:solidFill>
                  <a:srgbClr val="7F7F7F"/>
                </a:solidFill>
                <a:effectLst/>
                <a:latin typeface="Merriweather Sans" pitchFamily="2" charset="0"/>
                <a:ea typeface="Calibri" panose="020F0502020204030204" pitchFamily="34" charset="0"/>
              </a:rPr>
              <a:t>CEO</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b="1" dirty="0">
                <a:solidFill>
                  <a:srgbClr val="004070"/>
                </a:solidFill>
                <a:effectLst/>
                <a:latin typeface="Merriweather Sans" pitchFamily="2" charset="0"/>
                <a:ea typeface="Calibri" panose="020F0502020204030204" pitchFamily="34" charset="0"/>
              </a:rPr>
              <a:t>KIEFER CONSULTING, Inc.</a:t>
            </a:r>
            <a:br>
              <a:rPr lang="en-US" sz="1800" dirty="0">
                <a:solidFill>
                  <a:srgbClr val="000000"/>
                </a:solidFill>
                <a:effectLst/>
                <a:latin typeface="Merriweather Sans" pitchFamily="2" charset="0"/>
                <a:ea typeface="Calibri" panose="020F0502020204030204" pitchFamily="34" charset="0"/>
              </a:rPr>
            </a:br>
            <a:r>
              <a:rPr lang="en-US" sz="1800" dirty="0">
                <a:solidFill>
                  <a:srgbClr val="777777"/>
                </a:solidFill>
                <a:effectLst/>
                <a:latin typeface="Merriweather Sans" pitchFamily="2" charset="0"/>
                <a:ea typeface="Calibri" panose="020F0502020204030204" pitchFamily="34" charset="0"/>
              </a:rPr>
              <a:t>13405 Folsom Blvd., Suite 501, Folsom, CA</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777777"/>
                </a:solidFill>
                <a:effectLst/>
                <a:latin typeface="Merriweather Sans" pitchFamily="2" charset="0"/>
                <a:ea typeface="Calibri" panose="020F0502020204030204" pitchFamily="34" charset="0"/>
              </a:rPr>
              <a:t>(916) 932-7220 (office)</a:t>
            </a:r>
            <a:endParaRPr lang="en-US" sz="1800" dirty="0">
              <a:effectLst/>
              <a:latin typeface="Calibri" panose="020F0502020204030204" pitchFamily="34" charset="0"/>
              <a:ea typeface="Calibri" panose="020F0502020204030204" pitchFamily="34" charset="0"/>
            </a:endParaRPr>
          </a:p>
          <a:p>
            <a:pPr marL="0" marR="0">
              <a:spcBef>
                <a:spcPts val="0"/>
              </a:spcBef>
              <a:spcAft>
                <a:spcPts val="0"/>
              </a:spcAft>
            </a:pPr>
            <a:r>
              <a:rPr lang="en-US" sz="1800" dirty="0">
                <a:solidFill>
                  <a:srgbClr val="777777"/>
                </a:solidFill>
                <a:effectLst/>
                <a:latin typeface="Merriweather Sans" pitchFamily="2" charset="0"/>
                <a:ea typeface="Calibri" panose="020F0502020204030204" pitchFamily="34" charset="0"/>
              </a:rPr>
              <a:t>(530) 350-9129 (Google Voice)</a:t>
            </a:r>
            <a:br>
              <a:rPr lang="en-US" sz="1800" dirty="0">
                <a:solidFill>
                  <a:srgbClr val="000000"/>
                </a:solidFill>
                <a:effectLst/>
                <a:latin typeface="Merriweather Sans" pitchFamily="2" charset="0"/>
                <a:ea typeface="Calibri" panose="020F0502020204030204" pitchFamily="34" charset="0"/>
              </a:rPr>
            </a:br>
            <a:r>
              <a:rPr lang="en-US" sz="1800" u="sng" dirty="0">
                <a:solidFill>
                  <a:srgbClr val="0563C1"/>
                </a:solidFill>
                <a:effectLst/>
                <a:latin typeface="Merriweather Sans" pitchFamily="2" charset="0"/>
                <a:ea typeface="Calibri" panose="020F0502020204030204" pitchFamily="34" charset="0"/>
                <a:hlinkClick r:id="rId2"/>
              </a:rPr>
              <a:t>gkiefer@kieferconsulting.com</a:t>
            </a:r>
            <a:endParaRPr lang="en-US" sz="1800" dirty="0">
              <a:effectLst/>
              <a:latin typeface="Calibri" panose="020F0502020204030204" pitchFamily="34" charset="0"/>
              <a:ea typeface="Calibri" panose="020F050202020403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4294632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Pentagon 8">
            <a:extLst>
              <a:ext uri="{FF2B5EF4-FFF2-40B4-BE49-F238E27FC236}">
                <a16:creationId xmlns:a16="http://schemas.microsoft.com/office/drawing/2014/main" id="{B00B758C-E942-4816-92A2-4676117BE61A}"/>
              </a:ext>
            </a:extLst>
          </p:cNvPr>
          <p:cNvSpPr/>
          <p:nvPr/>
        </p:nvSpPr>
        <p:spPr>
          <a:xfrm>
            <a:off x="1" y="3429000"/>
            <a:ext cx="5019870" cy="2663890"/>
          </a:xfrm>
          <a:prstGeom prst="homePlate">
            <a:avLst>
              <a:gd name="adj" fmla="val 1567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8E43AD-ACD4-4C80-9A4D-691D58022881}"/>
              </a:ext>
            </a:extLst>
          </p:cNvPr>
          <p:cNvSpPr>
            <a:spLocks noGrp="1"/>
          </p:cNvSpPr>
          <p:nvPr>
            <p:ph type="title"/>
          </p:nvPr>
        </p:nvSpPr>
        <p:spPr/>
        <p:txBody>
          <a:bodyPr>
            <a:normAutofit/>
          </a:bodyPr>
          <a:lstStyle/>
          <a:p>
            <a:r>
              <a:rPr lang="en-US" dirty="0"/>
              <a:t>Remote Job Interview Questions</a:t>
            </a:r>
          </a:p>
        </p:txBody>
      </p:sp>
      <p:sp>
        <p:nvSpPr>
          <p:cNvPr id="4" name="Date Placeholder 3">
            <a:extLst>
              <a:ext uri="{FF2B5EF4-FFF2-40B4-BE49-F238E27FC236}">
                <a16:creationId xmlns:a16="http://schemas.microsoft.com/office/drawing/2014/main" id="{93C54889-7B02-40A2-A544-237981AF9BB8}"/>
              </a:ext>
            </a:extLst>
          </p:cNvPr>
          <p:cNvSpPr>
            <a:spLocks noGrp="1"/>
          </p:cNvSpPr>
          <p:nvPr>
            <p:ph type="dt" sz="half" idx="10"/>
          </p:nvPr>
        </p:nvSpPr>
        <p:spPr/>
        <p:txBody>
          <a:bodyPr/>
          <a:lstStyle/>
          <a:p>
            <a:fld id="{A16C1B1A-7283-4A67-9043-89F204201F7D}" type="datetime1">
              <a:rPr lang="en-US" smtClean="0"/>
              <a:t>2/26/2023</a:t>
            </a:fld>
            <a:endParaRPr lang="en-US"/>
          </a:p>
        </p:txBody>
      </p:sp>
      <p:sp>
        <p:nvSpPr>
          <p:cNvPr id="5" name="Slide Number Placeholder 4">
            <a:extLst>
              <a:ext uri="{FF2B5EF4-FFF2-40B4-BE49-F238E27FC236}">
                <a16:creationId xmlns:a16="http://schemas.microsoft.com/office/drawing/2014/main" id="{87F28A7B-B517-47BF-9615-C488023EA219}"/>
              </a:ext>
            </a:extLst>
          </p:cNvPr>
          <p:cNvSpPr>
            <a:spLocks noGrp="1"/>
          </p:cNvSpPr>
          <p:nvPr>
            <p:ph type="sldNum" sz="quarter" idx="12"/>
          </p:nvPr>
        </p:nvSpPr>
        <p:spPr/>
        <p:txBody>
          <a:bodyPr/>
          <a:lstStyle/>
          <a:p>
            <a:fld id="{D902BCED-9F9E-4561-AAF4-6AAB52C40CF2}" type="slidenum">
              <a:rPr lang="en-US" smtClean="0"/>
              <a:t>23</a:t>
            </a:fld>
            <a:endParaRPr lang="en-US"/>
          </a:p>
        </p:txBody>
      </p:sp>
      <p:sp>
        <p:nvSpPr>
          <p:cNvPr id="6" name="TextBox 5">
            <a:extLst>
              <a:ext uri="{FF2B5EF4-FFF2-40B4-BE49-F238E27FC236}">
                <a16:creationId xmlns:a16="http://schemas.microsoft.com/office/drawing/2014/main" id="{01D27DBF-30D7-4B5B-BCB2-CAB23EBA921E}"/>
              </a:ext>
            </a:extLst>
          </p:cNvPr>
          <p:cNvSpPr txBox="1"/>
          <p:nvPr/>
        </p:nvSpPr>
        <p:spPr>
          <a:xfrm>
            <a:off x="4872136" y="1401147"/>
            <a:ext cx="6969967" cy="4955203"/>
          </a:xfrm>
          <a:prstGeom prst="rect">
            <a:avLst/>
          </a:prstGeom>
          <a:noFill/>
        </p:spPr>
        <p:txBody>
          <a:bodyPr wrap="square" rtlCol="0">
            <a:spAutoFit/>
          </a:bodyPr>
          <a:lstStyle/>
          <a:p>
            <a:pPr marL="742950" lvl="1" indent="-285750">
              <a:buClr>
                <a:srgbClr val="92D050"/>
              </a:buClr>
              <a:buFont typeface="Wingdings" panose="05000000000000000000" pitchFamily="2" charset="2"/>
              <a:buChar char="ü"/>
            </a:pPr>
            <a:r>
              <a:rPr lang="en-US" sz="2000">
                <a:latin typeface="Segoe UI Light" panose="020B0502040204020203" pitchFamily="34" charset="0"/>
                <a:cs typeface="Segoe UI Light" panose="020B0502040204020203" pitchFamily="34" charset="0"/>
              </a:rPr>
              <a:t>When working remotely, what key factors contribute to ensuring a successful workday?  What steps do you take ensure limited distraction, productivity and continued success?</a:t>
            </a:r>
          </a:p>
          <a:p>
            <a:pPr marL="742950" lvl="1" indent="-285750">
              <a:buClr>
                <a:srgbClr val="92D050"/>
              </a:buClr>
              <a:buFont typeface="Wingdings" panose="05000000000000000000" pitchFamily="2" charset="2"/>
              <a:buChar char="ü"/>
            </a:pPr>
            <a:r>
              <a:rPr lang="en-US" sz="2000">
                <a:latin typeface="Segoe UI Light" panose="020B0502040204020203" pitchFamily="34" charset="0"/>
                <a:cs typeface="Segoe UI Light" panose="020B0502040204020203" pitchFamily="34" charset="0"/>
              </a:rPr>
              <a:t>What are some of the biggest challenges you face today working remotely?</a:t>
            </a:r>
          </a:p>
          <a:p>
            <a:pPr marL="742950" lvl="1" indent="-285750">
              <a:buClr>
                <a:srgbClr val="92D050"/>
              </a:buClr>
              <a:buFont typeface="Wingdings" panose="05000000000000000000" pitchFamily="2" charset="2"/>
              <a:buChar char="ü"/>
            </a:pPr>
            <a:r>
              <a:rPr lang="en-US" sz="2000">
                <a:latin typeface="Segoe UI Light" panose="020B0502040204020203" pitchFamily="34" charset="0"/>
                <a:cs typeface="Segoe UI Light" panose="020B0502040204020203" pitchFamily="34" charset="0"/>
              </a:rPr>
              <a:t>Describe how you will maintain company and customer confidential information, including online meetings, when working remotely.</a:t>
            </a:r>
          </a:p>
          <a:p>
            <a:pPr marL="742950" lvl="1" indent="-285750">
              <a:buClr>
                <a:srgbClr val="92D050"/>
              </a:buClr>
              <a:buFont typeface="Wingdings" panose="05000000000000000000" pitchFamily="2" charset="2"/>
              <a:buChar char="ü"/>
            </a:pPr>
            <a:r>
              <a:rPr lang="en-US" sz="2000">
                <a:latin typeface="Segoe UI Light" panose="020B0502040204020203" pitchFamily="34" charset="0"/>
                <a:cs typeface="Segoe UI Light" panose="020B0502040204020203" pitchFamily="34" charset="0"/>
              </a:rPr>
              <a:t>When you’re working with many customers, it’s tricky to deliver excellent service to them all. How do you go about prioritizing your customers’ needs?</a:t>
            </a:r>
          </a:p>
          <a:p>
            <a:pPr marL="742950" lvl="1" indent="-285750">
              <a:buClr>
                <a:srgbClr val="92D050"/>
              </a:buClr>
              <a:buFont typeface="Wingdings" panose="05000000000000000000" pitchFamily="2" charset="2"/>
              <a:buChar char="ü"/>
            </a:pPr>
            <a:r>
              <a:rPr lang="en-US" sz="2000" b="1">
                <a:latin typeface="Segoe UI Light" panose="020B0502040204020203" pitchFamily="34" charset="0"/>
                <a:cs typeface="Segoe UI Light" panose="020B0502040204020203" pitchFamily="34" charset="0"/>
              </a:rPr>
              <a:t>Tip:</a:t>
            </a:r>
            <a:r>
              <a:rPr lang="en-US" sz="2000">
                <a:latin typeface="Segoe UI Light" panose="020B0502040204020203" pitchFamily="34" charset="0"/>
                <a:cs typeface="Segoe UI Light" panose="020B0502040204020203" pitchFamily="34" charset="0"/>
              </a:rPr>
              <a:t> Leverage the “Coach” feature in PowerPoint to rehearse your answers to potential questions.</a:t>
            </a:r>
          </a:p>
          <a:p>
            <a:pPr marL="742950" lvl="1" indent="-285750">
              <a:buClr>
                <a:srgbClr val="92D050"/>
              </a:buClr>
              <a:buFont typeface="Wingdings" panose="05000000000000000000" pitchFamily="2" charset="2"/>
              <a:buChar char="ü"/>
            </a:pPr>
            <a:r>
              <a:rPr lang="en-US" sz="2000" b="1">
                <a:latin typeface="Segoe UI Light" panose="020B0502040204020203" pitchFamily="34" charset="0"/>
                <a:cs typeface="Segoe UI Light" panose="020B0502040204020203" pitchFamily="34" charset="0"/>
              </a:rPr>
              <a:t>Tip</a:t>
            </a:r>
            <a:r>
              <a:rPr lang="en-US" sz="2000">
                <a:latin typeface="Segoe UI Light" panose="020B0502040204020203" pitchFamily="34" charset="0"/>
                <a:cs typeface="Segoe UI Light" panose="020B0502040204020203" pitchFamily="34" charset="0"/>
              </a:rPr>
              <a:t>: Have more than one person read your resume.</a:t>
            </a:r>
          </a:p>
          <a:p>
            <a:endParaRPr lang="en-US" sz="1600"/>
          </a:p>
        </p:txBody>
      </p:sp>
      <p:pic>
        <p:nvPicPr>
          <p:cNvPr id="8" name="Graphic 7" descr="Boardroom outline">
            <a:extLst>
              <a:ext uri="{FF2B5EF4-FFF2-40B4-BE49-F238E27FC236}">
                <a16:creationId xmlns:a16="http://schemas.microsoft.com/office/drawing/2014/main" id="{536E81E0-98FC-42CF-9749-449623BBF9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4821" y="875107"/>
            <a:ext cx="3600061" cy="3600061"/>
          </a:xfrm>
          <a:prstGeom prst="rect">
            <a:avLst/>
          </a:prstGeom>
        </p:spPr>
      </p:pic>
      <p:sp>
        <p:nvSpPr>
          <p:cNvPr id="3" name="Content Placeholder 2">
            <a:extLst>
              <a:ext uri="{FF2B5EF4-FFF2-40B4-BE49-F238E27FC236}">
                <a16:creationId xmlns:a16="http://schemas.microsoft.com/office/drawing/2014/main" id="{C78D5800-4C44-4550-96A7-2D34E4D92353}"/>
              </a:ext>
            </a:extLst>
          </p:cNvPr>
          <p:cNvSpPr>
            <a:spLocks noGrp="1"/>
          </p:cNvSpPr>
          <p:nvPr>
            <p:ph idx="1"/>
          </p:nvPr>
        </p:nvSpPr>
        <p:spPr>
          <a:xfrm>
            <a:off x="964942" y="3779984"/>
            <a:ext cx="3743131" cy="2146586"/>
          </a:xfrm>
        </p:spPr>
        <p:txBody>
          <a:bodyPr>
            <a:normAutofit/>
          </a:bodyPr>
          <a:lstStyle/>
          <a:p>
            <a:pPr marL="0" indent="0">
              <a:buNone/>
            </a:pPr>
            <a:r>
              <a:rPr lang="en-US"/>
              <a:t>We have revised our interview questions to better assess a </a:t>
            </a:r>
            <a:r>
              <a:rPr lang="en-US" b="1"/>
              <a:t>potential remote worker</a:t>
            </a:r>
            <a:r>
              <a:rPr lang="en-US"/>
              <a:t>.</a:t>
            </a:r>
          </a:p>
        </p:txBody>
      </p:sp>
    </p:spTree>
    <p:extLst>
      <p:ext uri="{BB962C8B-B14F-4D97-AF65-F5344CB8AC3E}">
        <p14:creationId xmlns:p14="http://schemas.microsoft.com/office/powerpoint/2010/main" val="3466647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6AAA81EB-1F13-4B22-81CA-2107E54BBA15}"/>
              </a:ext>
            </a:extLst>
          </p:cNvPr>
          <p:cNvSpPr>
            <a:spLocks noGrp="1"/>
          </p:cNvSpPr>
          <p:nvPr>
            <p:ph type="title"/>
          </p:nvPr>
        </p:nvSpPr>
        <p:spPr/>
        <p:txBody>
          <a:bodyPr/>
          <a:lstStyle/>
          <a:p>
            <a:r>
              <a:rPr lang="en-US"/>
              <a:t>What do we do?</a:t>
            </a:r>
          </a:p>
        </p:txBody>
      </p:sp>
      <p:sp>
        <p:nvSpPr>
          <p:cNvPr id="3" name="Date Placeholder 2"/>
          <p:cNvSpPr>
            <a:spLocks noGrp="1"/>
          </p:cNvSpPr>
          <p:nvPr>
            <p:ph type="dt" sz="half" idx="10"/>
          </p:nvPr>
        </p:nvSpPr>
        <p:spPr/>
        <p:txBody>
          <a:bodyPr/>
          <a:lstStyle/>
          <a:p>
            <a:fld id="{953C72F9-740D-47C7-B7B5-8103D9C8E86A}" type="datetime1">
              <a:rPr lang="en-US" smtClean="0"/>
              <a:t>2/26/2023</a:t>
            </a:fld>
            <a:endParaRPr lang="en-US"/>
          </a:p>
        </p:txBody>
      </p:sp>
      <p:sp>
        <p:nvSpPr>
          <p:cNvPr id="4" name="Slide Number Placeholder 3"/>
          <p:cNvSpPr>
            <a:spLocks noGrp="1"/>
          </p:cNvSpPr>
          <p:nvPr>
            <p:ph type="sldNum" sz="quarter" idx="12"/>
          </p:nvPr>
        </p:nvSpPr>
        <p:spPr/>
        <p:txBody>
          <a:bodyPr/>
          <a:lstStyle/>
          <a:p>
            <a:fld id="{06935844-1480-4CD9-B3B2-E15DD388EB3D}" type="slidenum">
              <a:rPr lang="en-US" smtClean="0"/>
              <a:pPr/>
              <a:t>3</a:t>
            </a:fld>
            <a:endParaRPr lang="en-US"/>
          </a:p>
        </p:txBody>
      </p:sp>
      <p:sp>
        <p:nvSpPr>
          <p:cNvPr id="35" name="Rectangle: Rounded Corners 34">
            <a:extLst>
              <a:ext uri="{FF2B5EF4-FFF2-40B4-BE49-F238E27FC236}">
                <a16:creationId xmlns:a16="http://schemas.microsoft.com/office/drawing/2014/main" id="{13A5541A-C05E-4DBA-8D19-516D24C2ECB6}"/>
              </a:ext>
            </a:extLst>
          </p:cNvPr>
          <p:cNvSpPr/>
          <p:nvPr/>
        </p:nvSpPr>
        <p:spPr>
          <a:xfrm>
            <a:off x="763478" y="1557234"/>
            <a:ext cx="10955039" cy="1042831"/>
          </a:xfrm>
          <a:prstGeom prst="roundRect">
            <a:avLst/>
          </a:prstGeom>
          <a:solidFill>
            <a:schemeClr val="accent5">
              <a:lumMod val="40000"/>
              <a:lumOff val="60000"/>
            </a:schemeClr>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0CC86752-87DA-4A87-BB12-712C26C44912}"/>
              </a:ext>
            </a:extLst>
          </p:cNvPr>
          <p:cNvSpPr/>
          <p:nvPr/>
        </p:nvSpPr>
        <p:spPr>
          <a:xfrm>
            <a:off x="763478" y="2662111"/>
            <a:ext cx="10955039" cy="1042831"/>
          </a:xfrm>
          <a:prstGeom prst="round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C5E0FD9C-43F5-4E54-81BF-426E009DA2F6}"/>
              </a:ext>
            </a:extLst>
          </p:cNvPr>
          <p:cNvSpPr/>
          <p:nvPr/>
        </p:nvSpPr>
        <p:spPr>
          <a:xfrm>
            <a:off x="763478" y="3766988"/>
            <a:ext cx="10955039" cy="1042831"/>
          </a:xfrm>
          <a:prstGeom prst="roundRect">
            <a:avLst/>
          </a:prstGeom>
          <a:solidFill>
            <a:schemeClr val="accent4">
              <a:lumMod val="40000"/>
              <a:lumOff val="60000"/>
            </a:schemeClr>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2A0F92C6-E57E-424B-89C7-7B1C977FF75C}"/>
              </a:ext>
            </a:extLst>
          </p:cNvPr>
          <p:cNvSpPr/>
          <p:nvPr/>
        </p:nvSpPr>
        <p:spPr>
          <a:xfrm>
            <a:off x="763478" y="4871864"/>
            <a:ext cx="10955039" cy="1042831"/>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BBAFC8AB-C798-4F8E-B1F9-531B69F334D1}"/>
              </a:ext>
            </a:extLst>
          </p:cNvPr>
          <p:cNvSpPr txBox="1"/>
          <p:nvPr/>
        </p:nvSpPr>
        <p:spPr>
          <a:xfrm flipH="1">
            <a:off x="2300298" y="1765200"/>
            <a:ext cx="1438176" cy="584775"/>
          </a:xfrm>
          <a:prstGeom prst="rect">
            <a:avLst/>
          </a:prstGeom>
          <a:noFill/>
        </p:spPr>
        <p:txBody>
          <a:bodyPr wrap="square" rtlCol="0">
            <a:spAutoFit/>
          </a:bodyPr>
          <a:lstStyle/>
          <a:p>
            <a:pPr algn="ctr"/>
            <a:r>
              <a:rPr lang="en-US" sz="1600" b="1">
                <a:solidFill>
                  <a:schemeClr val="accent1">
                    <a:lumMod val="50000"/>
                  </a:schemeClr>
                </a:solidFill>
                <a:latin typeface="Segoe UI Black" panose="020B0A02040204020203" pitchFamily="34" charset="0"/>
                <a:ea typeface="Segoe UI Black" panose="020B0A02040204020203" pitchFamily="34" charset="0"/>
                <a:cs typeface="Segoe UI Light" panose="020B0502040204020203" pitchFamily="34" charset="0"/>
              </a:rPr>
              <a:t>Modern </a:t>
            </a:r>
          </a:p>
          <a:p>
            <a:pPr algn="ctr"/>
            <a:r>
              <a:rPr lang="en-US" sz="1600" b="1">
                <a:solidFill>
                  <a:schemeClr val="accent1">
                    <a:lumMod val="50000"/>
                  </a:schemeClr>
                </a:solidFill>
                <a:latin typeface="Segoe UI Black" panose="020B0A02040204020203" pitchFamily="34" charset="0"/>
                <a:ea typeface="Segoe UI Black" panose="020B0A02040204020203" pitchFamily="34" charset="0"/>
                <a:cs typeface="Segoe UI Light" panose="020B0502040204020203" pitchFamily="34" charset="0"/>
              </a:rPr>
              <a:t>Workplace</a:t>
            </a:r>
          </a:p>
        </p:txBody>
      </p:sp>
      <p:sp>
        <p:nvSpPr>
          <p:cNvPr id="40" name="Rectangle 39">
            <a:extLst>
              <a:ext uri="{FF2B5EF4-FFF2-40B4-BE49-F238E27FC236}">
                <a16:creationId xmlns:a16="http://schemas.microsoft.com/office/drawing/2014/main" id="{250B4434-2491-4CF5-9FD8-3B1F27046F88}"/>
              </a:ext>
            </a:extLst>
          </p:cNvPr>
          <p:cNvSpPr/>
          <p:nvPr/>
        </p:nvSpPr>
        <p:spPr>
          <a:xfrm>
            <a:off x="4504015" y="1708789"/>
            <a:ext cx="6135942" cy="738664"/>
          </a:xfrm>
          <a:prstGeom prst="rect">
            <a:avLst/>
          </a:prstGeom>
        </p:spPr>
        <p:txBody>
          <a:bodyPr wrap="square">
            <a:spAutoFit/>
          </a:bodyPr>
          <a:lstStyle/>
          <a:p>
            <a:r>
              <a:rPr lang="en-US" sz="1400" i="1">
                <a:latin typeface="Segoe UI Light" panose="020B0502040204020203" pitchFamily="34" charset="0"/>
                <a:cs typeface="Segoe UI Light" panose="020B0502040204020203" pitchFamily="34" charset="0"/>
              </a:rPr>
              <a:t>Our Modern Workplace practice develops and deploys innovative solutions that improve how organizations communicate and share information both internally and externally as well as workflows, robotic process automation &amp; data collection.</a:t>
            </a:r>
          </a:p>
        </p:txBody>
      </p:sp>
      <p:sp>
        <p:nvSpPr>
          <p:cNvPr id="41" name="TextBox 40">
            <a:extLst>
              <a:ext uri="{FF2B5EF4-FFF2-40B4-BE49-F238E27FC236}">
                <a16:creationId xmlns:a16="http://schemas.microsoft.com/office/drawing/2014/main" id="{8288B07C-FF1B-4B7C-9552-855BF355921B}"/>
              </a:ext>
            </a:extLst>
          </p:cNvPr>
          <p:cNvSpPr txBox="1"/>
          <p:nvPr/>
        </p:nvSpPr>
        <p:spPr>
          <a:xfrm flipH="1">
            <a:off x="2102320" y="2933296"/>
            <a:ext cx="1834132" cy="584775"/>
          </a:xfrm>
          <a:prstGeom prst="rect">
            <a:avLst/>
          </a:prstGeom>
          <a:noFill/>
        </p:spPr>
        <p:txBody>
          <a:bodyPr wrap="square" rtlCol="0">
            <a:spAutoFit/>
          </a:bodyPr>
          <a:lstStyle/>
          <a:p>
            <a:pPr algn="ctr"/>
            <a:r>
              <a:rPr lang="en-US" sz="1600" b="1">
                <a:solidFill>
                  <a:schemeClr val="accent1">
                    <a:lumMod val="50000"/>
                  </a:schemeClr>
                </a:solidFill>
                <a:latin typeface="Segoe UI Black" panose="020B0A02040204020203" pitchFamily="34" charset="0"/>
                <a:ea typeface="Segoe UI Black" panose="020B0A02040204020203" pitchFamily="34" charset="0"/>
                <a:cs typeface="Segoe UI Light" panose="020B0502040204020203" pitchFamily="34" charset="0"/>
              </a:rPr>
              <a:t>Data Analytics &amp; Visualization</a:t>
            </a:r>
          </a:p>
        </p:txBody>
      </p:sp>
      <p:sp>
        <p:nvSpPr>
          <p:cNvPr id="42" name="Rectangle 41">
            <a:extLst>
              <a:ext uri="{FF2B5EF4-FFF2-40B4-BE49-F238E27FC236}">
                <a16:creationId xmlns:a16="http://schemas.microsoft.com/office/drawing/2014/main" id="{58DC8C57-A37D-4ACB-A0C0-EA6826FCBDCE}"/>
              </a:ext>
            </a:extLst>
          </p:cNvPr>
          <p:cNvSpPr/>
          <p:nvPr/>
        </p:nvSpPr>
        <p:spPr>
          <a:xfrm>
            <a:off x="4504015" y="2814092"/>
            <a:ext cx="6769162" cy="738664"/>
          </a:xfrm>
          <a:prstGeom prst="rect">
            <a:avLst/>
          </a:prstGeom>
        </p:spPr>
        <p:txBody>
          <a:bodyPr wrap="square">
            <a:spAutoFit/>
          </a:bodyPr>
          <a:lstStyle/>
          <a:p>
            <a:r>
              <a:rPr lang="en-US" sz="1400" i="1">
                <a:latin typeface="Segoe UI Light" panose="020B0502040204020203" pitchFamily="34" charset="0"/>
                <a:cs typeface="Segoe UI Light" panose="020B0502040204020203" pitchFamily="34" charset="0"/>
              </a:rPr>
              <a:t>Our Data Analytics &amp; Visualization practice builds sophisticated, yet practical tools that allow organizations to better interact with their data and enables the extraction of meaningful insights.   Data visualization, transformation &amp; data warehousing.</a:t>
            </a:r>
          </a:p>
        </p:txBody>
      </p:sp>
      <p:sp>
        <p:nvSpPr>
          <p:cNvPr id="43" name="TextBox 42">
            <a:extLst>
              <a:ext uri="{FF2B5EF4-FFF2-40B4-BE49-F238E27FC236}">
                <a16:creationId xmlns:a16="http://schemas.microsoft.com/office/drawing/2014/main" id="{B89FE1DB-C322-48C3-B379-D1F99DFC2415}"/>
              </a:ext>
            </a:extLst>
          </p:cNvPr>
          <p:cNvSpPr txBox="1"/>
          <p:nvPr/>
        </p:nvSpPr>
        <p:spPr>
          <a:xfrm flipH="1">
            <a:off x="2054218" y="4040044"/>
            <a:ext cx="1930337" cy="584775"/>
          </a:xfrm>
          <a:prstGeom prst="rect">
            <a:avLst/>
          </a:prstGeom>
          <a:noFill/>
        </p:spPr>
        <p:txBody>
          <a:bodyPr wrap="none" rtlCol="0">
            <a:spAutoFit/>
          </a:bodyPr>
          <a:lstStyle/>
          <a:p>
            <a:pPr algn="ctr"/>
            <a:r>
              <a:rPr lang="en-US" sz="1600" b="1">
                <a:solidFill>
                  <a:schemeClr val="accent1">
                    <a:lumMod val="50000"/>
                  </a:schemeClr>
                </a:solidFill>
                <a:latin typeface="Segoe UI Black" panose="020B0A02040204020203" pitchFamily="34" charset="0"/>
                <a:ea typeface="Segoe UI Black" panose="020B0A02040204020203" pitchFamily="34" charset="0"/>
                <a:cs typeface="Segoe UI Light" panose="020B0502040204020203" pitchFamily="34" charset="0"/>
              </a:rPr>
              <a:t>Data Migration &amp;</a:t>
            </a:r>
          </a:p>
          <a:p>
            <a:pPr algn="ctr"/>
            <a:r>
              <a:rPr lang="en-US" sz="1600" b="1">
                <a:solidFill>
                  <a:schemeClr val="accent1">
                    <a:lumMod val="50000"/>
                  </a:schemeClr>
                </a:solidFill>
                <a:latin typeface="Segoe UI Black" panose="020B0A02040204020203" pitchFamily="34" charset="0"/>
                <a:ea typeface="Segoe UI Black" panose="020B0A02040204020203" pitchFamily="34" charset="0"/>
                <a:cs typeface="Segoe UI Light" panose="020B0502040204020203" pitchFamily="34" charset="0"/>
              </a:rPr>
              <a:t>Cloud Services</a:t>
            </a:r>
          </a:p>
        </p:txBody>
      </p:sp>
      <p:sp>
        <p:nvSpPr>
          <p:cNvPr id="44" name="Rectangle 43">
            <a:extLst>
              <a:ext uri="{FF2B5EF4-FFF2-40B4-BE49-F238E27FC236}">
                <a16:creationId xmlns:a16="http://schemas.microsoft.com/office/drawing/2014/main" id="{0FCE8918-11E9-48ED-92D8-9D49FE320EB4}"/>
              </a:ext>
            </a:extLst>
          </p:cNvPr>
          <p:cNvSpPr/>
          <p:nvPr/>
        </p:nvSpPr>
        <p:spPr>
          <a:xfrm>
            <a:off x="4504015" y="4017161"/>
            <a:ext cx="7068719" cy="738664"/>
          </a:xfrm>
          <a:prstGeom prst="rect">
            <a:avLst/>
          </a:prstGeom>
        </p:spPr>
        <p:txBody>
          <a:bodyPr wrap="square">
            <a:spAutoFit/>
          </a:bodyPr>
          <a:lstStyle/>
          <a:p>
            <a:r>
              <a:rPr lang="en-US" sz="1400" i="1">
                <a:latin typeface="Segoe UI Light" panose="020B0502040204020203" pitchFamily="34" charset="0"/>
                <a:cs typeface="Segoe UI Light" panose="020B0502040204020203" pitchFamily="34" charset="0"/>
              </a:rPr>
              <a:t>The Data Migration and Cloud Services (AI, ML) practice has expertise in helping organizations move data to the cloud as well as determining what applications could benefit from cloud-hosting.</a:t>
            </a:r>
          </a:p>
        </p:txBody>
      </p:sp>
      <p:sp>
        <p:nvSpPr>
          <p:cNvPr id="45" name="TextBox 44">
            <a:extLst>
              <a:ext uri="{FF2B5EF4-FFF2-40B4-BE49-F238E27FC236}">
                <a16:creationId xmlns:a16="http://schemas.microsoft.com/office/drawing/2014/main" id="{4A86FF43-60C9-41F7-9AC8-20F1B47E2129}"/>
              </a:ext>
            </a:extLst>
          </p:cNvPr>
          <p:cNvSpPr txBox="1"/>
          <p:nvPr/>
        </p:nvSpPr>
        <p:spPr>
          <a:xfrm flipH="1">
            <a:off x="2109090" y="5126299"/>
            <a:ext cx="1820592" cy="830997"/>
          </a:xfrm>
          <a:prstGeom prst="rect">
            <a:avLst/>
          </a:prstGeom>
          <a:noFill/>
        </p:spPr>
        <p:txBody>
          <a:bodyPr wrap="square" rtlCol="0">
            <a:spAutoFit/>
          </a:bodyPr>
          <a:lstStyle/>
          <a:p>
            <a:pPr algn="ctr"/>
            <a:r>
              <a:rPr lang="en-US" sz="1600" b="1" dirty="0">
                <a:solidFill>
                  <a:schemeClr val="accent1">
                    <a:lumMod val="50000"/>
                  </a:schemeClr>
                </a:solidFill>
                <a:latin typeface="Segoe UI Black" panose="020B0A02040204020203" pitchFamily="34" charset="0"/>
                <a:ea typeface="Segoe UI Black" panose="020B0A02040204020203" pitchFamily="34" charset="0"/>
                <a:cs typeface="Segoe UI Light" panose="020B0502040204020203" pitchFamily="34" charset="0"/>
              </a:rPr>
              <a:t>Program &amp; Project  Management</a:t>
            </a:r>
          </a:p>
        </p:txBody>
      </p:sp>
      <p:sp>
        <p:nvSpPr>
          <p:cNvPr id="46" name="Rectangle 45">
            <a:extLst>
              <a:ext uri="{FF2B5EF4-FFF2-40B4-BE49-F238E27FC236}">
                <a16:creationId xmlns:a16="http://schemas.microsoft.com/office/drawing/2014/main" id="{A574592E-AFAF-4B0A-B87B-0DA135113CF4}"/>
              </a:ext>
            </a:extLst>
          </p:cNvPr>
          <p:cNvSpPr/>
          <p:nvPr/>
        </p:nvSpPr>
        <p:spPr>
          <a:xfrm>
            <a:off x="4504015" y="5028279"/>
            <a:ext cx="7013618" cy="738664"/>
          </a:xfrm>
          <a:prstGeom prst="rect">
            <a:avLst/>
          </a:prstGeom>
        </p:spPr>
        <p:txBody>
          <a:bodyPr wrap="square">
            <a:spAutoFit/>
          </a:bodyPr>
          <a:lstStyle/>
          <a:p>
            <a:r>
              <a:rPr lang="en-US" sz="1400" i="1">
                <a:latin typeface="Segoe UI Light" panose="020B0502040204020203" pitchFamily="34" charset="0"/>
                <a:cs typeface="Segoe UI Light" panose="020B0502040204020203" pitchFamily="34" charset="0"/>
              </a:rPr>
              <a:t>With deep-expertise in program and project control, the Construction Management practice helps organizations improve the management of information with feature-rich reporting capabilities.</a:t>
            </a:r>
          </a:p>
        </p:txBody>
      </p:sp>
      <p:pic>
        <p:nvPicPr>
          <p:cNvPr id="47" name="Picture 46">
            <a:extLst>
              <a:ext uri="{FF2B5EF4-FFF2-40B4-BE49-F238E27FC236}">
                <a16:creationId xmlns:a16="http://schemas.microsoft.com/office/drawing/2014/main" id="{EF583646-F119-406B-B9BF-1138DCA0E1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27166" y="4928311"/>
            <a:ext cx="922264" cy="922264"/>
          </a:xfrm>
          <a:prstGeom prst="rect">
            <a:avLst/>
          </a:prstGeom>
          <a:effectLst>
            <a:outerShdw blurRad="50800" dist="38100" dir="2700000" algn="tl" rotWithShape="0">
              <a:prstClr val="black">
                <a:alpha val="40000"/>
              </a:prstClr>
            </a:outerShdw>
          </a:effectLst>
        </p:spPr>
      </p:pic>
      <p:pic>
        <p:nvPicPr>
          <p:cNvPr id="48" name="Picture 47">
            <a:extLst>
              <a:ext uri="{FF2B5EF4-FFF2-40B4-BE49-F238E27FC236}">
                <a16:creationId xmlns:a16="http://schemas.microsoft.com/office/drawing/2014/main" id="{D8986A56-DF44-427A-B79D-CA2093522D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7166" y="3821973"/>
            <a:ext cx="922264" cy="922264"/>
          </a:xfrm>
          <a:prstGeom prst="rect">
            <a:avLst/>
          </a:prstGeom>
          <a:effectLst>
            <a:outerShdw blurRad="50800" dist="38100" dir="2700000" algn="tl" rotWithShape="0">
              <a:prstClr val="black">
                <a:alpha val="40000"/>
              </a:prstClr>
            </a:outerShdw>
          </a:effectLst>
        </p:spPr>
      </p:pic>
      <p:pic>
        <p:nvPicPr>
          <p:cNvPr id="49" name="Picture 48">
            <a:extLst>
              <a:ext uri="{FF2B5EF4-FFF2-40B4-BE49-F238E27FC236}">
                <a16:creationId xmlns:a16="http://schemas.microsoft.com/office/drawing/2014/main" id="{0BF17823-AD20-4F77-8786-7D887F5C4F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27166" y="2715635"/>
            <a:ext cx="922264" cy="922264"/>
          </a:xfrm>
          <a:prstGeom prst="rect">
            <a:avLst/>
          </a:prstGeom>
          <a:effectLst>
            <a:outerShdw blurRad="50800" dist="38100" dir="2700000" algn="tl" rotWithShape="0">
              <a:prstClr val="black">
                <a:alpha val="40000"/>
              </a:prstClr>
            </a:outerShdw>
          </a:effectLst>
        </p:spPr>
      </p:pic>
      <p:pic>
        <p:nvPicPr>
          <p:cNvPr id="50" name="Picture 49">
            <a:extLst>
              <a:ext uri="{FF2B5EF4-FFF2-40B4-BE49-F238E27FC236}">
                <a16:creationId xmlns:a16="http://schemas.microsoft.com/office/drawing/2014/main" id="{577904EB-674A-4C14-8D4C-82F9CF71FA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7166" y="1609298"/>
            <a:ext cx="922264" cy="922264"/>
          </a:xfrm>
          <a:prstGeom prst="rect">
            <a:avLst/>
          </a:prstGeom>
          <a:effectLst>
            <a:outerShdw blurRad="50800" dist="38100" dir="2700000" algn="tl" rotWithShape="0">
              <a:prstClr val="black">
                <a:alpha val="40000"/>
              </a:prstClr>
            </a:outerShdw>
          </a:effectLst>
        </p:spPr>
      </p:pic>
      <p:cxnSp>
        <p:nvCxnSpPr>
          <p:cNvPr id="51" name="Straight Connector 50">
            <a:extLst>
              <a:ext uri="{FF2B5EF4-FFF2-40B4-BE49-F238E27FC236}">
                <a16:creationId xmlns:a16="http://schemas.microsoft.com/office/drawing/2014/main" id="{577AB3EF-CB6F-4C9D-B719-9CFC0C214E78}"/>
              </a:ext>
            </a:extLst>
          </p:cNvPr>
          <p:cNvCxnSpPr/>
          <p:nvPr/>
        </p:nvCxnSpPr>
        <p:spPr>
          <a:xfrm>
            <a:off x="4242039" y="1681556"/>
            <a:ext cx="0" cy="777746"/>
          </a:xfrm>
          <a:prstGeom prst="line">
            <a:avLst/>
          </a:prstGeom>
          <a:ln w="9525">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F10EE6-79EF-4043-B7DF-7F6D57D4E2BC}"/>
              </a:ext>
            </a:extLst>
          </p:cNvPr>
          <p:cNvCxnSpPr/>
          <p:nvPr/>
        </p:nvCxnSpPr>
        <p:spPr>
          <a:xfrm>
            <a:off x="4243353" y="2794653"/>
            <a:ext cx="0" cy="777746"/>
          </a:xfrm>
          <a:prstGeom prst="line">
            <a:avLst/>
          </a:prstGeom>
          <a:ln w="9525">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BA0D066-D340-4846-8EEF-1B6038C3C6BF}"/>
              </a:ext>
            </a:extLst>
          </p:cNvPr>
          <p:cNvCxnSpPr/>
          <p:nvPr/>
        </p:nvCxnSpPr>
        <p:spPr>
          <a:xfrm>
            <a:off x="4256553" y="3899529"/>
            <a:ext cx="0" cy="777746"/>
          </a:xfrm>
          <a:prstGeom prst="line">
            <a:avLst/>
          </a:prstGeom>
          <a:ln w="9525">
            <a:solidFill>
              <a:srgbClr val="203864"/>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1AF6D17-E2E8-4224-AB8B-53D79506CB17}"/>
              </a:ext>
            </a:extLst>
          </p:cNvPr>
          <p:cNvCxnSpPr/>
          <p:nvPr/>
        </p:nvCxnSpPr>
        <p:spPr>
          <a:xfrm>
            <a:off x="4256553" y="5000569"/>
            <a:ext cx="0" cy="777746"/>
          </a:xfrm>
          <a:prstGeom prst="line">
            <a:avLst/>
          </a:prstGeom>
          <a:ln w="9525">
            <a:solidFill>
              <a:srgbClr val="2038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87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6BAB7-CF13-4D85-8937-E700F2AE8ED5}"/>
              </a:ext>
            </a:extLst>
          </p:cNvPr>
          <p:cNvSpPr>
            <a:spLocks noGrp="1"/>
          </p:cNvSpPr>
          <p:nvPr>
            <p:ph type="title"/>
          </p:nvPr>
        </p:nvSpPr>
        <p:spPr/>
        <p:txBody>
          <a:bodyPr/>
          <a:lstStyle/>
          <a:p>
            <a:r>
              <a:rPr lang="en-US"/>
              <a:t>Career in Consulting</a:t>
            </a:r>
          </a:p>
        </p:txBody>
      </p:sp>
      <p:sp>
        <p:nvSpPr>
          <p:cNvPr id="3" name="Content Placeholder 2">
            <a:extLst>
              <a:ext uri="{FF2B5EF4-FFF2-40B4-BE49-F238E27FC236}">
                <a16:creationId xmlns:a16="http://schemas.microsoft.com/office/drawing/2014/main" id="{89487DA7-8B50-4696-B127-4FF7A04BEAA7}"/>
              </a:ext>
            </a:extLst>
          </p:cNvPr>
          <p:cNvSpPr>
            <a:spLocks noGrp="1"/>
          </p:cNvSpPr>
          <p:nvPr>
            <p:ph idx="1"/>
          </p:nvPr>
        </p:nvSpPr>
        <p:spPr/>
        <p:txBody>
          <a:bodyPr>
            <a:normAutofit/>
          </a:bodyPr>
          <a:lstStyle/>
          <a:p>
            <a:r>
              <a:rPr lang="en-US" dirty="0">
                <a:latin typeface="Segoe UI Light" panose="020B0502040204020203" pitchFamily="34" charset="0"/>
                <a:cs typeface="Segoe UI Light" panose="020B0502040204020203" pitchFamily="34" charset="0"/>
              </a:rPr>
              <a:t>Why?</a:t>
            </a:r>
          </a:p>
          <a:p>
            <a:pPr lvl="1"/>
            <a:r>
              <a:rPr lang="en-US" dirty="0">
                <a:latin typeface="Segoe UI Light" panose="020B0502040204020203" pitchFamily="34" charset="0"/>
                <a:cs typeface="Segoe UI Light" panose="020B0502040204020203" pitchFamily="34" charset="0"/>
              </a:rPr>
              <a:t>Diversity of clients and industries</a:t>
            </a:r>
          </a:p>
          <a:p>
            <a:pPr lvl="1"/>
            <a:r>
              <a:rPr lang="en-US" dirty="0">
                <a:latin typeface="Segoe UI Light" panose="020B0502040204020203" pitchFamily="34" charset="0"/>
                <a:cs typeface="Segoe UI Light" panose="020B0502040204020203" pitchFamily="34" charset="0"/>
              </a:rPr>
              <a:t>Variability of business and technical challenges to solve</a:t>
            </a:r>
          </a:p>
          <a:p>
            <a:pPr lvl="1"/>
            <a:r>
              <a:rPr lang="en-US" dirty="0">
                <a:latin typeface="Segoe UI Light" panose="020B0502040204020203" pitchFamily="34" charset="0"/>
                <a:cs typeface="Segoe UI Light" panose="020B0502040204020203" pitchFamily="34" charset="0"/>
              </a:rPr>
              <a:t>Opportunity for personal growth and investment</a:t>
            </a:r>
          </a:p>
          <a:p>
            <a:pPr lvl="1"/>
            <a:r>
              <a:rPr lang="en-US" dirty="0">
                <a:latin typeface="Segoe UI Light" panose="020B0502040204020203" pitchFamily="34" charset="0"/>
                <a:cs typeface="Segoe UI Light" panose="020B0502040204020203" pitchFamily="34" charset="0"/>
              </a:rPr>
              <a:t>Opportunity to have a positive impact</a:t>
            </a:r>
          </a:p>
          <a:p>
            <a:pPr lvl="1"/>
            <a:r>
              <a:rPr lang="en-US" dirty="0">
                <a:latin typeface="Segoe UI Light" panose="020B0502040204020203" pitchFamily="34" charset="0"/>
                <a:cs typeface="Segoe UI Light" panose="020B0502040204020203" pitchFamily="34" charset="0"/>
              </a:rPr>
              <a:t>Satisfaction of knowing that you were able to help someone</a:t>
            </a:r>
          </a:p>
          <a:p>
            <a:pPr lvl="1"/>
            <a:r>
              <a:rPr lang="en-US" dirty="0">
                <a:latin typeface="Segoe UI Light" panose="020B0502040204020203" pitchFamily="34" charset="0"/>
                <a:cs typeface="Segoe UI Light" panose="020B0502040204020203" pitchFamily="34" charset="0"/>
              </a:rPr>
              <a:t>Creativity and diversity of teams</a:t>
            </a:r>
          </a:p>
          <a:p>
            <a:pPr lvl="1"/>
            <a:r>
              <a:rPr lang="en-US" dirty="0">
                <a:latin typeface="Segoe UI Light" panose="020B0502040204020203" pitchFamily="34" charset="0"/>
                <a:cs typeface="Segoe UI Light" panose="020B0502040204020203" pitchFamily="34" charset="0"/>
              </a:rPr>
              <a:t>Opportunity to define your own destiny</a:t>
            </a:r>
          </a:p>
          <a:p>
            <a:pPr lvl="1"/>
            <a:r>
              <a:rPr lang="en-US" dirty="0">
                <a:latin typeface="Segoe UI Light" panose="020B0502040204020203" pitchFamily="34" charset="0"/>
                <a:cs typeface="Segoe UI Light" panose="020B0502040204020203" pitchFamily="34" charset="0"/>
              </a:rPr>
              <a:t>Opportunity to participate in building a company that shares your values for integrity,  delivery and customer satisfaction</a:t>
            </a:r>
          </a:p>
          <a:p>
            <a:pPr lvl="1"/>
            <a:r>
              <a:rPr lang="en-US" dirty="0">
                <a:latin typeface="Segoe UI Light" panose="020B0502040204020203" pitchFamily="34" charset="0"/>
                <a:cs typeface="Segoe UI Light" panose="020B0502040204020203" pitchFamily="34" charset="0"/>
              </a:rPr>
              <a:t>Possibly more money</a:t>
            </a:r>
          </a:p>
          <a:p>
            <a:pPr lvl="1"/>
            <a:endParaRPr lang="en-US" dirty="0"/>
          </a:p>
          <a:p>
            <a:pPr lvl="1"/>
            <a:endParaRPr lang="en-US" dirty="0"/>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BFC41DF5-B5BE-4A35-9D10-C4831E3685C9}"/>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095A85D5-DA30-4B2A-AE60-894136F3692B}"/>
              </a:ext>
            </a:extLst>
          </p:cNvPr>
          <p:cNvSpPr>
            <a:spLocks noGrp="1"/>
          </p:cNvSpPr>
          <p:nvPr>
            <p:ph type="sldNum" sz="quarter" idx="12"/>
          </p:nvPr>
        </p:nvSpPr>
        <p:spPr/>
        <p:txBody>
          <a:bodyPr/>
          <a:lstStyle/>
          <a:p>
            <a:fld id="{06935844-1480-4CD9-B3B2-E15DD388EB3D}" type="slidenum">
              <a:rPr lang="en-US" smtClean="0"/>
              <a:t>4</a:t>
            </a:fld>
            <a:endParaRPr lang="en-US"/>
          </a:p>
        </p:txBody>
      </p:sp>
    </p:spTree>
    <p:extLst>
      <p:ext uri="{BB962C8B-B14F-4D97-AF65-F5344CB8AC3E}">
        <p14:creationId xmlns:p14="http://schemas.microsoft.com/office/powerpoint/2010/main" val="1804293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484B-E84B-47A6-A908-CA5EE3761474}"/>
              </a:ext>
            </a:extLst>
          </p:cNvPr>
          <p:cNvSpPr>
            <a:spLocks noGrp="1"/>
          </p:cNvSpPr>
          <p:nvPr>
            <p:ph type="title"/>
          </p:nvPr>
        </p:nvSpPr>
        <p:spPr/>
        <p:txBody>
          <a:bodyPr/>
          <a:lstStyle/>
          <a:p>
            <a:r>
              <a:rPr lang="en-US"/>
              <a:t>Guiding Principles</a:t>
            </a:r>
          </a:p>
        </p:txBody>
      </p:sp>
      <p:sp>
        <p:nvSpPr>
          <p:cNvPr id="3" name="Content Placeholder 2">
            <a:extLst>
              <a:ext uri="{FF2B5EF4-FFF2-40B4-BE49-F238E27FC236}">
                <a16:creationId xmlns:a16="http://schemas.microsoft.com/office/drawing/2014/main" id="{C9EF73FD-55F1-4AF0-B162-35B35EE036F7}"/>
              </a:ext>
            </a:extLst>
          </p:cNvPr>
          <p:cNvSpPr>
            <a:spLocks noGrp="1"/>
          </p:cNvSpPr>
          <p:nvPr>
            <p:ph idx="1"/>
          </p:nvPr>
        </p:nvSpPr>
        <p:spPr>
          <a:xfrm>
            <a:off x="838200" y="1389031"/>
            <a:ext cx="4713514" cy="4351338"/>
          </a:xfrm>
        </p:spPr>
        <p:txBody>
          <a:bodyPr>
            <a:normAutofit/>
          </a:bodyPr>
          <a:lstStyle/>
          <a:p>
            <a:pPr marL="0" indent="0">
              <a:lnSpc>
                <a:spcPct val="150000"/>
              </a:lnSpc>
              <a:buNone/>
            </a:pPr>
            <a:r>
              <a:rPr lang="en-US" sz="1800">
                <a:latin typeface="Segoe UI Light" panose="020B0502040204020203" pitchFamily="34" charset="0"/>
                <a:cs typeface="Segoe UI Light" panose="020B0502040204020203" pitchFamily="34" charset="0"/>
              </a:rPr>
              <a:t>“</a:t>
            </a:r>
            <a:r>
              <a:rPr lang="en-US" sz="1800" b="1">
                <a:latin typeface="Segoe UI Light" panose="020B0502040204020203" pitchFamily="34" charset="0"/>
                <a:cs typeface="Segoe UI Light" panose="020B0502040204020203" pitchFamily="34" charset="0"/>
              </a:rPr>
              <a:t>Guiding Principles</a:t>
            </a:r>
            <a:r>
              <a:rPr lang="en-US" sz="1800">
                <a:latin typeface="Segoe UI Light" panose="020B0502040204020203" pitchFamily="34" charset="0"/>
                <a:cs typeface="Segoe UI Light" panose="020B0502040204020203" pitchFamily="34" charset="0"/>
              </a:rPr>
              <a:t> are a set of statements which expresses your personal ideals and values. These values are essentially what shapes your framework for how you make your choices in life, your direction, and where your personal limits or sense of personal morals or ethics might be.”  </a:t>
            </a:r>
            <a:r>
              <a:rPr lang="en-US" sz="1800" i="1">
                <a:latin typeface="Segoe UI Light" panose="020B0502040204020203" pitchFamily="34" charset="0"/>
                <a:cs typeface="Segoe UI Light" panose="020B0502040204020203" pitchFamily="34" charset="0"/>
              </a:rPr>
              <a:t>Wikipedia</a:t>
            </a:r>
          </a:p>
        </p:txBody>
      </p:sp>
      <p:sp>
        <p:nvSpPr>
          <p:cNvPr id="4" name="Date Placeholder 3">
            <a:extLst>
              <a:ext uri="{FF2B5EF4-FFF2-40B4-BE49-F238E27FC236}">
                <a16:creationId xmlns:a16="http://schemas.microsoft.com/office/drawing/2014/main" id="{03B910EB-924E-4A6D-84CF-89B06224D2E2}"/>
              </a:ext>
            </a:extLst>
          </p:cNvPr>
          <p:cNvSpPr>
            <a:spLocks noGrp="1"/>
          </p:cNvSpPr>
          <p:nvPr>
            <p:ph type="dt" sz="half" idx="10"/>
          </p:nvPr>
        </p:nvSpPr>
        <p:spPr/>
        <p:txBody>
          <a:bodyPr/>
          <a:lstStyle/>
          <a:p>
            <a:fld id="{A16C1B1A-7283-4A67-9043-89F204201F7D}" type="datetime1">
              <a:rPr lang="en-US" smtClean="0"/>
              <a:t>2/26/2023</a:t>
            </a:fld>
            <a:endParaRPr lang="en-US"/>
          </a:p>
        </p:txBody>
      </p:sp>
      <p:sp>
        <p:nvSpPr>
          <p:cNvPr id="5" name="Slide Number Placeholder 4">
            <a:extLst>
              <a:ext uri="{FF2B5EF4-FFF2-40B4-BE49-F238E27FC236}">
                <a16:creationId xmlns:a16="http://schemas.microsoft.com/office/drawing/2014/main" id="{0CC4C2F2-669B-406B-A150-13BD6C554338}"/>
              </a:ext>
            </a:extLst>
          </p:cNvPr>
          <p:cNvSpPr>
            <a:spLocks noGrp="1"/>
          </p:cNvSpPr>
          <p:nvPr>
            <p:ph type="sldNum" sz="quarter" idx="12"/>
          </p:nvPr>
        </p:nvSpPr>
        <p:spPr/>
        <p:txBody>
          <a:bodyPr/>
          <a:lstStyle/>
          <a:p>
            <a:fld id="{D902BCED-9F9E-4561-AAF4-6AAB52C40CF2}" type="slidenum">
              <a:rPr lang="en-US" smtClean="0"/>
              <a:t>5</a:t>
            </a:fld>
            <a:endParaRPr lang="en-US"/>
          </a:p>
        </p:txBody>
      </p:sp>
      <p:sp>
        <p:nvSpPr>
          <p:cNvPr id="7" name="TextBox 6">
            <a:extLst>
              <a:ext uri="{FF2B5EF4-FFF2-40B4-BE49-F238E27FC236}">
                <a16:creationId xmlns:a16="http://schemas.microsoft.com/office/drawing/2014/main" id="{4A91EE02-D66B-42E8-96ED-5C519AE63B86}"/>
              </a:ext>
            </a:extLst>
          </p:cNvPr>
          <p:cNvSpPr txBox="1"/>
          <p:nvPr/>
        </p:nvSpPr>
        <p:spPr>
          <a:xfrm>
            <a:off x="795453" y="4984525"/>
            <a:ext cx="5047861" cy="1292662"/>
          </a:xfrm>
          <a:prstGeom prst="rect">
            <a:avLst/>
          </a:prstGeom>
          <a:noFill/>
        </p:spPr>
        <p:txBody>
          <a:bodyPr wrap="square" rtlCol="0">
            <a:spAutoFit/>
          </a:bodyPr>
          <a:lstStyle/>
          <a:p>
            <a:r>
              <a:rPr lang="en-US" sz="2000" i="1"/>
              <a:t>“I created Kiefer Consulting, because the industry I was working in did not align with my principles. I wanted to change the industry.”</a:t>
            </a:r>
          </a:p>
          <a:p>
            <a:endParaRPr lang="en-US"/>
          </a:p>
        </p:txBody>
      </p:sp>
      <p:sp>
        <p:nvSpPr>
          <p:cNvPr id="8" name="Rectangle 7">
            <a:extLst>
              <a:ext uri="{FF2B5EF4-FFF2-40B4-BE49-F238E27FC236}">
                <a16:creationId xmlns:a16="http://schemas.microsoft.com/office/drawing/2014/main" id="{E1B8C7E0-226B-4CC3-9B4D-47BD47CA60BC}"/>
              </a:ext>
            </a:extLst>
          </p:cNvPr>
          <p:cNvSpPr/>
          <p:nvPr/>
        </p:nvSpPr>
        <p:spPr>
          <a:xfrm>
            <a:off x="795453" y="4834305"/>
            <a:ext cx="504786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0CDCFA7-D395-44F9-A527-3451D62F569C}"/>
              </a:ext>
            </a:extLst>
          </p:cNvPr>
          <p:cNvSpPr/>
          <p:nvPr/>
        </p:nvSpPr>
        <p:spPr>
          <a:xfrm>
            <a:off x="795453" y="6108768"/>
            <a:ext cx="5047861"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ACAC7AB-FC3D-4341-9A1D-2826A461256E}"/>
              </a:ext>
            </a:extLst>
          </p:cNvPr>
          <p:cNvSpPr/>
          <p:nvPr/>
        </p:nvSpPr>
        <p:spPr>
          <a:xfrm>
            <a:off x="7903029" y="558606"/>
            <a:ext cx="1660849" cy="1660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F099918D-9F36-424B-8E89-7FBDFA4C4659}"/>
              </a:ext>
            </a:extLst>
          </p:cNvPr>
          <p:cNvSpPr/>
          <p:nvPr/>
        </p:nvSpPr>
        <p:spPr>
          <a:xfrm>
            <a:off x="6715594" y="1018954"/>
            <a:ext cx="1660849" cy="1660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77F69EB-6613-4A69-AF02-4F54519F7E90}"/>
              </a:ext>
            </a:extLst>
          </p:cNvPr>
          <p:cNvSpPr/>
          <p:nvPr/>
        </p:nvSpPr>
        <p:spPr>
          <a:xfrm>
            <a:off x="9090463" y="1018953"/>
            <a:ext cx="1660849" cy="16608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12DA7B06-F49F-4C39-A258-4F2E031205DB}"/>
              </a:ext>
            </a:extLst>
          </p:cNvPr>
          <p:cNvGraphicFramePr/>
          <p:nvPr/>
        </p:nvGraphicFramePr>
        <p:xfrm>
          <a:off x="4663233"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9740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6805FFC-E4A3-4C78-AA4E-84D84112AB79}"/>
              </a:ext>
            </a:extLst>
          </p:cNvPr>
          <p:cNvSpPr/>
          <p:nvPr/>
        </p:nvSpPr>
        <p:spPr>
          <a:xfrm>
            <a:off x="0" y="1642188"/>
            <a:ext cx="12192000" cy="1959428"/>
          </a:xfrm>
          <a:prstGeom prst="rect">
            <a:avLst/>
          </a:prstGeom>
          <a:solidFill>
            <a:schemeClr val="accent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F7DF1-CA0C-4DE3-AECA-003509948D01}"/>
              </a:ext>
            </a:extLst>
          </p:cNvPr>
          <p:cNvSpPr>
            <a:spLocks noGrp="1"/>
          </p:cNvSpPr>
          <p:nvPr>
            <p:ph type="title"/>
          </p:nvPr>
        </p:nvSpPr>
        <p:spPr/>
        <p:txBody>
          <a:bodyPr/>
          <a:lstStyle/>
          <a:p>
            <a:r>
              <a:rPr lang="en-US"/>
              <a:t>Guiding Principles</a:t>
            </a:r>
          </a:p>
        </p:txBody>
      </p:sp>
      <p:sp>
        <p:nvSpPr>
          <p:cNvPr id="3" name="Content Placeholder 2">
            <a:extLst>
              <a:ext uri="{FF2B5EF4-FFF2-40B4-BE49-F238E27FC236}">
                <a16:creationId xmlns:a16="http://schemas.microsoft.com/office/drawing/2014/main" id="{5888D575-F881-48D7-B4FF-8EB6970FA997}"/>
              </a:ext>
            </a:extLst>
          </p:cNvPr>
          <p:cNvSpPr>
            <a:spLocks noGrp="1"/>
          </p:cNvSpPr>
          <p:nvPr>
            <p:ph idx="1"/>
          </p:nvPr>
        </p:nvSpPr>
        <p:spPr>
          <a:xfrm>
            <a:off x="811763" y="3918858"/>
            <a:ext cx="5449078" cy="2193184"/>
          </a:xfrm>
        </p:spPr>
        <p:txBody>
          <a:bodyPr>
            <a:normAutofit/>
          </a:bodyPr>
          <a:lstStyle/>
          <a:p>
            <a:pPr marL="457200" lvl="1" indent="0">
              <a:buNone/>
            </a:pPr>
            <a:r>
              <a:rPr lang="en-US" dirty="0">
                <a:latin typeface="Segoe UI Light" panose="020B0502040204020203" pitchFamily="34" charset="0"/>
                <a:cs typeface="Segoe UI Light" panose="020B0502040204020203" pitchFamily="34" charset="0"/>
                <a:hlinkClick r:id="rId2"/>
              </a:rPr>
              <a:t>Guiding Principles Survey</a:t>
            </a: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 </a:t>
            </a:r>
          </a:p>
          <a:p>
            <a:r>
              <a:rPr lang="en-US" sz="2400" dirty="0">
                <a:latin typeface="Segoe UI Light" panose="020B0502040204020203" pitchFamily="34" charset="0"/>
                <a:cs typeface="Segoe UI Light" panose="020B0502040204020203" pitchFamily="34" charset="0"/>
              </a:rPr>
              <a:t>How do they impact your job search?</a:t>
            </a:r>
          </a:p>
          <a:p>
            <a:r>
              <a:rPr lang="en-US" sz="2400" dirty="0">
                <a:latin typeface="Segoe UI Light" panose="020B0502040204020203" pitchFamily="34" charset="0"/>
                <a:cs typeface="Segoe UI Light" panose="020B0502040204020203" pitchFamily="34" charset="0"/>
              </a:rPr>
              <a:t>What happens if you compromise any of them to get a job?</a:t>
            </a:r>
          </a:p>
          <a:p>
            <a:pPr marL="0" indent="0">
              <a:buNone/>
            </a:pPr>
            <a:endParaRPr lang="en-US" dirty="0"/>
          </a:p>
        </p:txBody>
      </p:sp>
      <p:sp>
        <p:nvSpPr>
          <p:cNvPr id="4" name="Date Placeholder 3">
            <a:extLst>
              <a:ext uri="{FF2B5EF4-FFF2-40B4-BE49-F238E27FC236}">
                <a16:creationId xmlns:a16="http://schemas.microsoft.com/office/drawing/2014/main" id="{64E6CFE2-F433-441E-B1AB-2FF626907472}"/>
              </a:ext>
            </a:extLst>
          </p:cNvPr>
          <p:cNvSpPr>
            <a:spLocks noGrp="1"/>
          </p:cNvSpPr>
          <p:nvPr>
            <p:ph type="dt" sz="half" idx="10"/>
          </p:nvPr>
        </p:nvSpPr>
        <p:spPr/>
        <p:txBody>
          <a:bodyPr/>
          <a:lstStyle/>
          <a:p>
            <a:fld id="{A16C1B1A-7283-4A67-9043-89F204201F7D}" type="datetime1">
              <a:rPr lang="en-US" smtClean="0"/>
              <a:t>2/26/2023</a:t>
            </a:fld>
            <a:endParaRPr lang="en-US"/>
          </a:p>
        </p:txBody>
      </p:sp>
      <p:sp>
        <p:nvSpPr>
          <p:cNvPr id="5" name="Slide Number Placeholder 4">
            <a:extLst>
              <a:ext uri="{FF2B5EF4-FFF2-40B4-BE49-F238E27FC236}">
                <a16:creationId xmlns:a16="http://schemas.microsoft.com/office/drawing/2014/main" id="{A14E74EF-A75A-438B-99EB-22BD813C12D9}"/>
              </a:ext>
            </a:extLst>
          </p:cNvPr>
          <p:cNvSpPr>
            <a:spLocks noGrp="1"/>
          </p:cNvSpPr>
          <p:nvPr>
            <p:ph type="sldNum" sz="quarter" idx="12"/>
          </p:nvPr>
        </p:nvSpPr>
        <p:spPr/>
        <p:txBody>
          <a:bodyPr/>
          <a:lstStyle/>
          <a:p>
            <a:fld id="{D902BCED-9F9E-4561-AAF4-6AAB52C40CF2}" type="slidenum">
              <a:rPr lang="en-US" smtClean="0"/>
              <a:t>6</a:t>
            </a:fld>
            <a:endParaRPr lang="en-US"/>
          </a:p>
        </p:txBody>
      </p:sp>
      <p:sp>
        <p:nvSpPr>
          <p:cNvPr id="7" name="TextBox 6">
            <a:extLst>
              <a:ext uri="{FF2B5EF4-FFF2-40B4-BE49-F238E27FC236}">
                <a16:creationId xmlns:a16="http://schemas.microsoft.com/office/drawing/2014/main" id="{F150A302-D1AE-4355-A580-26232C8E528B}"/>
              </a:ext>
            </a:extLst>
          </p:cNvPr>
          <p:cNvSpPr txBox="1"/>
          <p:nvPr/>
        </p:nvSpPr>
        <p:spPr>
          <a:xfrm>
            <a:off x="1107399" y="1833116"/>
            <a:ext cx="7203233" cy="1723549"/>
          </a:xfrm>
          <a:prstGeom prst="rect">
            <a:avLst/>
          </a:prstGeom>
          <a:noFill/>
        </p:spPr>
        <p:txBody>
          <a:bodyPr wrap="square" rtlCol="0">
            <a:spAutoFit/>
          </a:bodyPr>
          <a:lstStyle/>
          <a:p>
            <a:r>
              <a:rPr lang="en-US" sz="4400">
                <a:solidFill>
                  <a:schemeClr val="accent1">
                    <a:lumMod val="50000"/>
                  </a:schemeClr>
                </a:solidFill>
                <a:latin typeface="Segoe UI Black" panose="020B0A02040204020203" pitchFamily="34" charset="0"/>
                <a:ea typeface="Segoe UI Black" panose="020B0A02040204020203" pitchFamily="34" charset="0"/>
              </a:rPr>
              <a:t>What are some of your guiding principles? </a:t>
            </a:r>
          </a:p>
          <a:p>
            <a:endParaRPr lang="en-US">
              <a:solidFill>
                <a:schemeClr val="accent1">
                  <a:lumMod val="50000"/>
                </a:schemeClr>
              </a:solidFill>
            </a:endParaRPr>
          </a:p>
        </p:txBody>
      </p:sp>
      <p:pic>
        <p:nvPicPr>
          <p:cNvPr id="9" name="Graphic 8" descr="Badge Question Mark with solid fill">
            <a:extLst>
              <a:ext uri="{FF2B5EF4-FFF2-40B4-BE49-F238E27FC236}">
                <a16:creationId xmlns:a16="http://schemas.microsoft.com/office/drawing/2014/main" id="{DDB24009-A85D-49BA-8499-B38C6A3076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98637" y="1164124"/>
            <a:ext cx="2347591" cy="2347591"/>
          </a:xfrm>
          <a:prstGeom prst="rect">
            <a:avLst/>
          </a:prstGeom>
        </p:spPr>
      </p:pic>
      <p:pic>
        <p:nvPicPr>
          <p:cNvPr id="11" name="Picture 10">
            <a:extLst>
              <a:ext uri="{FF2B5EF4-FFF2-40B4-BE49-F238E27FC236}">
                <a16:creationId xmlns:a16="http://schemas.microsoft.com/office/drawing/2014/main" id="{96C3E01D-D89F-40D5-9356-EA6FE999CC08}"/>
              </a:ext>
            </a:extLst>
          </p:cNvPr>
          <p:cNvPicPr>
            <a:picLocks noChangeAspect="1"/>
          </p:cNvPicPr>
          <p:nvPr/>
        </p:nvPicPr>
        <p:blipFill>
          <a:blip r:embed="rId5"/>
          <a:stretch>
            <a:fillRect/>
          </a:stretch>
        </p:blipFill>
        <p:spPr>
          <a:xfrm>
            <a:off x="7596029" y="3481166"/>
            <a:ext cx="2974979" cy="2939897"/>
          </a:xfrm>
          <a:prstGeom prst="rect">
            <a:avLst/>
          </a:prstGeom>
        </p:spPr>
      </p:pic>
    </p:spTree>
    <p:extLst>
      <p:ext uri="{BB962C8B-B14F-4D97-AF65-F5344CB8AC3E}">
        <p14:creationId xmlns:p14="http://schemas.microsoft.com/office/powerpoint/2010/main" val="1872688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666DC-F3C3-3EC4-9FFB-DAAF8BB9AD59}"/>
              </a:ext>
            </a:extLst>
          </p:cNvPr>
          <p:cNvSpPr>
            <a:spLocks noGrp="1"/>
          </p:cNvSpPr>
          <p:nvPr>
            <p:ph type="title"/>
          </p:nvPr>
        </p:nvSpPr>
        <p:spPr/>
        <p:txBody>
          <a:bodyPr/>
          <a:lstStyle/>
          <a:p>
            <a:r>
              <a:rPr lang="en-US" dirty="0"/>
              <a:t>Results</a:t>
            </a:r>
          </a:p>
        </p:txBody>
      </p:sp>
      <p:pic>
        <p:nvPicPr>
          <p:cNvPr id="7" name="Content Placeholder 6">
            <a:extLst>
              <a:ext uri="{FF2B5EF4-FFF2-40B4-BE49-F238E27FC236}">
                <a16:creationId xmlns:a16="http://schemas.microsoft.com/office/drawing/2014/main" id="{9AAF6CCD-283A-FB86-24F7-D01CFFC6A6D9}"/>
              </a:ext>
            </a:extLst>
          </p:cNvPr>
          <p:cNvPicPr>
            <a:picLocks noGrp="1" noChangeAspect="1"/>
          </p:cNvPicPr>
          <p:nvPr>
            <p:ph idx="1"/>
          </p:nvPr>
        </p:nvPicPr>
        <p:blipFill>
          <a:blip r:embed="rId2"/>
          <a:stretch>
            <a:fillRect/>
          </a:stretch>
        </p:blipFill>
        <p:spPr>
          <a:xfrm>
            <a:off x="627476" y="1449816"/>
            <a:ext cx="4124173" cy="468361"/>
          </a:xfrm>
        </p:spPr>
      </p:pic>
      <p:sp>
        <p:nvSpPr>
          <p:cNvPr id="4" name="Date Placeholder 3">
            <a:extLst>
              <a:ext uri="{FF2B5EF4-FFF2-40B4-BE49-F238E27FC236}">
                <a16:creationId xmlns:a16="http://schemas.microsoft.com/office/drawing/2014/main" id="{4A0DC60C-53E3-4063-0389-F91BD3E1A5F7}"/>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54C285B4-6EA8-CB86-CEA7-B1218EAEBAA1}"/>
              </a:ext>
            </a:extLst>
          </p:cNvPr>
          <p:cNvSpPr>
            <a:spLocks noGrp="1"/>
          </p:cNvSpPr>
          <p:nvPr>
            <p:ph type="sldNum" sz="quarter" idx="12"/>
          </p:nvPr>
        </p:nvSpPr>
        <p:spPr/>
        <p:txBody>
          <a:bodyPr/>
          <a:lstStyle/>
          <a:p>
            <a:fld id="{06935844-1480-4CD9-B3B2-E15DD388EB3D}" type="slidenum">
              <a:rPr lang="en-US" smtClean="0"/>
              <a:t>7</a:t>
            </a:fld>
            <a:endParaRPr lang="en-US"/>
          </a:p>
        </p:txBody>
      </p:sp>
      <p:pic>
        <p:nvPicPr>
          <p:cNvPr id="9" name="Picture 8">
            <a:extLst>
              <a:ext uri="{FF2B5EF4-FFF2-40B4-BE49-F238E27FC236}">
                <a16:creationId xmlns:a16="http://schemas.microsoft.com/office/drawing/2014/main" id="{19620091-05A0-A072-343A-6061F117C0B1}"/>
              </a:ext>
            </a:extLst>
          </p:cNvPr>
          <p:cNvPicPr>
            <a:picLocks noChangeAspect="1"/>
          </p:cNvPicPr>
          <p:nvPr/>
        </p:nvPicPr>
        <p:blipFill>
          <a:blip r:embed="rId3"/>
          <a:stretch>
            <a:fillRect/>
          </a:stretch>
        </p:blipFill>
        <p:spPr>
          <a:xfrm>
            <a:off x="1753127" y="2633660"/>
            <a:ext cx="7646123" cy="2244287"/>
          </a:xfrm>
          <a:prstGeom prst="rect">
            <a:avLst/>
          </a:prstGeom>
        </p:spPr>
      </p:pic>
    </p:spTree>
    <p:extLst>
      <p:ext uri="{BB962C8B-B14F-4D97-AF65-F5344CB8AC3E}">
        <p14:creationId xmlns:p14="http://schemas.microsoft.com/office/powerpoint/2010/main" val="2010886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9ED3A-55EE-AC07-C75F-C1A4564C99E2}"/>
              </a:ext>
            </a:extLst>
          </p:cNvPr>
          <p:cNvSpPr>
            <a:spLocks noGrp="1"/>
          </p:cNvSpPr>
          <p:nvPr>
            <p:ph type="title"/>
          </p:nvPr>
        </p:nvSpPr>
        <p:spPr/>
        <p:txBody>
          <a:bodyPr/>
          <a:lstStyle/>
          <a:p>
            <a:r>
              <a:rPr lang="en-US" dirty="0"/>
              <a:t>Tell your story with a purpose</a:t>
            </a:r>
          </a:p>
        </p:txBody>
      </p:sp>
      <p:sp>
        <p:nvSpPr>
          <p:cNvPr id="3" name="Content Placeholder 2">
            <a:extLst>
              <a:ext uri="{FF2B5EF4-FFF2-40B4-BE49-F238E27FC236}">
                <a16:creationId xmlns:a16="http://schemas.microsoft.com/office/drawing/2014/main" id="{2FB80C4D-7726-4C5E-3E27-B20B177108EA}"/>
              </a:ext>
            </a:extLst>
          </p:cNvPr>
          <p:cNvSpPr>
            <a:spLocks noGrp="1"/>
          </p:cNvSpPr>
          <p:nvPr>
            <p:ph idx="1"/>
          </p:nvPr>
        </p:nvSpPr>
        <p:spPr/>
        <p:txBody>
          <a:bodyPr>
            <a:normAutofit lnSpcReduction="10000"/>
          </a:bodyPr>
          <a:lstStyle/>
          <a:p>
            <a:r>
              <a:rPr lang="en-US" dirty="0"/>
              <a:t>Make your story personal</a:t>
            </a:r>
          </a:p>
          <a:p>
            <a:pPr marL="0" marR="0" indent="0">
              <a:spcBef>
                <a:spcPts val="0"/>
              </a:spcBef>
              <a:spcAft>
                <a:spcPts val="0"/>
              </a:spcAft>
              <a:buNone/>
            </a:pPr>
            <a:endParaRPr lang="en-US" sz="1800" dirty="0">
              <a:effectLst/>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“Some characteristics of a position I am looking for include the opportunity to utilize my skills, and personal and professional growth. I also value the significance of the tasks I complete, and how they affect my colleagues or clients. Lastly, having the opportunity to progress in a position and learn or employ a variety of skills. </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endParaRPr>
          </a:p>
          <a:p>
            <a:pPr marL="0" marR="0" indent="0">
              <a:spcBef>
                <a:spcPts val="0"/>
              </a:spcBef>
              <a:spcAft>
                <a:spcPts val="0"/>
              </a:spcAft>
              <a:buNone/>
            </a:pPr>
            <a:r>
              <a:rPr lang="en-US" sz="1800" dirty="0">
                <a:effectLst/>
                <a:latin typeface="Calibri" panose="020F0502020204030204" pitchFamily="34" charset="0"/>
                <a:ea typeface="Calibri" panose="020F0502020204030204" pitchFamily="34" charset="0"/>
              </a:rPr>
              <a:t>The purpose I envision in my next career would entail in the short term being a valued member of a team that can generate not only success for a client but continually supersede expectations. Long term, I have the desire to lead such a team. ”   Zara.</a:t>
            </a:r>
          </a:p>
          <a:p>
            <a:pPr marL="0" marR="0" indent="0">
              <a:spcBef>
                <a:spcPts val="0"/>
              </a:spcBef>
              <a:spcAft>
                <a:spcPts val="0"/>
              </a:spcAft>
              <a:buNone/>
            </a:pPr>
            <a:endParaRPr lang="en-US" sz="1800" dirty="0">
              <a:latin typeface="Calibri" panose="020F0502020204030204" pitchFamily="34" charset="0"/>
              <a:ea typeface="Calibri" panose="020F0502020204030204" pitchFamily="34" charset="0"/>
            </a:endParaRPr>
          </a:p>
          <a:p>
            <a:pPr>
              <a:spcBef>
                <a:spcPts val="0"/>
              </a:spcBef>
            </a:pPr>
            <a:r>
              <a:rPr lang="en-US" dirty="0"/>
              <a:t>Be prepared to tell your story during the first part of the interview.</a:t>
            </a:r>
          </a:p>
          <a:p>
            <a:pPr>
              <a:spcBef>
                <a:spcPts val="0"/>
              </a:spcBef>
            </a:pPr>
            <a:r>
              <a:rPr lang="en-US" dirty="0"/>
              <a:t>Be prepared with an interview closing statement.  You want to be remembered in a positive way.</a:t>
            </a:r>
          </a:p>
          <a:p>
            <a:endParaRPr lang="en-US" dirty="0"/>
          </a:p>
        </p:txBody>
      </p:sp>
      <p:sp>
        <p:nvSpPr>
          <p:cNvPr id="4" name="Date Placeholder 3">
            <a:extLst>
              <a:ext uri="{FF2B5EF4-FFF2-40B4-BE49-F238E27FC236}">
                <a16:creationId xmlns:a16="http://schemas.microsoft.com/office/drawing/2014/main" id="{630D0B63-6EF1-2CE3-7492-E28E3170323E}"/>
              </a:ext>
            </a:extLst>
          </p:cNvPr>
          <p:cNvSpPr>
            <a:spLocks noGrp="1"/>
          </p:cNvSpPr>
          <p:nvPr>
            <p:ph type="dt" sz="half" idx="10"/>
          </p:nvPr>
        </p:nvSpPr>
        <p:spPr/>
        <p:txBody>
          <a:bodyPr/>
          <a:lstStyle/>
          <a:p>
            <a:fld id="{5D9638B1-40E6-4F85-97D0-0C4FB0835692}" type="datetime1">
              <a:rPr lang="en-US" smtClean="0"/>
              <a:t>2/26/2023</a:t>
            </a:fld>
            <a:endParaRPr lang="en-US"/>
          </a:p>
        </p:txBody>
      </p:sp>
      <p:sp>
        <p:nvSpPr>
          <p:cNvPr id="5" name="Slide Number Placeholder 4">
            <a:extLst>
              <a:ext uri="{FF2B5EF4-FFF2-40B4-BE49-F238E27FC236}">
                <a16:creationId xmlns:a16="http://schemas.microsoft.com/office/drawing/2014/main" id="{B0949C18-DDAA-CEC0-4D51-0D9ADDD25031}"/>
              </a:ext>
            </a:extLst>
          </p:cNvPr>
          <p:cNvSpPr>
            <a:spLocks noGrp="1"/>
          </p:cNvSpPr>
          <p:nvPr>
            <p:ph type="sldNum" sz="quarter" idx="12"/>
          </p:nvPr>
        </p:nvSpPr>
        <p:spPr/>
        <p:txBody>
          <a:bodyPr/>
          <a:lstStyle/>
          <a:p>
            <a:fld id="{06935844-1480-4CD9-B3B2-E15DD388EB3D}" type="slidenum">
              <a:rPr lang="en-US" smtClean="0"/>
              <a:t>8</a:t>
            </a:fld>
            <a:endParaRPr lang="en-US"/>
          </a:p>
        </p:txBody>
      </p:sp>
    </p:spTree>
    <p:extLst>
      <p:ext uri="{BB962C8B-B14F-4D97-AF65-F5344CB8AC3E}">
        <p14:creationId xmlns:p14="http://schemas.microsoft.com/office/powerpoint/2010/main" val="132142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E484B-E84B-47A6-A908-CA5EE3761474}"/>
              </a:ext>
            </a:extLst>
          </p:cNvPr>
          <p:cNvSpPr>
            <a:spLocks noGrp="1"/>
          </p:cNvSpPr>
          <p:nvPr>
            <p:ph type="title"/>
          </p:nvPr>
        </p:nvSpPr>
        <p:spPr/>
        <p:txBody>
          <a:bodyPr>
            <a:normAutofit/>
          </a:bodyPr>
          <a:lstStyle/>
          <a:p>
            <a:r>
              <a:rPr lang="en-US"/>
              <a:t>The New Workforce: Location</a:t>
            </a:r>
          </a:p>
        </p:txBody>
      </p:sp>
      <p:sp>
        <p:nvSpPr>
          <p:cNvPr id="3" name="Content Placeholder 2">
            <a:extLst>
              <a:ext uri="{FF2B5EF4-FFF2-40B4-BE49-F238E27FC236}">
                <a16:creationId xmlns:a16="http://schemas.microsoft.com/office/drawing/2014/main" id="{C9EF73FD-55F1-4AF0-B162-35B35EE036F7}"/>
              </a:ext>
            </a:extLst>
          </p:cNvPr>
          <p:cNvSpPr>
            <a:spLocks noGrp="1"/>
          </p:cNvSpPr>
          <p:nvPr>
            <p:ph idx="1"/>
          </p:nvPr>
        </p:nvSpPr>
        <p:spPr>
          <a:xfrm>
            <a:off x="838200" y="4380286"/>
            <a:ext cx="10515600" cy="612476"/>
          </a:xfrm>
        </p:spPr>
        <p:txBody>
          <a:bodyPr>
            <a:normAutofit/>
          </a:bodyPr>
          <a:lstStyle/>
          <a:p>
            <a:r>
              <a:rPr lang="en-US" dirty="0"/>
              <a:t>Which option works best for you?  Why?</a:t>
            </a:r>
          </a:p>
        </p:txBody>
      </p:sp>
      <p:sp>
        <p:nvSpPr>
          <p:cNvPr id="4" name="Date Placeholder 3">
            <a:extLst>
              <a:ext uri="{FF2B5EF4-FFF2-40B4-BE49-F238E27FC236}">
                <a16:creationId xmlns:a16="http://schemas.microsoft.com/office/drawing/2014/main" id="{03B910EB-924E-4A6D-84CF-89B06224D2E2}"/>
              </a:ext>
            </a:extLst>
          </p:cNvPr>
          <p:cNvSpPr>
            <a:spLocks noGrp="1"/>
          </p:cNvSpPr>
          <p:nvPr>
            <p:ph type="dt" sz="half" idx="10"/>
          </p:nvPr>
        </p:nvSpPr>
        <p:spPr/>
        <p:txBody>
          <a:bodyPr/>
          <a:lstStyle/>
          <a:p>
            <a:fld id="{A16C1B1A-7283-4A67-9043-89F204201F7D}" type="datetime1">
              <a:rPr lang="en-US" smtClean="0"/>
              <a:t>2/26/2023</a:t>
            </a:fld>
            <a:endParaRPr lang="en-US"/>
          </a:p>
        </p:txBody>
      </p:sp>
      <p:sp>
        <p:nvSpPr>
          <p:cNvPr id="5" name="Slide Number Placeholder 4">
            <a:extLst>
              <a:ext uri="{FF2B5EF4-FFF2-40B4-BE49-F238E27FC236}">
                <a16:creationId xmlns:a16="http://schemas.microsoft.com/office/drawing/2014/main" id="{0CC4C2F2-669B-406B-A150-13BD6C554338}"/>
              </a:ext>
            </a:extLst>
          </p:cNvPr>
          <p:cNvSpPr>
            <a:spLocks noGrp="1"/>
          </p:cNvSpPr>
          <p:nvPr>
            <p:ph type="sldNum" sz="quarter" idx="12"/>
          </p:nvPr>
        </p:nvSpPr>
        <p:spPr/>
        <p:txBody>
          <a:bodyPr/>
          <a:lstStyle/>
          <a:p>
            <a:fld id="{D902BCED-9F9E-4561-AAF4-6AAB52C40CF2}" type="slidenum">
              <a:rPr lang="en-US" smtClean="0"/>
              <a:t>9</a:t>
            </a:fld>
            <a:endParaRPr lang="en-US"/>
          </a:p>
        </p:txBody>
      </p:sp>
      <p:graphicFrame>
        <p:nvGraphicFramePr>
          <p:cNvPr id="6" name="Diagram 5">
            <a:extLst>
              <a:ext uri="{FF2B5EF4-FFF2-40B4-BE49-F238E27FC236}">
                <a16:creationId xmlns:a16="http://schemas.microsoft.com/office/drawing/2014/main" id="{B8AE9B4A-F53B-432C-B7D5-C8AECD10DF14}"/>
              </a:ext>
            </a:extLst>
          </p:cNvPr>
          <p:cNvGraphicFramePr/>
          <p:nvPr/>
        </p:nvGraphicFramePr>
        <p:xfrm>
          <a:off x="2898840" y="519493"/>
          <a:ext cx="6394320" cy="42628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756524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C000"/>
      </a:hlink>
      <a:folHlink>
        <a:srgbClr val="FFFF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8710FE2F72C4419103541D058585F6" ma:contentTypeVersion="15" ma:contentTypeDescription="Create a new document." ma:contentTypeScope="" ma:versionID="2167b02e430504f1fb676d0c5934d4e1">
  <xsd:schema xmlns:xsd="http://www.w3.org/2001/XMLSchema" xmlns:xs="http://www.w3.org/2001/XMLSchema" xmlns:p="http://schemas.microsoft.com/office/2006/metadata/properties" xmlns:ns2="02c7d0d2-e3e9-401d-9f97-cbd19c0d9b84" xmlns:ns3="ef624615-3d81-4255-aa88-9d2db002c5e0" targetNamespace="http://schemas.microsoft.com/office/2006/metadata/properties" ma:root="true" ma:fieldsID="c1b5226b6462d2d957b1b71da0cd7950" ns2:_="" ns3:_="">
    <xsd:import namespace="02c7d0d2-e3e9-401d-9f97-cbd19c0d9b84"/>
    <xsd:import namespace="ef624615-3d81-4255-aa88-9d2db002c5e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c7d0d2-e3e9-401d-9f97-cbd19c0d9b8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c4c615ac-183e-4f4a-9ca9-f85ac2867812" ma:termSetId="09814cd3-568e-fe90-9814-8d621ff8fb84" ma:anchorId="fba54fb3-c3e1-fe81-a776-ca4b69148c4d" ma:open="true" ma:isKeyword="false">
      <xsd:complexType>
        <xsd:sequence>
          <xsd:element ref="pc:Terms" minOccurs="0" maxOccurs="1"/>
        </xsd:sequence>
      </xsd:complex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624615-3d81-4255-aa88-9d2db002c5e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b28505b5-f4a0-4e46-b962-c6d40fbfb710}" ma:internalName="TaxCatchAll" ma:showField="CatchAllData" ma:web="ef624615-3d81-4255-aa88-9d2db002c5e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ef624615-3d81-4255-aa88-9d2db002c5e0">
      <UserInfo>
        <DisplayName>Ben Cox</DisplayName>
        <AccountId>38</AccountId>
        <AccountType/>
      </UserInfo>
      <UserInfo>
        <DisplayName>SharingLinks.06531bd8-8feb-4922-a416-c2e7cfe76dfe.OrganizationEdit.2b72c587-00af-47ba-a2f4-77723c9dbb3a</DisplayName>
        <AccountId>47</AccountId>
        <AccountType/>
      </UserInfo>
      <UserInfo>
        <DisplayName>Scott Roberts</DisplayName>
        <AccountId>34</AccountId>
        <AccountType/>
      </UserInfo>
      <UserInfo>
        <DisplayName>SharingLinks.2890fa0a-f12e-43e4-8b0e-839002422f74.OrganizationEdit.def0d273-29f8-490f-8087-c117557b270a</DisplayName>
        <AccountId>53</AccountId>
        <AccountType/>
      </UserInfo>
      <UserInfo>
        <DisplayName>Melanie Dutt</DisplayName>
        <AccountId>14</AccountId>
        <AccountType/>
      </UserInfo>
      <UserInfo>
        <DisplayName>Greg Kiefer</DisplayName>
        <AccountId>16</AccountId>
        <AccountType/>
      </UserInfo>
    </SharedWithUsers>
    <lcf76f155ced4ddcb4097134ff3c332f xmlns="02c7d0d2-e3e9-401d-9f97-cbd19c0d9b84">
      <Terms xmlns="http://schemas.microsoft.com/office/infopath/2007/PartnerControls"/>
    </lcf76f155ced4ddcb4097134ff3c332f>
    <TaxCatchAll xmlns="ef624615-3d81-4255-aa88-9d2db002c5e0" xsi:nil="true"/>
  </documentManagement>
</p:properties>
</file>

<file path=customXml/itemProps1.xml><?xml version="1.0" encoding="utf-8"?>
<ds:datastoreItem xmlns:ds="http://schemas.openxmlformats.org/officeDocument/2006/customXml" ds:itemID="{2385BDB5-AC86-4B97-AC67-40CC046936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c7d0d2-e3e9-401d-9f97-cbd19c0d9b84"/>
    <ds:schemaRef ds:uri="ef624615-3d81-4255-aa88-9d2db002c5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FD2949-D261-41D2-8FC0-81DA399A7836}">
  <ds:schemaRefs>
    <ds:schemaRef ds:uri="http://schemas.microsoft.com/sharepoint/v3/contenttype/forms"/>
  </ds:schemaRefs>
</ds:datastoreItem>
</file>

<file path=customXml/itemProps3.xml><?xml version="1.0" encoding="utf-8"?>
<ds:datastoreItem xmlns:ds="http://schemas.openxmlformats.org/officeDocument/2006/customXml" ds:itemID="{E20A1D5F-49A9-40FB-98CC-A47982D5CFB3}">
  <ds:schemaRefs>
    <ds:schemaRef ds:uri="http://purl.org/dc/elements/1.1/"/>
    <ds:schemaRef ds:uri="http://www.w3.org/XML/1998/namespace"/>
    <ds:schemaRef ds:uri="http://schemas.microsoft.com/office/infopath/2007/PartnerControls"/>
    <ds:schemaRef ds:uri="http://purl.org/dc/dcmitype/"/>
    <ds:schemaRef ds:uri="http://purl.org/dc/terms/"/>
    <ds:schemaRef ds:uri="http://schemas.microsoft.com/office/2006/documentManagement/types"/>
    <ds:schemaRef ds:uri="http://schemas.openxmlformats.org/package/2006/metadata/core-properties"/>
    <ds:schemaRef ds:uri="ef624615-3d81-4255-aa88-9d2db002c5e0"/>
    <ds:schemaRef ds:uri="02c7d0d2-e3e9-401d-9f97-cbd19c0d9b8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193</TotalTime>
  <Words>1309</Words>
  <Application>Microsoft Office PowerPoint</Application>
  <PresentationFormat>Widescreen</PresentationFormat>
  <Paragraphs>193</Paragraphs>
  <Slides>23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23</vt:i4>
      </vt:variant>
    </vt:vector>
  </HeadingPairs>
  <TitlesOfParts>
    <vt:vector size="35" baseType="lpstr">
      <vt:lpstr>Arial</vt:lpstr>
      <vt:lpstr>Calibri</vt:lpstr>
      <vt:lpstr>Calibri Light</vt:lpstr>
      <vt:lpstr>Merriweather Sans</vt:lpstr>
      <vt:lpstr>Rubik</vt:lpstr>
      <vt:lpstr>Segoe</vt:lpstr>
      <vt:lpstr>Segoe UI</vt:lpstr>
      <vt:lpstr>Segoe UI Black</vt:lpstr>
      <vt:lpstr>Segoe UI Light</vt:lpstr>
      <vt:lpstr>Wingdings</vt:lpstr>
      <vt:lpstr>Office Theme</vt:lpstr>
      <vt:lpstr>Custom Design</vt:lpstr>
      <vt:lpstr>Life, Career and Beyond</vt:lpstr>
      <vt:lpstr>Gregory Kiefer, CEO</vt:lpstr>
      <vt:lpstr>What do we do?</vt:lpstr>
      <vt:lpstr>Career in Consulting</vt:lpstr>
      <vt:lpstr>Guiding Principles</vt:lpstr>
      <vt:lpstr>Guiding Principles</vt:lpstr>
      <vt:lpstr>Results</vt:lpstr>
      <vt:lpstr>Tell your story with a purpose</vt:lpstr>
      <vt:lpstr>The New Workforce: Location</vt:lpstr>
      <vt:lpstr>The New Workforce: Engagement</vt:lpstr>
      <vt:lpstr>The New Workforce: Corporate Culture</vt:lpstr>
      <vt:lpstr>I landed the job.  Now what?</vt:lpstr>
      <vt:lpstr>How will you stay engaged?</vt:lpstr>
      <vt:lpstr>Results</vt:lpstr>
      <vt:lpstr>Best Tech Careers 2022</vt:lpstr>
      <vt:lpstr>Five Ways AI will impact the workforce</vt:lpstr>
      <vt:lpstr>Impact of AI</vt:lpstr>
      <vt:lpstr>Results</vt:lpstr>
      <vt:lpstr>Fears</vt:lpstr>
      <vt:lpstr>Last words of advice</vt:lpstr>
      <vt:lpstr>Questions &amp; Answers</vt:lpstr>
      <vt:lpstr>Contact Information</vt:lpstr>
      <vt:lpstr>Remote Job Interview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 Trans Data Analytics Visualization Presentation</dc:title>
  <dc:creator>Brian Wallace</dc:creator>
  <cp:lastModifiedBy>Greg Kiefer</cp:lastModifiedBy>
  <cp:revision>2</cp:revision>
  <cp:lastPrinted>2023-02-24T00:24:24Z</cp:lastPrinted>
  <dcterms:modified xsi:type="dcterms:W3CDTF">2023-02-27T01:04:06Z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0x010100518710FE2F72C4419103541D058585F6</vt:lpwstr>
  </property>
  <property fmtid="{D5CDD505-2E9C-101B-9397-08002B2CF9AE}" pid="3" name="_dlc_DocIdItemGuid">
    <vt:lpwstr>4df16705-a00b-4c30-ac03-748192f70368</vt:lpwstr>
  </property>
  <property fmtid="{D5CDD505-2E9C-101B-9397-08002B2CF9AE}" pid="4" name="MediaServiceImageTags">
    <vt:lpwstr/>
  </property>
</Properties>
</file>