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4" r:id="rId3"/>
    <p:sldId id="257" r:id="rId4"/>
    <p:sldId id="432" r:id="rId5"/>
    <p:sldId id="377" r:id="rId6"/>
    <p:sldId id="388" r:id="rId7"/>
    <p:sldId id="378" r:id="rId8"/>
    <p:sldId id="451" r:id="rId9"/>
    <p:sldId id="452" r:id="rId10"/>
    <p:sldId id="389" r:id="rId11"/>
    <p:sldId id="433" r:id="rId12"/>
    <p:sldId id="327" r:id="rId13"/>
    <p:sldId id="328" r:id="rId14"/>
    <p:sldId id="434" r:id="rId15"/>
    <p:sldId id="381" r:id="rId16"/>
    <p:sldId id="329" r:id="rId17"/>
    <p:sldId id="450" r:id="rId18"/>
    <p:sldId id="330" r:id="rId19"/>
    <p:sldId id="435" r:id="rId20"/>
    <p:sldId id="332" r:id="rId21"/>
    <p:sldId id="333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000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2" autoAdjust="0"/>
    <p:restoredTop sz="94828" autoAdjust="0"/>
  </p:normalViewPr>
  <p:slideViewPr>
    <p:cSldViewPr>
      <p:cViewPr varScale="1">
        <p:scale>
          <a:sx n="109" d="100"/>
          <a:sy n="109" d="100"/>
        </p:scale>
        <p:origin x="1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45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79347-7A2B-4749-89D7-042586FA4BBE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E9B120-4380-6043-89C5-E9F547E2B773}">
      <dgm:prSet phldrT="[Text]"/>
      <dgm:spPr/>
      <dgm:t>
        <a:bodyPr/>
        <a:lstStyle/>
        <a:p>
          <a:r>
            <a:rPr lang="en-US" dirty="0"/>
            <a:t>RV</a:t>
          </a:r>
        </a:p>
      </dgm:t>
    </dgm:pt>
    <dgm:pt modelId="{862AF50A-20F1-564B-B868-C62DB2FC8D9A}" type="parTrans" cxnId="{4E395FCB-F218-7D42-8026-E5F6712B068E}">
      <dgm:prSet/>
      <dgm:spPr/>
      <dgm:t>
        <a:bodyPr/>
        <a:lstStyle/>
        <a:p>
          <a:endParaRPr lang="en-US"/>
        </a:p>
      </dgm:t>
    </dgm:pt>
    <dgm:pt modelId="{624DF026-4CEF-4243-87D2-3737F05C8C96}" type="sibTrans" cxnId="{4E395FCB-F218-7D42-8026-E5F6712B068E}">
      <dgm:prSet/>
      <dgm:spPr/>
      <dgm:t>
        <a:bodyPr/>
        <a:lstStyle/>
        <a:p>
          <a:endParaRPr lang="en-US"/>
        </a:p>
      </dgm:t>
    </dgm:pt>
    <dgm:pt modelId="{6D629CB5-DE0D-6746-8A01-F1144F282723}">
      <dgm:prSet phldrT="[Text]"/>
      <dgm:spPr/>
      <dgm:t>
        <a:bodyPr/>
        <a:lstStyle/>
        <a:p>
          <a:r>
            <a:rPr lang="en-US" dirty="0"/>
            <a:t>Discrete</a:t>
          </a:r>
        </a:p>
      </dgm:t>
    </dgm:pt>
    <dgm:pt modelId="{80327DFE-66FD-0040-983B-CA9C3D5CD2DD}" type="parTrans" cxnId="{4037BF60-2448-284B-93CA-14E39BBC9D63}">
      <dgm:prSet/>
      <dgm:spPr/>
      <dgm:t>
        <a:bodyPr/>
        <a:lstStyle/>
        <a:p>
          <a:endParaRPr lang="en-US"/>
        </a:p>
      </dgm:t>
    </dgm:pt>
    <dgm:pt modelId="{CFB41EBF-7B6D-2346-A601-803F27B292B1}" type="sibTrans" cxnId="{4037BF60-2448-284B-93CA-14E39BBC9D63}">
      <dgm:prSet/>
      <dgm:spPr/>
      <dgm:t>
        <a:bodyPr/>
        <a:lstStyle/>
        <a:p>
          <a:endParaRPr lang="en-US"/>
        </a:p>
      </dgm:t>
    </dgm:pt>
    <dgm:pt modelId="{6BDEED7B-3466-EC49-A941-4E838B16C7EF}">
      <dgm:prSet phldrT="[Text]"/>
      <dgm:spPr/>
      <dgm:t>
        <a:bodyPr/>
        <a:lstStyle/>
        <a:p>
          <a:r>
            <a:rPr lang="en-US" dirty="0"/>
            <a:t>Continuous</a:t>
          </a:r>
        </a:p>
      </dgm:t>
    </dgm:pt>
    <dgm:pt modelId="{8289A338-E775-A74A-BD51-A31BC2C8C45D}" type="parTrans" cxnId="{ABAAFD36-6FF2-2945-8FFB-894C2A6EA8E8}">
      <dgm:prSet/>
      <dgm:spPr/>
      <dgm:t>
        <a:bodyPr/>
        <a:lstStyle/>
        <a:p>
          <a:endParaRPr lang="en-US"/>
        </a:p>
      </dgm:t>
    </dgm:pt>
    <dgm:pt modelId="{68627D0F-F171-644E-9026-F28A7128F2FC}" type="sibTrans" cxnId="{ABAAFD36-6FF2-2945-8FFB-894C2A6EA8E8}">
      <dgm:prSet/>
      <dgm:spPr/>
      <dgm:t>
        <a:bodyPr/>
        <a:lstStyle/>
        <a:p>
          <a:endParaRPr lang="en-US"/>
        </a:p>
      </dgm:t>
    </dgm:pt>
    <dgm:pt modelId="{297F293A-ACB6-354A-998B-EDCA3C07CA37}" type="pres">
      <dgm:prSet presAssocID="{72379347-7A2B-4749-89D7-042586FA4B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C811D0-B993-BD4E-ADC3-49E2E971B55A}" type="pres">
      <dgm:prSet presAssocID="{22E9B120-4380-6043-89C5-E9F547E2B773}" presName="hierRoot1" presStyleCnt="0"/>
      <dgm:spPr/>
    </dgm:pt>
    <dgm:pt modelId="{CED21290-8120-F74B-BF60-B489021561B6}" type="pres">
      <dgm:prSet presAssocID="{22E9B120-4380-6043-89C5-E9F547E2B773}" presName="composite" presStyleCnt="0"/>
      <dgm:spPr/>
    </dgm:pt>
    <dgm:pt modelId="{BD85B629-31A1-8D4D-9239-976D0D5E57BB}" type="pres">
      <dgm:prSet presAssocID="{22E9B120-4380-6043-89C5-E9F547E2B773}" presName="background" presStyleLbl="node0" presStyleIdx="0" presStyleCnt="1"/>
      <dgm:spPr/>
    </dgm:pt>
    <dgm:pt modelId="{D4014427-8E20-4444-9FC0-878ABE2B6512}" type="pres">
      <dgm:prSet presAssocID="{22E9B120-4380-6043-89C5-E9F547E2B773}" presName="text" presStyleLbl="fgAcc0" presStyleIdx="0" presStyleCnt="1">
        <dgm:presLayoutVars>
          <dgm:chPref val="3"/>
        </dgm:presLayoutVars>
      </dgm:prSet>
      <dgm:spPr/>
    </dgm:pt>
    <dgm:pt modelId="{9C8DE872-C6CF-804F-96CE-46C16D424310}" type="pres">
      <dgm:prSet presAssocID="{22E9B120-4380-6043-89C5-E9F547E2B773}" presName="hierChild2" presStyleCnt="0"/>
      <dgm:spPr/>
    </dgm:pt>
    <dgm:pt modelId="{F952BC74-5304-F14D-A727-AFE526F57A78}" type="pres">
      <dgm:prSet presAssocID="{80327DFE-66FD-0040-983B-CA9C3D5CD2DD}" presName="Name10" presStyleLbl="parChTrans1D2" presStyleIdx="0" presStyleCnt="2"/>
      <dgm:spPr/>
    </dgm:pt>
    <dgm:pt modelId="{9AD25FC7-A530-464B-97EC-90A06F9C027F}" type="pres">
      <dgm:prSet presAssocID="{6D629CB5-DE0D-6746-8A01-F1144F282723}" presName="hierRoot2" presStyleCnt="0"/>
      <dgm:spPr/>
    </dgm:pt>
    <dgm:pt modelId="{18AAB084-2407-994B-B943-2A5CB21FEC81}" type="pres">
      <dgm:prSet presAssocID="{6D629CB5-DE0D-6746-8A01-F1144F282723}" presName="composite2" presStyleCnt="0"/>
      <dgm:spPr/>
    </dgm:pt>
    <dgm:pt modelId="{CF53A63D-FF36-E945-97F6-882384E13FC6}" type="pres">
      <dgm:prSet presAssocID="{6D629CB5-DE0D-6746-8A01-F1144F282723}" presName="background2" presStyleLbl="node2" presStyleIdx="0" presStyleCnt="2"/>
      <dgm:spPr/>
    </dgm:pt>
    <dgm:pt modelId="{F32101B1-A07B-5D42-8DB4-46D246CF9328}" type="pres">
      <dgm:prSet presAssocID="{6D629CB5-DE0D-6746-8A01-F1144F282723}" presName="text2" presStyleLbl="fgAcc2" presStyleIdx="0" presStyleCnt="2">
        <dgm:presLayoutVars>
          <dgm:chPref val="3"/>
        </dgm:presLayoutVars>
      </dgm:prSet>
      <dgm:spPr/>
    </dgm:pt>
    <dgm:pt modelId="{64DB6AE1-3092-3D42-9704-E15BB88BD4C3}" type="pres">
      <dgm:prSet presAssocID="{6D629CB5-DE0D-6746-8A01-F1144F282723}" presName="hierChild3" presStyleCnt="0"/>
      <dgm:spPr/>
    </dgm:pt>
    <dgm:pt modelId="{AB44DD64-06A2-CB42-824F-1E2E53BF138C}" type="pres">
      <dgm:prSet presAssocID="{8289A338-E775-A74A-BD51-A31BC2C8C45D}" presName="Name10" presStyleLbl="parChTrans1D2" presStyleIdx="1" presStyleCnt="2"/>
      <dgm:spPr/>
    </dgm:pt>
    <dgm:pt modelId="{355D9DB9-3F30-C34E-BAFB-3CA9ED7E9B5A}" type="pres">
      <dgm:prSet presAssocID="{6BDEED7B-3466-EC49-A941-4E838B16C7EF}" presName="hierRoot2" presStyleCnt="0"/>
      <dgm:spPr/>
    </dgm:pt>
    <dgm:pt modelId="{4C76149E-A6AE-CD41-9B2A-4E74EF0E96BB}" type="pres">
      <dgm:prSet presAssocID="{6BDEED7B-3466-EC49-A941-4E838B16C7EF}" presName="composite2" presStyleCnt="0"/>
      <dgm:spPr/>
    </dgm:pt>
    <dgm:pt modelId="{DB49B645-C20E-0E48-A1F9-814DE5656275}" type="pres">
      <dgm:prSet presAssocID="{6BDEED7B-3466-EC49-A941-4E838B16C7EF}" presName="background2" presStyleLbl="node2" presStyleIdx="1" presStyleCnt="2"/>
      <dgm:spPr/>
    </dgm:pt>
    <dgm:pt modelId="{415138DA-0075-6C45-A780-2AF2619596D4}" type="pres">
      <dgm:prSet presAssocID="{6BDEED7B-3466-EC49-A941-4E838B16C7EF}" presName="text2" presStyleLbl="fgAcc2" presStyleIdx="1" presStyleCnt="2">
        <dgm:presLayoutVars>
          <dgm:chPref val="3"/>
        </dgm:presLayoutVars>
      </dgm:prSet>
      <dgm:spPr/>
    </dgm:pt>
    <dgm:pt modelId="{FB62251C-A704-554F-A4ED-E990DD0B40E8}" type="pres">
      <dgm:prSet presAssocID="{6BDEED7B-3466-EC49-A941-4E838B16C7EF}" presName="hierChild3" presStyleCnt="0"/>
      <dgm:spPr/>
    </dgm:pt>
  </dgm:ptLst>
  <dgm:cxnLst>
    <dgm:cxn modelId="{88DA8233-5EE2-2B4D-B83C-2567CCB014E6}" type="presOf" srcId="{6BDEED7B-3466-EC49-A941-4E838B16C7EF}" destId="{415138DA-0075-6C45-A780-2AF2619596D4}" srcOrd="0" destOrd="0" presId="urn:microsoft.com/office/officeart/2005/8/layout/hierarchy1"/>
    <dgm:cxn modelId="{ABAAFD36-6FF2-2945-8FFB-894C2A6EA8E8}" srcId="{22E9B120-4380-6043-89C5-E9F547E2B773}" destId="{6BDEED7B-3466-EC49-A941-4E838B16C7EF}" srcOrd="1" destOrd="0" parTransId="{8289A338-E775-A74A-BD51-A31BC2C8C45D}" sibTransId="{68627D0F-F171-644E-9026-F28A7128F2FC}"/>
    <dgm:cxn modelId="{10735A58-19B3-B44A-9E40-E551F119F753}" type="presOf" srcId="{80327DFE-66FD-0040-983B-CA9C3D5CD2DD}" destId="{F952BC74-5304-F14D-A727-AFE526F57A78}" srcOrd="0" destOrd="0" presId="urn:microsoft.com/office/officeart/2005/8/layout/hierarchy1"/>
    <dgm:cxn modelId="{3D8C775E-F484-F546-B803-CF3E8DDB73CB}" type="presOf" srcId="{8289A338-E775-A74A-BD51-A31BC2C8C45D}" destId="{AB44DD64-06A2-CB42-824F-1E2E53BF138C}" srcOrd="0" destOrd="0" presId="urn:microsoft.com/office/officeart/2005/8/layout/hierarchy1"/>
    <dgm:cxn modelId="{4037BF60-2448-284B-93CA-14E39BBC9D63}" srcId="{22E9B120-4380-6043-89C5-E9F547E2B773}" destId="{6D629CB5-DE0D-6746-8A01-F1144F282723}" srcOrd="0" destOrd="0" parTransId="{80327DFE-66FD-0040-983B-CA9C3D5CD2DD}" sibTransId="{CFB41EBF-7B6D-2346-A601-803F27B292B1}"/>
    <dgm:cxn modelId="{4E395FCB-F218-7D42-8026-E5F6712B068E}" srcId="{72379347-7A2B-4749-89D7-042586FA4BBE}" destId="{22E9B120-4380-6043-89C5-E9F547E2B773}" srcOrd="0" destOrd="0" parTransId="{862AF50A-20F1-564B-B868-C62DB2FC8D9A}" sibTransId="{624DF026-4CEF-4243-87D2-3737F05C8C96}"/>
    <dgm:cxn modelId="{2359AAD0-E2BB-4D4E-8419-530164E848D0}" type="presOf" srcId="{72379347-7A2B-4749-89D7-042586FA4BBE}" destId="{297F293A-ACB6-354A-998B-EDCA3C07CA37}" srcOrd="0" destOrd="0" presId="urn:microsoft.com/office/officeart/2005/8/layout/hierarchy1"/>
    <dgm:cxn modelId="{8D58CBD9-DCE1-6B48-9D4B-387771C61928}" type="presOf" srcId="{22E9B120-4380-6043-89C5-E9F547E2B773}" destId="{D4014427-8E20-4444-9FC0-878ABE2B6512}" srcOrd="0" destOrd="0" presId="urn:microsoft.com/office/officeart/2005/8/layout/hierarchy1"/>
    <dgm:cxn modelId="{4B3428FE-1852-4D48-8E38-04996B16088E}" type="presOf" srcId="{6D629CB5-DE0D-6746-8A01-F1144F282723}" destId="{F32101B1-A07B-5D42-8DB4-46D246CF9328}" srcOrd="0" destOrd="0" presId="urn:microsoft.com/office/officeart/2005/8/layout/hierarchy1"/>
    <dgm:cxn modelId="{6611FA49-BB2E-9B40-B93E-FF0961EDBE2E}" type="presParOf" srcId="{297F293A-ACB6-354A-998B-EDCA3C07CA37}" destId="{24C811D0-B993-BD4E-ADC3-49E2E971B55A}" srcOrd="0" destOrd="0" presId="urn:microsoft.com/office/officeart/2005/8/layout/hierarchy1"/>
    <dgm:cxn modelId="{BC6404EB-2E81-1241-9496-673C55B94B30}" type="presParOf" srcId="{24C811D0-B993-BD4E-ADC3-49E2E971B55A}" destId="{CED21290-8120-F74B-BF60-B489021561B6}" srcOrd="0" destOrd="0" presId="urn:microsoft.com/office/officeart/2005/8/layout/hierarchy1"/>
    <dgm:cxn modelId="{C089D485-D736-AB46-8DC5-DD11EF3C44A8}" type="presParOf" srcId="{CED21290-8120-F74B-BF60-B489021561B6}" destId="{BD85B629-31A1-8D4D-9239-976D0D5E57BB}" srcOrd="0" destOrd="0" presId="urn:microsoft.com/office/officeart/2005/8/layout/hierarchy1"/>
    <dgm:cxn modelId="{EFA7CDC9-466E-B44C-B8D8-CE6C9B14EC02}" type="presParOf" srcId="{CED21290-8120-F74B-BF60-B489021561B6}" destId="{D4014427-8E20-4444-9FC0-878ABE2B6512}" srcOrd="1" destOrd="0" presId="urn:microsoft.com/office/officeart/2005/8/layout/hierarchy1"/>
    <dgm:cxn modelId="{41CFE1CC-7ADC-FC45-B4FC-5593ADA9338F}" type="presParOf" srcId="{24C811D0-B993-BD4E-ADC3-49E2E971B55A}" destId="{9C8DE872-C6CF-804F-96CE-46C16D424310}" srcOrd="1" destOrd="0" presId="urn:microsoft.com/office/officeart/2005/8/layout/hierarchy1"/>
    <dgm:cxn modelId="{60CA535A-7BFE-2D4B-A27B-5EB4C59C0AE5}" type="presParOf" srcId="{9C8DE872-C6CF-804F-96CE-46C16D424310}" destId="{F952BC74-5304-F14D-A727-AFE526F57A78}" srcOrd="0" destOrd="0" presId="urn:microsoft.com/office/officeart/2005/8/layout/hierarchy1"/>
    <dgm:cxn modelId="{45650F51-F031-FF41-BB60-C7E733F3ED7E}" type="presParOf" srcId="{9C8DE872-C6CF-804F-96CE-46C16D424310}" destId="{9AD25FC7-A530-464B-97EC-90A06F9C027F}" srcOrd="1" destOrd="0" presId="urn:microsoft.com/office/officeart/2005/8/layout/hierarchy1"/>
    <dgm:cxn modelId="{32C66C4D-F3E3-624D-A236-6A345CEBCF60}" type="presParOf" srcId="{9AD25FC7-A530-464B-97EC-90A06F9C027F}" destId="{18AAB084-2407-994B-B943-2A5CB21FEC81}" srcOrd="0" destOrd="0" presId="urn:microsoft.com/office/officeart/2005/8/layout/hierarchy1"/>
    <dgm:cxn modelId="{E2F264D9-49FD-D649-82EC-E9D001D02609}" type="presParOf" srcId="{18AAB084-2407-994B-B943-2A5CB21FEC81}" destId="{CF53A63D-FF36-E945-97F6-882384E13FC6}" srcOrd="0" destOrd="0" presId="urn:microsoft.com/office/officeart/2005/8/layout/hierarchy1"/>
    <dgm:cxn modelId="{7E1BFB0D-1F26-F54F-A161-13598C472551}" type="presParOf" srcId="{18AAB084-2407-994B-B943-2A5CB21FEC81}" destId="{F32101B1-A07B-5D42-8DB4-46D246CF9328}" srcOrd="1" destOrd="0" presId="urn:microsoft.com/office/officeart/2005/8/layout/hierarchy1"/>
    <dgm:cxn modelId="{42B4D59D-8F59-EF4C-A1CE-CE1ED5873DDF}" type="presParOf" srcId="{9AD25FC7-A530-464B-97EC-90A06F9C027F}" destId="{64DB6AE1-3092-3D42-9704-E15BB88BD4C3}" srcOrd="1" destOrd="0" presId="urn:microsoft.com/office/officeart/2005/8/layout/hierarchy1"/>
    <dgm:cxn modelId="{9A386C52-2A0D-FE49-9164-ABE931464CA8}" type="presParOf" srcId="{9C8DE872-C6CF-804F-96CE-46C16D424310}" destId="{AB44DD64-06A2-CB42-824F-1E2E53BF138C}" srcOrd="2" destOrd="0" presId="urn:microsoft.com/office/officeart/2005/8/layout/hierarchy1"/>
    <dgm:cxn modelId="{E0213748-DEAA-3B42-A012-8AD1DDA5156E}" type="presParOf" srcId="{9C8DE872-C6CF-804F-96CE-46C16D424310}" destId="{355D9DB9-3F30-C34E-BAFB-3CA9ED7E9B5A}" srcOrd="3" destOrd="0" presId="urn:microsoft.com/office/officeart/2005/8/layout/hierarchy1"/>
    <dgm:cxn modelId="{18F69DCD-0C53-D648-A136-203DD9C56FBD}" type="presParOf" srcId="{355D9DB9-3F30-C34E-BAFB-3CA9ED7E9B5A}" destId="{4C76149E-A6AE-CD41-9B2A-4E74EF0E96BB}" srcOrd="0" destOrd="0" presId="urn:microsoft.com/office/officeart/2005/8/layout/hierarchy1"/>
    <dgm:cxn modelId="{FEB4FEF1-3A16-E548-AB3D-BB66E64AA6F6}" type="presParOf" srcId="{4C76149E-A6AE-CD41-9B2A-4E74EF0E96BB}" destId="{DB49B645-C20E-0E48-A1F9-814DE5656275}" srcOrd="0" destOrd="0" presId="urn:microsoft.com/office/officeart/2005/8/layout/hierarchy1"/>
    <dgm:cxn modelId="{7569D414-E82D-B34A-AC7D-5CB7C66D1651}" type="presParOf" srcId="{4C76149E-A6AE-CD41-9B2A-4E74EF0E96BB}" destId="{415138DA-0075-6C45-A780-2AF2619596D4}" srcOrd="1" destOrd="0" presId="urn:microsoft.com/office/officeart/2005/8/layout/hierarchy1"/>
    <dgm:cxn modelId="{659A4D6C-6BCB-514B-86CC-9F3465FA37F1}" type="presParOf" srcId="{355D9DB9-3F30-C34E-BAFB-3CA9ED7E9B5A}" destId="{FB62251C-A704-554F-A4ED-E990DD0B4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4DD64-06A2-CB42-824F-1E2E53BF138C}">
      <dsp:nvSpPr>
        <dsp:cNvPr id="0" name=""/>
        <dsp:cNvSpPr/>
      </dsp:nvSpPr>
      <dsp:spPr>
        <a:xfrm>
          <a:off x="2912566" y="1548840"/>
          <a:ext cx="1489769" cy="708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3159"/>
              </a:lnTo>
              <a:lnTo>
                <a:pt x="1489769" y="483159"/>
              </a:lnTo>
              <a:lnTo>
                <a:pt x="1489769" y="7089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2BC74-5304-F14D-A727-AFE526F57A78}">
      <dsp:nvSpPr>
        <dsp:cNvPr id="0" name=""/>
        <dsp:cNvSpPr/>
      </dsp:nvSpPr>
      <dsp:spPr>
        <a:xfrm>
          <a:off x="1422796" y="1548840"/>
          <a:ext cx="1489769" cy="708994"/>
        </a:xfrm>
        <a:custGeom>
          <a:avLst/>
          <a:gdLst/>
          <a:ahLst/>
          <a:cxnLst/>
          <a:rect l="0" t="0" r="0" b="0"/>
          <a:pathLst>
            <a:path>
              <a:moveTo>
                <a:pt x="1489769" y="0"/>
              </a:moveTo>
              <a:lnTo>
                <a:pt x="1489769" y="483159"/>
              </a:lnTo>
              <a:lnTo>
                <a:pt x="0" y="483159"/>
              </a:lnTo>
              <a:lnTo>
                <a:pt x="0" y="70899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5B629-31A1-8D4D-9239-976D0D5E57BB}">
      <dsp:nvSpPr>
        <dsp:cNvPr id="0" name=""/>
        <dsp:cNvSpPr/>
      </dsp:nvSpPr>
      <dsp:spPr>
        <a:xfrm>
          <a:off x="1693664" y="834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014427-8E20-4444-9FC0-878ABE2B6512}">
      <dsp:nvSpPr>
        <dsp:cNvPr id="0" name=""/>
        <dsp:cNvSpPr/>
      </dsp:nvSpPr>
      <dsp:spPr>
        <a:xfrm>
          <a:off x="1964531" y="258158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RV</a:t>
          </a:r>
        </a:p>
      </dsp:txBody>
      <dsp:txXfrm>
        <a:off x="2009871" y="303498"/>
        <a:ext cx="2347124" cy="1457325"/>
      </dsp:txXfrm>
    </dsp:sp>
    <dsp:sp modelId="{CF53A63D-FF36-E945-97F6-882384E13FC6}">
      <dsp:nvSpPr>
        <dsp:cNvPr id="0" name=""/>
        <dsp:cNvSpPr/>
      </dsp:nvSpPr>
      <dsp:spPr>
        <a:xfrm>
          <a:off x="203894" y="2257835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2101B1-A07B-5D42-8DB4-46D246CF9328}">
      <dsp:nvSpPr>
        <dsp:cNvPr id="0" name=""/>
        <dsp:cNvSpPr/>
      </dsp:nvSpPr>
      <dsp:spPr>
        <a:xfrm>
          <a:off x="474761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Discrete</a:t>
          </a:r>
        </a:p>
      </dsp:txBody>
      <dsp:txXfrm>
        <a:off x="520101" y="2560499"/>
        <a:ext cx="2347124" cy="1457325"/>
      </dsp:txXfrm>
    </dsp:sp>
    <dsp:sp modelId="{DB49B645-C20E-0E48-A1F9-814DE5656275}">
      <dsp:nvSpPr>
        <dsp:cNvPr id="0" name=""/>
        <dsp:cNvSpPr/>
      </dsp:nvSpPr>
      <dsp:spPr>
        <a:xfrm>
          <a:off x="3183433" y="2257835"/>
          <a:ext cx="2437804" cy="1548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5138DA-0075-6C45-A780-2AF2619596D4}">
      <dsp:nvSpPr>
        <dsp:cNvPr id="0" name=""/>
        <dsp:cNvSpPr/>
      </dsp:nvSpPr>
      <dsp:spPr>
        <a:xfrm>
          <a:off x="3454300" y="2515159"/>
          <a:ext cx="2437804" cy="1548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Continuous</a:t>
          </a:r>
        </a:p>
      </dsp:txBody>
      <dsp:txXfrm>
        <a:off x="3499640" y="2560499"/>
        <a:ext cx="2347124" cy="145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2980DCE7-2FDE-4BB1-9DB6-8A8E99E0A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1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42E977A-6F32-45A2-B99F-DD2E38952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81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QTM1310/ Sharpe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B0F4-E945-4682-A7CF-D845B55A7E34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7799AC12-F1A4-476D-AD09-F9D7AFDBB4CE}" type="slidenum">
              <a:rPr lang="en-US" sz="1200"/>
              <a:pPr algn="r" defTabSz="931863"/>
              <a:t>20</a:t>
            </a:fld>
            <a:endParaRPr lang="en-US" sz="12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40A401C0-5BC5-4E09-B506-421AA48FB8A3}" type="slidenum">
              <a:rPr lang="en-US" sz="1200"/>
              <a:pPr algn="r" defTabSz="931863"/>
              <a:t>21</a:t>
            </a:fld>
            <a:endParaRPr lang="en-US" sz="120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QTM1310/ Sharpe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F1086-5559-4018-8337-0B82F9518991}" type="slidenum">
              <a:rPr lang="en-US" smtClean="0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QTM1310/ Sharpe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F1086-5559-4018-8337-0B82F9518991}" type="slidenum">
              <a:rPr lang="en-US" smtClean="0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4ED75BB-1A17-4EEA-8116-7287F13F88B8}" type="slidenum">
              <a:rPr lang="en-US" sz="1200"/>
              <a:pPr algn="r" defTabSz="931863"/>
              <a:t>12</a:t>
            </a:fld>
            <a:endParaRPr lang="en-US" sz="120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9C58989F-2A73-42F6-8DAD-41F995843487}" type="slidenum">
              <a:rPr lang="en-US" sz="1200"/>
              <a:pPr algn="r" defTabSz="931863"/>
              <a:t>13</a:t>
            </a:fld>
            <a:endParaRPr lang="en-US" sz="120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9C58989F-2A73-42F6-8DAD-41F995843487}" type="slidenum">
              <a:rPr lang="en-US" sz="1200"/>
              <a:pPr algn="r" defTabSz="931863"/>
              <a:t>14</a:t>
            </a:fld>
            <a:endParaRPr lang="en-US" sz="120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E306AC97-E78E-4FA5-97D4-9DED1502193F}" type="slidenum">
              <a:rPr lang="en-US" sz="1200"/>
              <a:pPr algn="r" defTabSz="931863"/>
              <a:t>16</a:t>
            </a:fld>
            <a:endParaRPr lang="en-US" sz="120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AE0CFE39-D543-4C56-96ED-049570844BB7}" type="slidenum">
              <a:rPr lang="en-US" sz="1200"/>
              <a:pPr algn="r" defTabSz="931863"/>
              <a:t>18</a:t>
            </a:fld>
            <a:endParaRPr lang="en-US" sz="12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/>
          <a:lstStyle/>
          <a:p>
            <a:pPr defTabSz="931863"/>
            <a:r>
              <a:rPr lang="en-US" sz="1200"/>
              <a:t>QTM1310/ Sharpe</a:t>
            </a:r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 defTabSz="931863"/>
            <a:fld id="{AE0CFE39-D543-4C56-96ED-049570844BB7}" type="slidenum">
              <a:rPr lang="en-US" sz="1200"/>
              <a:pPr algn="r" defTabSz="931863"/>
              <a:t>19</a:t>
            </a:fld>
            <a:endParaRPr lang="en-US" sz="12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FFA7-3E4E-4696-B07B-809DD7891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CFFDA-1A58-42AB-B509-C0B0E46F6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7B3D-D3CD-4B69-9776-69AD78005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01BD0-1066-4DC1-84FA-5DA93206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EDF02-1C07-4700-A667-D3FC7FF26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D70C-E553-4F9B-B6C8-4117F7645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37E10-869E-45A2-8EC0-CE4E358AF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6466-36F6-4843-A68A-4BE121A86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61A1-49B4-4D74-AD4D-32BEB2F43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75FE-AD30-4F63-AA91-526019B35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6A50F-FC03-4576-BE11-63C5903EA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creen_plain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26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05800" y="6264275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Verdana" pitchFamily="34" charset="0"/>
              </a:defRPr>
            </a:lvl1pPr>
          </a:lstStyle>
          <a:p>
            <a:pPr>
              <a:defRPr/>
            </a:pPr>
            <a:fld id="{964B6C23-B086-44BD-AC40-1670550FA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b="1">
          <a:solidFill>
            <a:schemeClr val="tx1"/>
          </a:solidFill>
          <a:latin typeface="+mn-lt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i="1">
          <a:solidFill>
            <a:schemeClr val="tx1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5pPr>
      <a:lvl6pPr marL="18288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6pPr>
      <a:lvl7pPr marL="2286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7pPr>
      <a:lvl8pPr marL="27432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8pPr>
      <a:lvl9pPr marL="32004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6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84B559-CF59-4DE0-B017-4C96175F9298}" type="slidenum">
              <a:rPr lang="en-US" sz="1000" b="1">
                <a:latin typeface="Verdana" pitchFamily="34" charset="0"/>
              </a:rPr>
              <a:pPr algn="r"/>
              <a:t>1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7200" b="1" dirty="0">
                <a:solidFill>
                  <a:srgbClr val="007DB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         </a:t>
            </a:r>
            <a:r>
              <a:rPr lang="en-US" sz="72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Chapter 3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990600" y="2971800"/>
            <a:ext cx="7162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0000"/>
                </a:solidFill>
              </a:rPr>
              <a:t>     Discrete Random Variables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0000"/>
                </a:solidFill>
              </a:rPr>
              <a:t>                        and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600" b="1" dirty="0">
                <a:solidFill>
                  <a:srgbClr val="000000"/>
                </a:solidFill>
              </a:rPr>
              <a:t>   Their Probability Distributions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36538"/>
            <a:ext cx="8991600" cy="10668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Garamond" panose="02020404030301010803" pitchFamily="18" charset="0"/>
              </a:rPr>
              <a:t>Probability Distribution of Discrete RV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b="0" dirty="0"/>
              <a:t>Suppose a random variable </a:t>
            </a:r>
            <a:r>
              <a:rPr lang="en-US" b="0" i="1" dirty="0"/>
              <a:t>X</a:t>
            </a:r>
            <a:r>
              <a:rPr lang="en-US" b="0" dirty="0"/>
              <a:t> may take </a:t>
            </a:r>
            <a:r>
              <a:rPr lang="en-US" b="0" i="1" dirty="0"/>
              <a:t>k</a:t>
            </a:r>
            <a:r>
              <a:rPr lang="en-US" b="0" dirty="0"/>
              <a:t> different values, with the probability that </a:t>
            </a:r>
            <a:r>
              <a:rPr lang="en-US" b="0" i="1" dirty="0"/>
              <a:t>X = x</a:t>
            </a:r>
            <a:r>
              <a:rPr lang="en-US" b="0" i="1" baseline="-25000" dirty="0"/>
              <a:t>i</a:t>
            </a:r>
            <a:r>
              <a:rPr lang="en-US" b="0" dirty="0"/>
              <a:t> defined to be </a:t>
            </a:r>
          </a:p>
          <a:p>
            <a:pPr marL="109537" indent="0">
              <a:buNone/>
            </a:pPr>
            <a:r>
              <a:rPr lang="en-US" b="0" i="1" dirty="0"/>
              <a:t>                        </a:t>
            </a:r>
            <a:r>
              <a:rPr lang="en-US" b="0" i="1" dirty="0">
                <a:solidFill>
                  <a:srgbClr val="0000FF"/>
                </a:solidFill>
              </a:rPr>
              <a:t> P( X = x</a:t>
            </a:r>
            <a:r>
              <a:rPr lang="en-US" b="0" i="1" baseline="-25000" dirty="0">
                <a:solidFill>
                  <a:srgbClr val="0000FF"/>
                </a:solidFill>
              </a:rPr>
              <a:t>i </a:t>
            </a:r>
            <a:r>
              <a:rPr lang="en-US" b="0" i="1" dirty="0">
                <a:solidFill>
                  <a:srgbClr val="0000FF"/>
                </a:solidFill>
              </a:rPr>
              <a:t>) = p</a:t>
            </a:r>
            <a:r>
              <a:rPr lang="en-US" b="0" i="1" baseline="-25000" dirty="0">
                <a:solidFill>
                  <a:srgbClr val="0000FF"/>
                </a:solidFill>
              </a:rPr>
              <a:t>i</a:t>
            </a:r>
            <a:r>
              <a:rPr lang="en-US" b="0" dirty="0">
                <a:solidFill>
                  <a:srgbClr val="0000FF"/>
                </a:solidFill>
              </a:rPr>
              <a:t> </a:t>
            </a:r>
          </a:p>
          <a:p>
            <a:pPr marL="109537" indent="0">
              <a:buNone/>
            </a:pPr>
            <a:endParaRPr lang="en-US" b="0" dirty="0"/>
          </a:p>
          <a:p>
            <a:pPr marL="109537" indent="0">
              <a:buNone/>
            </a:pPr>
            <a:r>
              <a:rPr lang="en-US" b="0" dirty="0"/>
              <a:t>The probabilities </a:t>
            </a:r>
            <a:r>
              <a:rPr lang="en-US" b="0" i="1" dirty="0"/>
              <a:t>p</a:t>
            </a:r>
            <a:r>
              <a:rPr lang="en-US" b="0" i="1" baseline="-25000" dirty="0"/>
              <a:t>i</a:t>
            </a:r>
            <a:r>
              <a:rPr lang="en-US" b="0" dirty="0"/>
              <a:t> must satisfy the following: </a:t>
            </a:r>
          </a:p>
          <a:p>
            <a:r>
              <a:rPr lang="en-US" b="0" i="1" dirty="0"/>
              <a:t>1: 0      p</a:t>
            </a:r>
            <a:r>
              <a:rPr lang="en-US" b="0" i="1" baseline="-25000" dirty="0"/>
              <a:t>i</a:t>
            </a:r>
            <a:r>
              <a:rPr lang="en-US" b="0" i="1" dirty="0"/>
              <a:t>      1   for each </a:t>
            </a:r>
            <a:r>
              <a:rPr lang="en-US" b="0" i="1" dirty="0" err="1"/>
              <a:t>i</a:t>
            </a:r>
            <a:r>
              <a:rPr lang="en-US" b="0" i="1" dirty="0"/>
              <a:t>. </a:t>
            </a:r>
          </a:p>
          <a:p>
            <a:r>
              <a:rPr lang="en-US" b="0" i="1" dirty="0"/>
              <a:t>2: p</a:t>
            </a:r>
            <a:r>
              <a:rPr lang="en-US" b="0" i="1" baseline="-25000" dirty="0"/>
              <a:t>1</a:t>
            </a:r>
            <a:r>
              <a:rPr lang="en-US" b="0" i="1" dirty="0"/>
              <a:t> + p</a:t>
            </a:r>
            <a:r>
              <a:rPr lang="en-US" b="0" i="1" baseline="-25000" dirty="0"/>
              <a:t>2</a:t>
            </a:r>
            <a:r>
              <a:rPr lang="en-US" b="0" i="1" dirty="0"/>
              <a:t> + ... + </a:t>
            </a:r>
            <a:r>
              <a:rPr lang="en-US" b="0" i="1" dirty="0" err="1"/>
              <a:t>p</a:t>
            </a:r>
            <a:r>
              <a:rPr lang="en-US" b="0" i="1" baseline="-25000" dirty="0" err="1"/>
              <a:t>k</a:t>
            </a:r>
            <a:r>
              <a:rPr lang="en-US" b="0" i="1" dirty="0"/>
              <a:t> = 1.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36359"/>
              </p:ext>
            </p:extLst>
          </p:nvPr>
        </p:nvGraphicFramePr>
        <p:xfrm>
          <a:off x="1524000" y="4191000"/>
          <a:ext cx="36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name="Equation" r:id="rId3" imgW="127000" imgH="381000" progId="Equation.3">
                  <p:embed/>
                </p:oleObj>
              </mc:Choice>
              <mc:Fallback>
                <p:oleObj name="Equation" r:id="rId3" imgW="1270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191000"/>
                        <a:ext cx="368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285360"/>
              </p:ext>
            </p:extLst>
          </p:nvPr>
        </p:nvGraphicFramePr>
        <p:xfrm>
          <a:off x="2286000" y="4191000"/>
          <a:ext cx="368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Equation" r:id="rId5" imgW="127000" imgH="381000" progId="Equation.3">
                  <p:embed/>
                </p:oleObj>
              </mc:Choice>
              <mc:Fallback>
                <p:oleObj name="Equation" r:id="rId5" imgW="1270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191000"/>
                        <a:ext cx="368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48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33CC"/>
                </a:solidFill>
              </a:rPr>
              <a:t>     </a:t>
            </a:r>
            <a:r>
              <a:rPr lang="en-US" sz="4000" dirty="0">
                <a:solidFill>
                  <a:srgbClr val="0033CC"/>
                </a:solidFill>
                <a:latin typeface="Garamond" panose="02020404030301010803" pitchFamily="18" charset="0"/>
              </a:rPr>
              <a:t>Expected Value of a RV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2"/>
          </a:xfrm>
        </p:spPr>
        <p:txBody>
          <a:bodyPr/>
          <a:lstStyle/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b="0" dirty="0"/>
              <a:t>A predicted or anticipated value of a variable. </a:t>
            </a:r>
          </a:p>
          <a:p>
            <a:pPr>
              <a:buFont typeface="Wingdings" charset="2"/>
              <a:buChar char="Ø"/>
            </a:pPr>
            <a:r>
              <a:rPr lang="en-US" b="0" dirty="0"/>
              <a:t>It is written as E(X)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42583"/>
              </p:ext>
            </p:extLst>
          </p:nvPr>
        </p:nvGraphicFramePr>
        <p:xfrm>
          <a:off x="4267200" y="30480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1" name="Equation" r:id="rId3" imgW="241200" imgH="253800" progId="Equation.3">
                  <p:embed/>
                </p:oleObj>
              </mc:Choice>
              <mc:Fallback>
                <p:oleObj name="Equation" r:id="rId3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480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00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033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4AEB7A-C6F9-426C-B92C-208A0A07C091}" type="slidenum">
              <a:rPr lang="en-US" sz="1000" b="1">
                <a:latin typeface="Verdana" pitchFamily="34" charset="0"/>
              </a:rPr>
              <a:pPr algn="r"/>
              <a:t>12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034" name="Text Box 6"/>
          <p:cNvSpPr txBox="1">
            <a:spLocks noChangeArrowheads="1"/>
          </p:cNvSpPr>
          <p:nvPr/>
        </p:nvSpPr>
        <p:spPr bwMode="auto">
          <a:xfrm>
            <a:off x="508704" y="461136"/>
            <a:ext cx="79106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     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Expected Value of a Discrete RV</a:t>
            </a:r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42989"/>
              </p:ext>
            </p:extLst>
          </p:nvPr>
        </p:nvGraphicFramePr>
        <p:xfrm>
          <a:off x="3276600" y="3786257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" name="Equation" r:id="rId4" imgW="2374560" imgH="431640" progId="Equation.3">
                  <p:embed/>
                </p:oleObj>
              </mc:Choice>
              <mc:Fallback>
                <p:oleObj name="Equation" r:id="rId4" imgW="237456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86257"/>
                        <a:ext cx="2374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9"/>
          <p:cNvSpPr txBox="1">
            <a:spLocks noChangeArrowheads="1"/>
          </p:cNvSpPr>
          <p:nvPr/>
        </p:nvSpPr>
        <p:spPr bwMode="auto">
          <a:xfrm>
            <a:off x="533400" y="1816381"/>
            <a:ext cx="8382000" cy="1754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For a discrete random variable it is calculated as the sum of all possible values each multiplied by the probability of its occurrence.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4341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E67E5C-7FFF-4AA8-911B-C3F9C56656A5}" type="slidenum">
              <a:rPr lang="en-US" sz="1000" b="1">
                <a:latin typeface="Verdana" pitchFamily="34" charset="0"/>
              </a:rPr>
              <a:pPr algn="r"/>
              <a:t>13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848581" y="505698"/>
            <a:ext cx="597099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Discrete Variable Example</a:t>
            </a: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381000" y="19812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The probability model for a particular life insurance policy is shown. Find the expected annual payout on a policy.</a:t>
            </a:r>
          </a:p>
        </p:txBody>
      </p:sp>
      <p:pic>
        <p:nvPicPr>
          <p:cNvPr id="14344" name="Picture 9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295400" y="3276600"/>
            <a:ext cx="6629400" cy="25025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4341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2E67E5C-7FFF-4AA8-911B-C3F9C56656A5}" type="slidenum">
              <a:rPr lang="en-US" sz="1000" b="1">
                <a:latin typeface="Verdana" pitchFamily="34" charset="0"/>
              </a:rPr>
              <a:pPr algn="r"/>
              <a:t>14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32933" y="358846"/>
            <a:ext cx="7541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Discrete Variable Example (</a:t>
            </a:r>
            <a:r>
              <a:rPr lang="en-US" sz="4000" b="1" dirty="0" err="1">
                <a:solidFill>
                  <a:srgbClr val="0033CC"/>
                </a:solidFill>
                <a:latin typeface="Garamond" panose="02020404030301010803" pitchFamily="18" charset="0"/>
              </a:rPr>
              <a:t>cont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’)</a:t>
            </a:r>
          </a:p>
        </p:txBody>
      </p:sp>
      <p:pic>
        <p:nvPicPr>
          <p:cNvPr id="14345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02669"/>
            <a:ext cx="8077200" cy="12399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346" name="Text Box 14"/>
          <p:cNvSpPr txBox="1">
            <a:spLocks noChangeArrowheads="1"/>
          </p:cNvSpPr>
          <p:nvPr/>
        </p:nvSpPr>
        <p:spPr bwMode="auto">
          <a:xfrm>
            <a:off x="474801" y="3815367"/>
            <a:ext cx="8458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</a:t>
            </a:r>
            <a:r>
              <a:rPr lang="en-US" i="1" dirty="0">
                <a:solidFill>
                  <a:srgbClr val="0000FF"/>
                </a:solidFill>
              </a:rPr>
              <a:t>expect</a:t>
            </a:r>
            <a:r>
              <a:rPr lang="en-US" dirty="0"/>
              <a:t> that the insurance company will pay out $200 per policy per year.</a:t>
            </a:r>
          </a:p>
        </p:txBody>
      </p:sp>
    </p:spTree>
    <p:extLst>
      <p:ext uri="{BB962C8B-B14F-4D97-AF65-F5344CB8AC3E}">
        <p14:creationId xmlns:p14="http://schemas.microsoft.com/office/powerpoint/2010/main" val="10637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C61A1-49B4-4D74-AD4D-32BEB2F43F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1981200"/>
            <a:ext cx="861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Wingdings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Suppose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a discrete random variable and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  <a:cs typeface="Arial" pitchFamily="34" charset="0"/>
              </a:rPr>
              <a:t>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a function from the real numbers into the real numbers.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Wingdings" charset="2"/>
              <a:buChar char="Ø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Then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  <a:cs typeface="Arial" pitchFamily="34" charset="0"/>
              </a:rPr>
              <a:t>Y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  <a:cs typeface="Arial" pitchFamily="34" charset="0"/>
              </a:rPr>
              <a:t>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  <a:cs typeface="Arial" pitchFamily="34" charset="0"/>
              </a:rPr>
              <a:t>(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th"/>
                <a:cs typeface="Arial" pitchFamily="34" charset="0"/>
              </a:rPr>
              <a:t>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thJax_Main"/>
                <a:cs typeface="Arial" pitchFamily="34" charset="0"/>
              </a:rPr>
              <a:t>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another discrete random variable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Wingdings" charset="2"/>
              <a:buChar char="Ø"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expected value of Y = g(X) can be calculated using the following result: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42049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Garamond" panose="02020404030301010803" pitchFamily="18" charset="0"/>
              </a:rPr>
              <a:t>The Law of the Unconscious Statistician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05154"/>
              </p:ext>
            </p:extLst>
          </p:nvPr>
        </p:nvGraphicFramePr>
        <p:xfrm>
          <a:off x="2895600" y="4114800"/>
          <a:ext cx="326898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42" name="Equation" r:id="rId3" imgW="1485900" imgH="254000" progId="Equation.3">
                  <p:embed/>
                </p:oleObj>
              </mc:Choice>
              <mc:Fallback>
                <p:oleObj name="Equation" r:id="rId3" imgW="1485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4114800"/>
                        <a:ext cx="326898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32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2054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9D14904-A5E9-478C-A29A-E3828024B9D4}" type="slidenum">
              <a:rPr lang="en-US" sz="1000" b="1">
                <a:latin typeface="Verdana" pitchFamily="34" charset="0"/>
              </a:rPr>
              <a:pPr algn="r"/>
              <a:t>16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304800" y="279647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solidFill>
                  <a:srgbClr val="0033CC"/>
                </a:solidFill>
              </a:rPr>
              <a:t>   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Standard Deviation of a Discrete RV</a:t>
            </a: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381000" y="1676400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/>
              <a:t>Variance of a random variable:</a:t>
            </a:r>
            <a:endParaRPr lang="en-US" baseline="30000" dirty="0"/>
          </a:p>
        </p:txBody>
      </p:sp>
      <p:graphicFrame>
        <p:nvGraphicFramePr>
          <p:cNvPr id="1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34723"/>
              </p:ext>
            </p:extLst>
          </p:nvPr>
        </p:nvGraphicFramePr>
        <p:xfrm>
          <a:off x="5359655" y="276804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5" name="Equation" r:id="rId4" imgW="241200" imgH="253800" progId="Equation.3">
                  <p:embed/>
                </p:oleObj>
              </mc:Choice>
              <mc:Fallback>
                <p:oleObj name="Equation" r:id="rId4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655" y="276804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6222" y="3400778"/>
            <a:ext cx="287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/>
              <a:t>For Discrete RV: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447477"/>
              </p:ext>
            </p:extLst>
          </p:nvPr>
        </p:nvGraphicFramePr>
        <p:xfrm>
          <a:off x="4114800" y="4100000"/>
          <a:ext cx="1828800" cy="4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6" name="Equation" r:id="rId6" imgW="1193800" imgH="317500" progId="Equation.3">
                  <p:embed/>
                </p:oleObj>
              </mc:Choice>
              <mc:Fallback>
                <p:oleObj name="Equation" r:id="rId6" imgW="11938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4100000"/>
                        <a:ext cx="1828800" cy="486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56197"/>
              </p:ext>
            </p:extLst>
          </p:nvPr>
        </p:nvGraphicFramePr>
        <p:xfrm>
          <a:off x="2660953" y="4859988"/>
          <a:ext cx="270256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" name="Equation" r:id="rId8" imgW="1422400" imgH="254000" progId="Equation.3">
                  <p:embed/>
                </p:oleObj>
              </mc:Choice>
              <mc:Fallback>
                <p:oleObj name="Equation" r:id="rId8" imgW="14224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0953" y="4859988"/>
                        <a:ext cx="270256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E56DA6-F5EE-1E42-B233-07190E59AC0A}"/>
                  </a:ext>
                </a:extLst>
              </p:cNvPr>
              <p:cNvSpPr txBox="1"/>
              <p:nvPr/>
            </p:nvSpPr>
            <p:spPr>
              <a:xfrm>
                <a:off x="2372810" y="2639028"/>
                <a:ext cx="36967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= Var(X) = = E[(X -    )</a:t>
                </a:r>
                <a:r>
                  <a:rPr lang="en-US" baseline="30000" dirty="0"/>
                  <a:t>2</a:t>
                </a:r>
                <a:r>
                  <a:rPr lang="en-US" dirty="0"/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E56DA6-F5EE-1E42-B233-07190E59A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810" y="2639028"/>
                <a:ext cx="3696781" cy="830997"/>
              </a:xfrm>
              <a:prstGeom prst="rect">
                <a:avLst/>
              </a:prstGeom>
              <a:blipFill>
                <a:blip r:embed="rId10"/>
                <a:stretch>
                  <a:fillRect t="-4478" r="-1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480A99F-E9E9-EC45-A6BD-27C69622F8C5}"/>
              </a:ext>
            </a:extLst>
          </p:cNvPr>
          <p:cNvSpPr txBox="1"/>
          <p:nvPr/>
        </p:nvSpPr>
        <p:spPr>
          <a:xfrm>
            <a:off x="2675954" y="4098238"/>
            <a:ext cx="14009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Var(X) =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2C61A1-49B4-4D74-AD4D-32BEB2F43F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0" y="2228671"/>
            <a:ext cx="5369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the following for a Discrete RV: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V(X) = E[(X − µ)</a:t>
            </a:r>
            <a:r>
              <a:rPr lang="en-US" baseline="30000" dirty="0"/>
              <a:t>2</a:t>
            </a:r>
            <a:r>
              <a:rPr lang="en-US" dirty="0"/>
              <a:t>] = E(X</a:t>
            </a:r>
            <a:r>
              <a:rPr lang="en-US" baseline="30000" dirty="0"/>
              <a:t>2</a:t>
            </a:r>
            <a:r>
              <a:rPr lang="en-US" dirty="0"/>
              <a:t>) − E(X)</a:t>
            </a:r>
            <a:r>
              <a:rPr lang="en-US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4876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5365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B8C150-BE33-4D79-9B92-3BED888583BC}" type="slidenum">
              <a:rPr lang="en-US" sz="1000" b="1">
                <a:latin typeface="Verdana" pitchFamily="34" charset="0"/>
              </a:rPr>
              <a:pPr algn="r"/>
              <a:t>18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09600" y="324154"/>
            <a:ext cx="7543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        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    Discrete Variable  Example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The probability model for a particular life insurance policy is shown. Find the standard deviation of the annual payout.</a:t>
            </a:r>
          </a:p>
        </p:txBody>
      </p:sp>
      <p:pic>
        <p:nvPicPr>
          <p:cNvPr id="15368" name="Picture 1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9600" y="2839365"/>
            <a:ext cx="8229600" cy="2854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5365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EB8C150-BE33-4D79-9B92-3BED888583BC}" type="slidenum">
              <a:rPr lang="en-US" sz="1000" b="1">
                <a:latin typeface="Verdana" pitchFamily="34" charset="0"/>
              </a:rPr>
              <a:pPr algn="r"/>
              <a:t>19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52400" y="385762"/>
            <a:ext cx="86651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33CC"/>
                </a:solidFill>
              </a:rPr>
              <a:t>        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Discrete Variable Example (</a:t>
            </a:r>
            <a:r>
              <a:rPr lang="en-US" sz="4000" b="1" dirty="0" err="1">
                <a:solidFill>
                  <a:srgbClr val="0033CC"/>
                </a:solidFill>
                <a:latin typeface="Garamond" panose="02020404030301010803" pitchFamily="18" charset="0"/>
              </a:rPr>
              <a:t>cont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’)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345622"/>
              </p:ext>
            </p:extLst>
          </p:nvPr>
        </p:nvGraphicFramePr>
        <p:xfrm>
          <a:off x="457200" y="2286000"/>
          <a:ext cx="836038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4" name="Equation" r:id="rId4" imgW="7569000" imgH="749160" progId="Equation.DSMT4">
                  <p:embed/>
                </p:oleObj>
              </mc:Choice>
              <mc:Fallback>
                <p:oleObj name="Equation" r:id="rId4" imgW="75690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836038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611229"/>
              </p:ext>
            </p:extLst>
          </p:nvPr>
        </p:nvGraphicFramePr>
        <p:xfrm>
          <a:off x="1676400" y="3657600"/>
          <a:ext cx="6172200" cy="123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5" name="Equation" r:id="rId6" imgW="4508280" imgH="901440" progId="Equation.DSMT4">
                  <p:embed/>
                </p:oleObj>
              </mc:Choice>
              <mc:Fallback>
                <p:oleObj name="Equation" r:id="rId6" imgW="4508280" imgH="901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6172200" cy="1235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4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30192" y="1571967"/>
            <a:ext cx="8485208" cy="45259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Random Variable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Expected Value of a Discrete Random Variable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Standard Deviation of a Discrete Random Variable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Properties of Expected Values and Variances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FF"/>
              </a:solidFill>
            </a:endParaRPr>
          </a:p>
          <a:p>
            <a:pPr lvl="1"/>
            <a:endParaRPr lang="en-US" sz="3200" dirty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305800" y="6096000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6CC9E16-4442-4D47-9E0A-5535F362E4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6389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9600195-446E-445A-8768-F29324463B58}" type="slidenum">
              <a:rPr lang="en-US" sz="1000" b="1">
                <a:latin typeface="Verdana" pitchFamily="34" charset="0"/>
              </a:rPr>
              <a:pPr algn="r"/>
              <a:t>20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04800" y="152400"/>
            <a:ext cx="8534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    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Properties of Expected Values and  </a:t>
            </a:r>
          </a:p>
          <a:p>
            <a:pPr algn="ctr"/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Variances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81000" y="1500188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en-US" dirty="0"/>
              <a:t>Adding a constant </a:t>
            </a:r>
            <a:r>
              <a:rPr lang="en-US" i="1" dirty="0">
                <a:latin typeface="Times New Roman" pitchFamily="18" charset="0"/>
              </a:rPr>
              <a:t>c</a:t>
            </a:r>
            <a:r>
              <a:rPr lang="en-US" dirty="0"/>
              <a:t> to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: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33400" y="3505200"/>
            <a:ext cx="510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charset="2"/>
              <a:buChar char="Ø"/>
            </a:pPr>
            <a:r>
              <a:rPr lang="en-US" dirty="0"/>
              <a:t>Multiplying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/>
              <a:t> by a constant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dirty="0"/>
              <a:t>: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2514600" y="2057400"/>
          <a:ext cx="3340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2" name="Equation" r:id="rId4" imgW="3340080" imgH="1307880" progId="Equation.DSMT4">
                  <p:embed/>
                </p:oleObj>
              </mc:Choice>
              <mc:Fallback>
                <p:oleObj name="Equation" r:id="rId4" imgW="3340080" imgH="130788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057400"/>
                        <a:ext cx="33401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511425" y="4292600"/>
          <a:ext cx="2755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23" name="Equation" r:id="rId6" imgW="2755800" imgH="1422360" progId="Equation.DSMT4">
                  <p:embed/>
                </p:oleObj>
              </mc:Choice>
              <mc:Fallback>
                <p:oleObj name="Equation" r:id="rId6" imgW="2755800" imgH="142236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292600"/>
                        <a:ext cx="27559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3079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636E1B-BC03-4887-B909-4A445802992E}" type="slidenum">
              <a:rPr lang="en-US" sz="1000" b="1">
                <a:latin typeface="Verdana" pitchFamily="34" charset="0"/>
              </a:rPr>
              <a:pPr algn="r"/>
              <a:t>21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3080" name="Text Box 6"/>
          <p:cNvSpPr txBox="1">
            <a:spLocks noChangeArrowheads="1"/>
          </p:cNvSpPr>
          <p:nvPr/>
        </p:nvSpPr>
        <p:spPr bwMode="auto">
          <a:xfrm>
            <a:off x="304800" y="152400"/>
            <a:ext cx="853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</a:rPr>
              <a:t>                                   </a:t>
            </a:r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081" name="Text Box 7"/>
          <p:cNvSpPr txBox="1">
            <a:spLocks noChangeArrowheads="1"/>
          </p:cNvSpPr>
          <p:nvPr/>
        </p:nvSpPr>
        <p:spPr bwMode="auto">
          <a:xfrm>
            <a:off x="304800" y="1752600"/>
            <a:ext cx="82296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sz="2200" dirty="0"/>
          </a:p>
          <a:p>
            <a:pPr marL="342900" indent="-342900">
              <a:buFont typeface="Wingdings" charset="2"/>
              <a:buChar char="Ø"/>
            </a:pPr>
            <a:r>
              <a:rPr lang="en-US" sz="2200" dirty="0"/>
              <a:t>The expected annual payout per insurance policy is $200 and the variance is $14,960,000. </a:t>
            </a:r>
          </a:p>
          <a:p>
            <a:pPr marL="342900" indent="-342900">
              <a:buFont typeface="Wingdings" charset="2"/>
              <a:buChar char="Ø"/>
            </a:pPr>
            <a:r>
              <a:rPr lang="en-US" sz="2200" dirty="0"/>
              <a:t>If the payout amounts are </a:t>
            </a:r>
            <a:r>
              <a:rPr lang="en-US" sz="2200" dirty="0">
                <a:solidFill>
                  <a:srgbClr val="0000FF"/>
                </a:solidFill>
              </a:rPr>
              <a:t>doubled,</a:t>
            </a:r>
            <a:r>
              <a:rPr lang="en-US" sz="2200" dirty="0"/>
              <a:t> what are the new expected value and variance? </a:t>
            </a:r>
          </a:p>
        </p:txBody>
      </p:sp>
      <p:graphicFrame>
        <p:nvGraphicFramePr>
          <p:cNvPr id="307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564386"/>
              </p:ext>
            </p:extLst>
          </p:nvPr>
        </p:nvGraphicFramePr>
        <p:xfrm>
          <a:off x="1371600" y="3657600"/>
          <a:ext cx="6426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Equation" r:id="rId4" imgW="6426000" imgH="965160" progId="Equation.DSMT4">
                  <p:embed/>
                </p:oleObj>
              </mc:Choice>
              <mc:Fallback>
                <p:oleObj name="Equation" r:id="rId4" imgW="6426000" imgH="965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7600"/>
                        <a:ext cx="6426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3317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166527-D2C9-4BBD-AE6F-7FF286DEB79C}" type="slidenum">
              <a:rPr lang="en-US" sz="1000" b="1">
                <a:latin typeface="Verdana" pitchFamily="34" charset="0"/>
              </a:rPr>
              <a:pPr algn="r"/>
              <a:t>3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3318" name="Text Box 1035"/>
          <p:cNvSpPr txBox="1">
            <a:spLocks noChangeArrowheads="1"/>
          </p:cNvSpPr>
          <p:nvPr/>
        </p:nvSpPr>
        <p:spPr bwMode="auto">
          <a:xfrm>
            <a:off x="2816647" y="572474"/>
            <a:ext cx="39415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Random Variable</a:t>
            </a:r>
          </a:p>
        </p:txBody>
      </p:sp>
      <p:sp>
        <p:nvSpPr>
          <p:cNvPr id="13319" name="Text Box 1036"/>
          <p:cNvSpPr txBox="1">
            <a:spLocks noChangeArrowheads="1"/>
          </p:cNvSpPr>
          <p:nvPr/>
        </p:nvSpPr>
        <p:spPr bwMode="auto">
          <a:xfrm>
            <a:off x="444043" y="1865372"/>
            <a:ext cx="8686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a quantity whose value changes. 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/>
              <a:t>A variable whose value is based on the outcome of a random event is called a </a:t>
            </a:r>
            <a:r>
              <a:rPr lang="en-US" b="1" dirty="0"/>
              <a:t>random variable</a:t>
            </a:r>
            <a:r>
              <a:rPr lang="en-US" dirty="0"/>
              <a:t>.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/>
              <a:t>A random variable is a real-valued function defined over a sample space.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5F43C-E754-B943-B0D0-662208750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47" y="3925633"/>
            <a:ext cx="3584153" cy="2560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 sz="1800"/>
          </a:p>
        </p:txBody>
      </p:sp>
      <p:sp>
        <p:nvSpPr>
          <p:cNvPr id="13317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6166527-D2C9-4BBD-AE6F-7FF286DEB79C}" type="slidenum">
              <a:rPr lang="en-US" sz="1000" b="1">
                <a:latin typeface="Verdana" pitchFamily="34" charset="0"/>
              </a:rPr>
              <a:pPr algn="r"/>
              <a:t>4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13318" name="Text Box 1035"/>
          <p:cNvSpPr txBox="1">
            <a:spLocks noChangeArrowheads="1"/>
          </p:cNvSpPr>
          <p:nvPr/>
        </p:nvSpPr>
        <p:spPr bwMode="auto">
          <a:xfrm>
            <a:off x="2819400" y="296696"/>
            <a:ext cx="415479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33CC"/>
                </a:solidFill>
                <a:latin typeface="Garamond" panose="02020404030301010803" pitchFamily="18" charset="0"/>
              </a:rPr>
              <a:t>Random Variables</a:t>
            </a:r>
          </a:p>
        </p:txBody>
      </p:sp>
      <p:sp>
        <p:nvSpPr>
          <p:cNvPr id="13319" name="Text Box 1036"/>
          <p:cNvSpPr txBox="1">
            <a:spLocks noChangeArrowheads="1"/>
          </p:cNvSpPr>
          <p:nvPr/>
        </p:nvSpPr>
        <p:spPr bwMode="auto">
          <a:xfrm>
            <a:off x="457200" y="1158875"/>
            <a:ext cx="8686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dirty="0"/>
              <a:t> 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 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4026225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16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Discrete 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8957"/>
            <a:ext cx="8839200" cy="4953000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b="0" dirty="0"/>
              <a:t>A </a:t>
            </a:r>
            <a:r>
              <a:rPr lang="en-US" b="0" i="1" dirty="0">
                <a:solidFill>
                  <a:srgbClr val="0000FF"/>
                </a:solidFill>
              </a:rPr>
              <a:t>discrete</a:t>
            </a:r>
            <a:r>
              <a:rPr lang="en-US" b="0" i="1" dirty="0"/>
              <a:t> random variable</a:t>
            </a:r>
            <a:r>
              <a:rPr lang="en-US" b="0" dirty="0"/>
              <a:t> is one which may take on only a </a:t>
            </a:r>
            <a:r>
              <a:rPr lang="en-US" b="0" dirty="0">
                <a:solidFill>
                  <a:srgbClr val="0000FF"/>
                </a:solidFill>
              </a:rPr>
              <a:t>countable</a:t>
            </a:r>
            <a:r>
              <a:rPr lang="en-US" b="0" dirty="0"/>
              <a:t> number of distinct values such as 0,1,2,3,4,...</a:t>
            </a:r>
          </a:p>
          <a:p>
            <a:pPr>
              <a:buFont typeface="Wingdings" charset="2"/>
              <a:buChar char="Ø"/>
            </a:pPr>
            <a:endParaRPr lang="en-US" b="0" dirty="0"/>
          </a:p>
          <a:p>
            <a:pPr>
              <a:buFont typeface="Wingdings" charset="2"/>
              <a:buChar char="Ø"/>
            </a:pPr>
            <a:r>
              <a:rPr lang="en-US" b="0" dirty="0"/>
              <a:t>Discrete random variables are usually </a:t>
            </a:r>
            <a:r>
              <a:rPr lang="en-US" b="0" dirty="0">
                <a:solidFill>
                  <a:srgbClr val="0000FF"/>
                </a:solidFill>
              </a:rPr>
              <a:t>counts</a:t>
            </a:r>
            <a:r>
              <a:rPr lang="en-US" b="0" dirty="0"/>
              <a:t>.</a:t>
            </a:r>
          </a:p>
          <a:p>
            <a:pPr>
              <a:buFont typeface="Wingdings" charset="2"/>
              <a:buChar char="Ø"/>
            </a:pPr>
            <a:endParaRPr lang="en-US" b="0" dirty="0"/>
          </a:p>
          <a:p>
            <a:pPr>
              <a:buFont typeface="Wingdings" charset="2"/>
              <a:buChar char="Ø"/>
            </a:pPr>
            <a:r>
              <a:rPr lang="en-US" b="0" dirty="0"/>
              <a:t>If a random variable can take only a </a:t>
            </a:r>
            <a:r>
              <a:rPr lang="en-US" b="0" dirty="0">
                <a:solidFill>
                  <a:srgbClr val="0000FF"/>
                </a:solidFill>
              </a:rPr>
              <a:t>finite</a:t>
            </a:r>
            <a:r>
              <a:rPr lang="en-US" b="0" dirty="0"/>
              <a:t> number of distinct values, then it must be </a:t>
            </a:r>
            <a:r>
              <a:rPr lang="en-US" b="0" dirty="0">
                <a:solidFill>
                  <a:srgbClr val="0000FF"/>
                </a:solidFill>
              </a:rPr>
              <a:t>discrete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2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75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    </a:t>
            </a:r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Discrete Random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953000"/>
          </a:xfrm>
        </p:spPr>
        <p:txBody>
          <a:bodyPr/>
          <a:lstStyle/>
          <a:p>
            <a:pPr marL="109537" indent="0">
              <a:buNone/>
            </a:pPr>
            <a:r>
              <a:rPr lang="en-US" b="0" i="1" dirty="0">
                <a:solidFill>
                  <a:srgbClr val="0000FF"/>
                </a:solidFill>
              </a:rPr>
              <a:t>Examples :</a:t>
            </a:r>
          </a:p>
          <a:p>
            <a:pPr>
              <a:buFont typeface="Wingdings" pitchFamily="2" charset="2"/>
              <a:buChar char="v"/>
            </a:pPr>
            <a:r>
              <a:rPr lang="en-US" b="0" dirty="0"/>
              <a:t>The number of children in a family.</a:t>
            </a:r>
          </a:p>
          <a:p>
            <a:pPr>
              <a:buFont typeface="Wingdings" pitchFamily="2" charset="2"/>
              <a:buChar char="v"/>
            </a:pPr>
            <a:r>
              <a:rPr lang="en-US" b="0" dirty="0"/>
              <a:t>The Friday night attendance at a cinema. </a:t>
            </a:r>
          </a:p>
          <a:p>
            <a:pPr>
              <a:buFont typeface="Wingdings" pitchFamily="2" charset="2"/>
              <a:buChar char="v"/>
            </a:pPr>
            <a:r>
              <a:rPr lang="en-US" b="0" dirty="0"/>
              <a:t>The number of patients in a doctor's surgery. </a:t>
            </a:r>
          </a:p>
          <a:p>
            <a:pPr>
              <a:buFont typeface="Wingdings" pitchFamily="2" charset="2"/>
              <a:buChar char="v"/>
            </a:pPr>
            <a:r>
              <a:rPr lang="en-US" b="0" dirty="0"/>
              <a:t>The number of defective light bulbs in a box of ten.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28600"/>
            <a:ext cx="8915400" cy="114458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  </a:t>
            </a:r>
            <a:r>
              <a:rPr lang="en-US" sz="4400" dirty="0">
                <a:solidFill>
                  <a:srgbClr val="0000FF"/>
                </a:solidFill>
                <a:latin typeface="Garamond" panose="02020404030301010803" pitchFamily="18" charset="0"/>
              </a:rPr>
              <a:t>Probability Distribution of Discrete RV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738313"/>
            <a:ext cx="84582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b="0" dirty="0"/>
              <a:t>The </a:t>
            </a:r>
            <a:r>
              <a:rPr lang="en-US" b="0" i="1" dirty="0">
                <a:solidFill>
                  <a:srgbClr val="0000FF"/>
                </a:solidFill>
              </a:rPr>
              <a:t>probability distribution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/>
              <a:t>of a discrete random variable is a list of probabilities associated with each of its possible values. </a:t>
            </a:r>
          </a:p>
          <a:p>
            <a:pPr marL="109537" indent="0">
              <a:buNone/>
            </a:pPr>
            <a:endParaRPr lang="en-US" b="0" dirty="0"/>
          </a:p>
          <a:p>
            <a:pPr marL="109537" indent="0">
              <a:buNone/>
            </a:pPr>
            <a:r>
              <a:rPr lang="en-US" b="0" dirty="0"/>
              <a:t>It is also sometimes called the probability function or the </a:t>
            </a:r>
            <a:r>
              <a:rPr lang="en-US" b="0" i="1" dirty="0">
                <a:solidFill>
                  <a:srgbClr val="0000FF"/>
                </a:solidFill>
              </a:rPr>
              <a:t>probability mass function (</a:t>
            </a:r>
            <a:r>
              <a:rPr lang="en-US" b="0" i="1" dirty="0" err="1">
                <a:solidFill>
                  <a:srgbClr val="0000FF"/>
                </a:solidFill>
              </a:rPr>
              <a:t>pmf</a:t>
            </a:r>
            <a:r>
              <a:rPr lang="en-US" b="0" i="1" dirty="0">
                <a:solidFill>
                  <a:srgbClr val="0000FF"/>
                </a:solidFill>
              </a:rPr>
              <a:t>)</a:t>
            </a:r>
            <a:r>
              <a:rPr lang="en-US" b="0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2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2EF0-BBA2-CF4A-8813-5A416101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F567-0B72-6F4A-B453-BF173466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109537" indent="0">
              <a:buNone/>
            </a:pPr>
            <a:r>
              <a:rPr lang="en-US" b="0" dirty="0"/>
              <a:t>Flip a coin two times. Let X be the random variable representing how many times heads appears in your two flips.</a:t>
            </a:r>
          </a:p>
          <a:p>
            <a:pPr marL="109537" indent="0">
              <a:buNone/>
            </a:pPr>
            <a:r>
              <a:rPr lang="en-US" b="0" dirty="0"/>
              <a:t>Sol:</a:t>
            </a:r>
          </a:p>
          <a:p>
            <a:pPr marL="109537" indent="0">
              <a:buNone/>
            </a:pPr>
            <a:r>
              <a:rPr lang="en-US" b="0" dirty="0"/>
              <a:t>S = {HH, HT, TH, TT}</a:t>
            </a:r>
          </a:p>
          <a:p>
            <a:pPr marL="109537" indent="0">
              <a:buNone/>
            </a:pPr>
            <a:r>
              <a:rPr lang="en-US" b="0" dirty="0"/>
              <a:t>X = # of heads in two flips</a:t>
            </a:r>
          </a:p>
          <a:p>
            <a:pPr marL="109537" indent="0">
              <a:buNone/>
            </a:pPr>
            <a:r>
              <a:rPr lang="en-US" b="0" dirty="0"/>
              <a:t>That is X = 0, 1, 2</a:t>
            </a:r>
          </a:p>
          <a:p>
            <a:pPr marL="109537" indent="0">
              <a:buNone/>
            </a:pPr>
            <a:endParaRPr lang="en-US" b="0" dirty="0"/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A2CA-D96E-C944-AAF5-934BBE4414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4B00EE4-4B73-034A-9E8F-E679DF427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375956"/>
              </p:ext>
            </p:extLst>
          </p:nvPr>
        </p:nvGraphicFramePr>
        <p:xfrm>
          <a:off x="990600" y="48209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615991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947302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149624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3347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6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73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97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10AE-B1D3-1142-8D79-C8D5A585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17638"/>
            <a:ext cx="8763000" cy="4589462"/>
          </a:xfrm>
        </p:spPr>
        <p:txBody>
          <a:bodyPr/>
          <a:lstStyle/>
          <a:p>
            <a:pPr marL="109537" indent="0">
              <a:buNone/>
            </a:pPr>
            <a:r>
              <a:rPr lang="en-US" sz="2400" b="0" dirty="0"/>
              <a:t>Find the probability distribution of X, the sum of two rolled dice. </a:t>
            </a:r>
          </a:p>
          <a:p>
            <a:pPr marL="109537" indent="0">
              <a:buNone/>
            </a:pPr>
            <a:endParaRPr lang="en-US" sz="2400" b="0" dirty="0"/>
          </a:p>
          <a:p>
            <a:pPr marL="109537" indent="0">
              <a:buNone/>
            </a:pPr>
            <a:r>
              <a:rPr lang="en-US" sz="2400" b="0" dirty="0"/>
              <a:t>Sol:</a:t>
            </a:r>
          </a:p>
          <a:p>
            <a:pPr marL="109537" indent="0">
              <a:buNone/>
            </a:pPr>
            <a:endParaRPr lang="en-US" sz="2400" b="0" dirty="0"/>
          </a:p>
          <a:p>
            <a:pPr marL="109537" indent="0">
              <a:buNone/>
            </a:pPr>
            <a:endParaRPr lang="en-US" sz="24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80817-7DB1-B045-9B43-0687A00DF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9E2D3B-F18F-4F48-80F5-359E1412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AD010B7F-419A-0146-B1CD-82E766A4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04" y="2880030"/>
            <a:ext cx="7467600" cy="2155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930327-9E6F-F341-8E47-75BBFCA85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90" y="4161297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2AF7C0-9DEA-D442-8A74-6ECA246C8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56" y="4172101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4AB120-63D7-AA4D-8878-5881029B0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278" y="4147200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51AEDA-B9D7-E14D-8EA2-E5226D53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44" y="4140376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1A00BF-B7F7-D945-9AFC-29334CFC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885" y="4140376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98AD1B-F2E3-3E41-AE70-56513881A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58" y="4140376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A49F5A-6C38-0F47-B1EE-9550AFCD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72" y="4133542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64D65EB-273F-4C45-ADBF-1237E1A32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26" y="4133542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9F42E1-F9E7-3D43-ABEF-1AA5DC75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98" y="4165267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C72C01-A318-334B-8E73-75D8B2AB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26" y="4190333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F7F747-C055-B443-939C-2ABCCC84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44" y="4164498"/>
            <a:ext cx="3302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64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9_Concourse">
  <a:themeElements>
    <a:clrScheme name="9_Concourse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9_Concourse">
      <a:majorFont>
        <a:latin typeface="Lucida Sans Unicode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oncourse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9707</TotalTime>
  <Words>755</Words>
  <Application>Microsoft Macintosh PowerPoint</Application>
  <PresentationFormat>On-screen Show (4:3)</PresentationFormat>
  <Paragraphs>137</Paragraphs>
  <Slides>21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Cambria Math</vt:lpstr>
      <vt:lpstr>Garamond</vt:lpstr>
      <vt:lpstr>Lucida Sans Unicode</vt:lpstr>
      <vt:lpstr>MathJax_Main</vt:lpstr>
      <vt:lpstr>MathJax_Math</vt:lpstr>
      <vt:lpstr>Times New Roman</vt:lpstr>
      <vt:lpstr>Verdana</vt:lpstr>
      <vt:lpstr>Wingdings</vt:lpstr>
      <vt:lpstr>Wingdings 2</vt:lpstr>
      <vt:lpstr>Wingdings 3</vt:lpstr>
      <vt:lpstr>9_Concourse</vt:lpstr>
      <vt:lpstr>Equation</vt:lpstr>
      <vt:lpstr>PowerPoint Presentation</vt:lpstr>
      <vt:lpstr>OBJECTIVES</vt:lpstr>
      <vt:lpstr>PowerPoint Presentation</vt:lpstr>
      <vt:lpstr>PowerPoint Presentation</vt:lpstr>
      <vt:lpstr>    Discrete Random Variable</vt:lpstr>
      <vt:lpstr>    Discrete Random Variable</vt:lpstr>
      <vt:lpstr>  Probability Distribution of Discrete RV </vt:lpstr>
      <vt:lpstr>Example</vt:lpstr>
      <vt:lpstr>Example</vt:lpstr>
      <vt:lpstr>  Probability Distribution of Discrete RV </vt:lpstr>
      <vt:lpstr>     Expected Value of a RV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Alcatel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Stats: An Applied Approach</dc:title>
  <dc:creator>Alcatel</dc:creator>
  <cp:lastModifiedBy>Microsoft Office User</cp:lastModifiedBy>
  <cp:revision>624</cp:revision>
  <dcterms:created xsi:type="dcterms:W3CDTF">2006-09-04T14:13:43Z</dcterms:created>
  <dcterms:modified xsi:type="dcterms:W3CDTF">2020-09-24T00:18:21Z</dcterms:modified>
</cp:coreProperties>
</file>