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4" r:id="rId3"/>
    <p:sldId id="428" r:id="rId4"/>
    <p:sldId id="431" r:id="rId5"/>
    <p:sldId id="409" r:id="rId6"/>
    <p:sldId id="411" r:id="rId7"/>
    <p:sldId id="414" r:id="rId8"/>
    <p:sldId id="415" r:id="rId9"/>
    <p:sldId id="417" r:id="rId10"/>
    <p:sldId id="418" r:id="rId11"/>
    <p:sldId id="419" r:id="rId12"/>
    <p:sldId id="425" r:id="rId13"/>
    <p:sldId id="426" r:id="rId14"/>
    <p:sldId id="427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8000"/>
    <a:srgbClr val="0066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67" autoAdjust="0"/>
    <p:restoredTop sz="94874" autoAdjust="0"/>
  </p:normalViewPr>
  <p:slideViewPr>
    <p:cSldViewPr>
      <p:cViewPr varScale="1">
        <p:scale>
          <a:sx n="110" d="100"/>
          <a:sy n="110" d="100"/>
        </p:scale>
        <p:origin x="10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452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QTM1310/ Sharpe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2980DCE7-2FDE-4BB1-9DB6-8A8E99E0A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11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QTM1310/ Sharpe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fld id="{442E977A-6F32-45A2-B99F-DD2E38952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7819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QTM1310/ Sharpe</a:t>
            </a: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2EB0F4-E945-4682-A7CF-D845B55A7E34}" type="slidenum">
              <a:rPr lang="en-US" smtClean="0">
                <a:cs typeface="Arial" charset="0"/>
              </a:rPr>
              <a:pPr/>
              <a:t>1</a:t>
            </a:fld>
            <a:endParaRPr lang="en-US">
              <a:cs typeface="Arial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FFFA7-3E4E-4696-B07B-809DD7891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CFFDA-1A58-42AB-B509-C0B0E46F6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07B3D-D3CD-4B69-9776-69AD78005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01BD0-1066-4DC1-84FA-5DA93206BA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EDF02-1C07-4700-A667-D3FC7FF268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6D70C-E553-4F9B-B6C8-4117F76456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37E10-869E-45A2-8EC0-CE4E358AFA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46466-36F6-4843-A68A-4BE121A86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C61A1-49B4-4D74-AD4D-32BEB2F43F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575FE-AD30-4F63-AA91-526019B35F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2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6A50F-FC03-4576-BE11-63C5903EA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alpha val="0"/>
                <a:lumMod val="44000"/>
                <a:lumOff val="56000"/>
              </a:schemeClr>
            </a:gs>
            <a:gs pos="100000">
              <a:schemeClr val="accent5">
                <a:lumMod val="30000"/>
                <a:lumOff val="70000"/>
                <a:alpha val="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creen_plain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26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Slide Number Placeholder 26"/>
          <p:cNvSpPr>
            <a:spLocks noGrp="1"/>
          </p:cNvSpPr>
          <p:nvPr>
            <p:ph type="sldNum" sz="quarter" idx="4"/>
          </p:nvPr>
        </p:nvSpPr>
        <p:spPr>
          <a:xfrm>
            <a:off x="8305800" y="6264275"/>
            <a:ext cx="366713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Verdana" pitchFamily="34" charset="0"/>
              </a:defRPr>
            </a:lvl1pPr>
          </a:lstStyle>
          <a:p>
            <a:pPr>
              <a:defRPr/>
            </a:pPr>
            <a:fld id="{964B6C23-B086-44BD-AC40-1670550FA9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cs typeface="Arial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b="1">
          <a:solidFill>
            <a:schemeClr val="tx1"/>
          </a:solidFill>
          <a:latin typeface="+mn-lt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>
          <a:solidFill>
            <a:schemeClr val="tx1"/>
          </a:solidFill>
          <a:latin typeface="+mn-lt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i="1">
          <a:solidFill>
            <a:schemeClr val="tx1"/>
          </a:solidFill>
          <a:latin typeface="+mn-lt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5pPr>
      <a:lvl6pPr marL="18288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6pPr>
      <a:lvl7pPr marL="2286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7pPr>
      <a:lvl8pPr marL="27432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8pPr>
      <a:lvl9pPr marL="32004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i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5"/>
          <p:cNvSpPr txBox="1">
            <a:spLocks noGrp="1"/>
          </p:cNvSpPr>
          <p:nvPr/>
        </p:nvSpPr>
        <p:spPr bwMode="auto">
          <a:xfrm>
            <a:off x="8291513" y="6107113"/>
            <a:ext cx="36671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484B559-CF59-4DE0-B017-4C96175F9298}" type="slidenum">
              <a:rPr lang="en-US" sz="1000" b="1">
                <a:latin typeface="Verdana" pitchFamily="34" charset="0"/>
              </a:rPr>
              <a:pPr algn="r"/>
              <a:t>1</a:t>
            </a:fld>
            <a:endParaRPr lang="en-US" sz="1000" b="1">
              <a:latin typeface="Verdan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5800"/>
            <a:ext cx="8610600" cy="120032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sz="7200" b="1" dirty="0">
                <a:solidFill>
                  <a:srgbClr val="007DB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         </a:t>
            </a:r>
            <a:r>
              <a:rPr lang="en-US" sz="6000" b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aramond" pitchFamily="18" charset="0"/>
              </a:rPr>
              <a:t>Chapter 3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38200" y="2743200"/>
            <a:ext cx="79248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3600" b="1" dirty="0"/>
              <a:t>      Discrete Random Variables 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en-US" sz="3600" b="1" dirty="0"/>
              <a:t>and</a:t>
            </a:r>
            <a:br>
              <a:rPr lang="en-US" altLang="en-US" sz="3600" b="1" dirty="0"/>
            </a:br>
            <a:r>
              <a:rPr lang="en-US" altLang="en-US" sz="3600" b="1" dirty="0"/>
              <a:t>     Their Probability Distributions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578"/>
            <a:ext cx="8229600" cy="11430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4572000"/>
          </a:xfrm>
          <a:noFill/>
        </p:spPr>
        <p:txBody>
          <a:bodyPr/>
          <a:lstStyle/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b="0" dirty="0"/>
              <a:t>Each of </a:t>
            </a:r>
            <a:r>
              <a:rPr lang="en-US" altLang="en-US" sz="2800" dirty="0"/>
              <a:t>six</a:t>
            </a:r>
            <a:r>
              <a:rPr lang="en-US" altLang="en-US" sz="2800" b="0" dirty="0"/>
              <a:t> randomly selected cola drinkers is given a glass containing cola </a:t>
            </a:r>
            <a:r>
              <a:rPr lang="en-US" altLang="en-US" sz="2800" b="0" i="1" dirty="0"/>
              <a:t>S </a:t>
            </a:r>
            <a:r>
              <a:rPr lang="en-US" altLang="en-US" sz="2800" b="0" dirty="0"/>
              <a:t>and one containing cola </a:t>
            </a:r>
            <a:r>
              <a:rPr lang="en-US" altLang="en-US" sz="2800" b="0" i="1" dirty="0"/>
              <a:t>F. </a:t>
            </a:r>
            <a:r>
              <a:rPr lang="en-US" altLang="en-US" sz="2800" b="0" dirty="0"/>
              <a:t>The glasses are identical in appearance except for a code on the bottom to identify the cola. Suppose there is actually no tendency among cola drinkers to prefer one cola to the other. </a:t>
            </a: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b="0" dirty="0"/>
              <a:t>a. What is the probability that three people prefer cola S?</a:t>
            </a: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b="0" dirty="0"/>
              <a:t>b. What is the </a:t>
            </a:r>
            <a:r>
              <a:rPr lang="en-US" altLang="en-US" sz="2800" b="0" dirty="0">
                <a:cs typeface="Times New Roman"/>
              </a:rPr>
              <a:t>probability that at least three prefer cola </a:t>
            </a:r>
            <a:r>
              <a:rPr lang="en-US" altLang="en-US" sz="2800" b="0" i="1" dirty="0">
                <a:cs typeface="Times New Roman"/>
              </a:rPr>
              <a:t>S?</a:t>
            </a: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b="0" dirty="0">
                <a:cs typeface="Times New Roman"/>
              </a:rPr>
              <a:t>c. What is the probability that at most one prefers cola </a:t>
            </a:r>
            <a:r>
              <a:rPr lang="en-US" altLang="en-US" sz="2800" b="0" i="1" dirty="0">
                <a:cs typeface="Times New Roman"/>
              </a:rPr>
              <a:t>S? </a:t>
            </a:r>
            <a:endParaRPr lang="en-US" altLang="en-US" sz="2800" b="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2000" b="0" dirty="0"/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195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061307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sz="4400" dirty="0">
                <a:solidFill>
                  <a:srgbClr val="0000FF"/>
                </a:solidFill>
                <a:latin typeface="Garamond" panose="02020404030301010803" pitchFamily="18" charset="0"/>
              </a:rPr>
              <a:t>Example (cont’d)</a:t>
            </a:r>
            <a:br>
              <a:rPr lang="en-US" altLang="en-US" sz="4000" dirty="0"/>
            </a:br>
            <a:r>
              <a:rPr lang="en-US" altLang="en-US" sz="4000" dirty="0">
                <a:latin typeface="Garamond" panose="02020404030301010803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8460" y="4254641"/>
                <a:ext cx="8938947" cy="1569660"/>
              </a:xfrm>
              <a:noFill/>
            </p:spPr>
            <p:txBody>
              <a:bodyPr/>
              <a:lstStyle/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400" b="0" dirty="0">
                    <a:cs typeface="Times New Roman"/>
                  </a:rPr>
                  <a:t>b. The probability that at least three prefer cola </a:t>
                </a:r>
                <a:r>
                  <a:rPr lang="en-US" altLang="en-US" sz="2400" b="0" i="1" dirty="0">
                    <a:cs typeface="Times New Roman"/>
                  </a:rPr>
                  <a:t>S = </a:t>
                </a:r>
                <a:r>
                  <a:rPr lang="en-US" altLang="en-US" sz="2400" b="0" dirty="0">
                    <a:cs typeface="Times New Roman"/>
                  </a:rPr>
                  <a:t>P(X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≥</m:t>
                    </m:r>
                  </m:oMath>
                </a14:m>
                <a:r>
                  <a:rPr lang="en-US" altLang="en-US" sz="2400" b="0" dirty="0">
                    <a:cs typeface="Times New Roman"/>
                  </a:rPr>
                  <a:t>3)</a:t>
                </a:r>
                <a:endParaRPr lang="en-US" altLang="en-US" sz="2400" b="0" i="1" dirty="0">
                  <a:cs typeface="Times New Roman"/>
                </a:endParaRPr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400" b="0" dirty="0">
                    <a:cs typeface="Times New Roman"/>
                  </a:rPr>
                  <a:t>     P(X</a:t>
                </a:r>
                <a14:m>
                  <m:oMath xmlns:m="http://schemas.openxmlformats.org/officeDocument/2006/math">
                    <m:r>
                      <a:rPr lang="en-US" alt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≥</m:t>
                    </m:r>
                  </m:oMath>
                </a14:m>
                <a:r>
                  <a:rPr lang="en-US" altLang="en-US" sz="2400" b="0" dirty="0">
                    <a:cs typeface="Times New Roman"/>
                  </a:rPr>
                  <a:t>3) = P(X = 3, 4, 5, 6) = 1- P(X&lt;3) = 1- P(X = 0, 1, 2)</a:t>
                </a:r>
                <a:endParaRPr lang="en-US" altLang="en-US" sz="2400" b="0" i="1" dirty="0">
                  <a:cs typeface="Times New Roman"/>
                </a:endParaRPr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sz="2400" b="0" dirty="0">
                    <a:cs typeface="Times New Roman"/>
                  </a:rPr>
                  <a:t>                   = 0.656</a:t>
                </a:r>
              </a:p>
            </p:txBody>
          </p:sp>
        </mc:Choice>
        <mc:Fallback xmlns="">
          <p:sp>
            <p:nvSpPr>
              <p:cNvPr id="135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8460" y="4254641"/>
                <a:ext cx="8938947" cy="1569660"/>
              </a:xfrm>
              <a:blipFill>
                <a:blip r:embed="rId2"/>
                <a:stretch>
                  <a:fillRect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2F22D3E-5BBD-E246-92E6-1D0618003A1F}"/>
              </a:ext>
            </a:extLst>
          </p:cNvPr>
          <p:cNvSpPr/>
          <p:nvPr/>
        </p:nvSpPr>
        <p:spPr>
          <a:xfrm>
            <a:off x="228600" y="962902"/>
            <a:ext cx="838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>
                <a:latin typeface="+mn-lt"/>
              </a:rPr>
              <a:t>X</a:t>
            </a:r>
            <a:r>
              <a:rPr lang="en-US" altLang="en-US" dirty="0">
                <a:latin typeface="+mn-lt"/>
              </a:rPr>
              <a:t>  = the number among the six who prefer </a:t>
            </a:r>
            <a:r>
              <a:rPr lang="en-US" altLang="en-US" i="1" dirty="0">
                <a:latin typeface="+mn-lt"/>
              </a:rPr>
              <a:t>S,</a:t>
            </a: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>
                <a:latin typeface="+mn-lt"/>
              </a:rPr>
              <a:t>n = 6 </a:t>
            </a: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>
                <a:latin typeface="+mn-lt"/>
              </a:rPr>
              <a:t>p </a:t>
            </a:r>
            <a:r>
              <a:rPr lang="en-US" altLang="en-US" dirty="0">
                <a:latin typeface="+mn-lt"/>
              </a:rPr>
              <a:t>= </a:t>
            </a:r>
            <a:r>
              <a:rPr lang="en-US" altLang="en-US" i="1" dirty="0">
                <a:latin typeface="+mn-lt"/>
              </a:rPr>
              <a:t>P</a:t>
            </a:r>
            <a:r>
              <a:rPr lang="en-US" altLang="en-US" dirty="0">
                <a:latin typeface="+mn-lt"/>
              </a:rPr>
              <a:t>(a selected individual prefers </a:t>
            </a:r>
            <a:r>
              <a:rPr lang="en-US" altLang="en-US" i="1" dirty="0">
                <a:latin typeface="+mn-lt"/>
              </a:rPr>
              <a:t>S</a:t>
            </a:r>
            <a:r>
              <a:rPr lang="en-US" altLang="en-US" dirty="0">
                <a:latin typeface="+mn-lt"/>
              </a:rPr>
              <a:t>) = 0.5</a:t>
            </a: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br>
              <a:rPr lang="en-US" altLang="en-US" i="1" dirty="0">
                <a:latin typeface="+mn-lt"/>
              </a:rPr>
            </a:br>
            <a:r>
              <a:rPr lang="en-US" altLang="en-US" i="1" dirty="0">
                <a:latin typeface="+mn-lt"/>
              </a:rPr>
              <a:t>X </a:t>
            </a:r>
            <a:r>
              <a:rPr lang="en-US" altLang="en-US" dirty="0">
                <a:latin typeface="+mn-lt"/>
              </a:rPr>
              <a:t>~ Bin(</a:t>
            </a:r>
            <a:r>
              <a:rPr lang="en-US" altLang="en-US" i="1" dirty="0"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 = 6, </a:t>
            </a:r>
            <a:r>
              <a:rPr lang="en-US" altLang="en-US" i="1" dirty="0">
                <a:latin typeface="+mn-lt"/>
              </a:rPr>
              <a:t>p</a:t>
            </a:r>
            <a:r>
              <a:rPr lang="en-US" altLang="en-US" dirty="0">
                <a:latin typeface="+mn-lt"/>
              </a:rPr>
              <a:t> = 0.5).</a:t>
            </a: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C563B-D7BA-3A46-8DBE-35F3F1C1223E}"/>
                  </a:ext>
                </a:extLst>
              </p:cNvPr>
              <p:cNvSpPr txBox="1"/>
              <p:nvPr/>
            </p:nvSpPr>
            <p:spPr>
              <a:xfrm>
                <a:off x="208208" y="2879264"/>
                <a:ext cx="9035540" cy="1668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>
                    <a:latin typeface="+mn-lt"/>
                  </a:rPr>
                  <a:t>a. The probability that three people prefer cola S = P(X = 3)</a:t>
                </a:r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i="1" dirty="0">
                    <a:latin typeface="+mn-lt"/>
                  </a:rPr>
                  <a:t>           P</a:t>
                </a:r>
                <a:r>
                  <a:rPr lang="en-US" altLang="en-US" dirty="0">
                    <a:latin typeface="+mn-lt"/>
                  </a:rPr>
                  <a:t>(</a:t>
                </a:r>
                <a:r>
                  <a:rPr lang="en-US" altLang="en-US" i="1" dirty="0">
                    <a:latin typeface="+mn-lt"/>
                  </a:rPr>
                  <a:t>X </a:t>
                </a:r>
                <a:r>
                  <a:rPr lang="en-US" altLang="en-US" dirty="0">
                    <a:latin typeface="+mn-lt"/>
                  </a:rPr>
                  <a:t>= 3)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+mn-lt"/>
                  </a:rPr>
                  <a:t>(.5)</a:t>
                </a:r>
                <a:r>
                  <a:rPr lang="en-US" altLang="en-US" baseline="30000" dirty="0">
                    <a:latin typeface="+mn-lt"/>
                  </a:rPr>
                  <a:t>3 </a:t>
                </a:r>
                <a:r>
                  <a:rPr lang="en-US" altLang="en-US" dirty="0">
                    <a:latin typeface="+mn-lt"/>
                  </a:rPr>
                  <a:t>(.5)</a:t>
                </a:r>
                <a:r>
                  <a:rPr lang="en-US" altLang="en-US" baseline="30000" dirty="0">
                    <a:latin typeface="+mn-lt"/>
                  </a:rPr>
                  <a:t>3</a:t>
                </a:r>
                <a:r>
                  <a:rPr lang="en-US" altLang="en-US" dirty="0">
                    <a:latin typeface="+mn-lt"/>
                  </a:rPr>
                  <a:t> = 20(.5)</a:t>
                </a:r>
                <a:r>
                  <a:rPr lang="en-US" altLang="en-US" baseline="30000" dirty="0">
                    <a:latin typeface="+mn-lt"/>
                  </a:rPr>
                  <a:t>6</a:t>
                </a:r>
                <a:r>
                  <a:rPr lang="en-US" altLang="en-US" dirty="0">
                    <a:latin typeface="+mn-lt"/>
                  </a:rPr>
                  <a:t> </a:t>
                </a:r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>
                    <a:latin typeface="+mn-lt"/>
                  </a:rPr>
                  <a:t>                          = .313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AC563B-D7BA-3A46-8DBE-35F3F1C1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8" y="2879264"/>
                <a:ext cx="9035540" cy="1668074"/>
              </a:xfrm>
              <a:prstGeom prst="rect">
                <a:avLst/>
              </a:prstGeom>
              <a:blipFill>
                <a:blip r:embed="rId3"/>
                <a:stretch>
                  <a:fillRect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84B17F-45F4-EC4B-A4C2-FD0763DDF722}"/>
                  </a:ext>
                </a:extLst>
              </p:cNvPr>
              <p:cNvSpPr/>
              <p:nvPr/>
            </p:nvSpPr>
            <p:spPr>
              <a:xfrm>
                <a:off x="108460" y="5564461"/>
                <a:ext cx="862019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>
                    <a:latin typeface="+mn-lt"/>
                    <a:cs typeface="Times New Roman"/>
                  </a:rPr>
                  <a:t>c. The probability that at most one prefers S = P(X</a:t>
                </a:r>
                <a14:m>
                  <m:oMath xmlns:m="http://schemas.openxmlformats.org/officeDocument/2006/math">
                    <m:r>
                      <a:rPr lang="en-US" alt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3</m:t>
                    </m:r>
                  </m:oMath>
                </a14:m>
                <a:r>
                  <a:rPr lang="en-US" altLang="en-US" dirty="0">
                    <a:latin typeface="+mn-lt"/>
                    <a:cs typeface="Times New Roman"/>
                  </a:rPr>
                  <a:t>)</a:t>
                </a:r>
              </a:p>
              <a:p>
                <a:pPr marL="109537"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>
                    <a:latin typeface="+mn-lt"/>
                    <a:cs typeface="Times New Roman"/>
                  </a:rPr>
                  <a:t>    P(X</a:t>
                </a:r>
                <a14:m>
                  <m:oMath xmlns:m="http://schemas.openxmlformats.org/officeDocument/2006/math">
                    <m:r>
                      <a:rPr lang="en-US" altLang="en-US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≤3</m:t>
                    </m:r>
                  </m:oMath>
                </a14:m>
                <a:r>
                  <a:rPr lang="en-US" altLang="en-US" dirty="0">
                    <a:latin typeface="+mn-lt"/>
                    <a:cs typeface="Times New Roman"/>
                  </a:rPr>
                  <a:t>) = P(X = 0, 1, 2, 3) </a:t>
                </a:r>
              </a:p>
              <a:p>
                <a:pPr marL="109537" indent="0">
                  <a:buNone/>
                  <a:tabLst>
                    <a:tab pos="457200" algn="l"/>
                    <a:tab pos="1371600" algn="l"/>
                    <a:tab pos="1547813" algn="l"/>
                  </a:tabLst>
                </a:pPr>
                <a:r>
                  <a:rPr lang="en-US" altLang="en-US" dirty="0">
                    <a:latin typeface="+mn-lt"/>
                    <a:cs typeface="Times New Roman"/>
                  </a:rPr>
                  <a:t>                   = 0.109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84B17F-45F4-EC4B-A4C2-FD0763DDF7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0" y="5564461"/>
                <a:ext cx="8620196" cy="1200329"/>
              </a:xfrm>
              <a:prstGeom prst="rect">
                <a:avLst/>
              </a:prstGeom>
              <a:blipFill>
                <a:blip r:embed="rId4"/>
                <a:stretch>
                  <a:fillRect t="-4211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71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The Mean and Variance of </a:t>
            </a:r>
            <a:br>
              <a:rPr lang="en-US" alt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</a:br>
            <a:r>
              <a:rPr lang="en-US" alt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Binomial RV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1803" y="4191000"/>
            <a:ext cx="7523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Prove the mean and variance of Binomial Distribution.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E2FFB4-2ED4-9747-90A0-FC2406D61056}"/>
                  </a:ext>
                </a:extLst>
              </p:cNvPr>
              <p:cNvSpPr txBox="1"/>
              <p:nvPr/>
            </p:nvSpPr>
            <p:spPr>
              <a:xfrm>
                <a:off x="821803" y="2002420"/>
                <a:ext cx="3268844" cy="1949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X~ Bin(</a:t>
                </a:r>
                <a:r>
                  <a:rPr lang="en-US" i="1" dirty="0" err="1"/>
                  <a:t>n,p</a:t>
                </a:r>
                <a:r>
                  <a:rPr lang="en-US" dirty="0"/>
                  <a:t>) then,</a:t>
                </a:r>
              </a:p>
              <a:p>
                <a:pPr marL="342900" indent="-342900">
                  <a:buClr>
                    <a:schemeClr val="bg2">
                      <a:lumMod val="50000"/>
                    </a:schemeClr>
                  </a:buClr>
                  <a:buFont typeface="Wingdings" pitchFamily="2" charset="2"/>
                  <a:buChar char="Ø"/>
                </a:pPr>
                <a:r>
                  <a:rPr lang="en-US" dirty="0"/>
                  <a:t>E(X) = </a:t>
                </a:r>
                <a:r>
                  <a:rPr lang="en-US" i="1" dirty="0"/>
                  <a:t>np</a:t>
                </a:r>
              </a:p>
              <a:p>
                <a:pPr marL="342900" indent="-342900">
                  <a:buClr>
                    <a:schemeClr val="bg2">
                      <a:lumMod val="50000"/>
                    </a:schemeClr>
                  </a:buClr>
                  <a:buFont typeface="Wingdings" pitchFamily="2" charset="2"/>
                  <a:buChar char="Ø"/>
                </a:pPr>
                <a:r>
                  <a:rPr lang="en-US" dirty="0"/>
                  <a:t>V(X) = </a:t>
                </a:r>
                <a:r>
                  <a:rPr lang="en-US" i="1" dirty="0"/>
                  <a:t>np(1-p)= </a:t>
                </a:r>
                <a:r>
                  <a:rPr lang="en-US" i="1" dirty="0" err="1"/>
                  <a:t>npq</a:t>
                </a:r>
                <a:endParaRPr lang="en-US" i="1" dirty="0"/>
              </a:p>
              <a:p>
                <a:pPr marL="342900" indent="-342900">
                  <a:buClr>
                    <a:schemeClr val="bg2">
                      <a:lumMod val="50000"/>
                    </a:schemeClr>
                  </a:buClr>
                  <a:buFont typeface="Wingdings" pitchFamily="2" charset="2"/>
                  <a:buChar char="Ø"/>
                </a:pPr>
                <a:r>
                  <a:rPr lang="en-US" dirty="0"/>
                  <a:t>SD(X)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𝑛𝑝𝑞</m:t>
                        </m:r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E2FFB4-2ED4-9747-90A0-FC2406D61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3" y="2002420"/>
                <a:ext cx="3268844" cy="1949444"/>
              </a:xfrm>
              <a:prstGeom prst="rect">
                <a:avLst/>
              </a:prstGeom>
              <a:blipFill>
                <a:blip r:embed="rId2"/>
                <a:stretch>
                  <a:fillRect l="-2703" t="-2581" r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45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875"/>
            <a:ext cx="8229600" cy="11430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Example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39200" cy="5334000"/>
          </a:xfrm>
          <a:noFill/>
        </p:spPr>
        <p:txBody>
          <a:bodyPr/>
          <a:lstStyle/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b="0" dirty="0">
                <a:latin typeface="Times New Roman"/>
                <a:cs typeface="Times New Roman"/>
              </a:rPr>
              <a:t>If </a:t>
            </a:r>
            <a:r>
              <a:rPr lang="en-US" altLang="en-US" sz="2400" b="0" dirty="0">
                <a:solidFill>
                  <a:srgbClr val="0000FF"/>
                </a:solidFill>
                <a:latin typeface="Times New Roman"/>
                <a:cs typeface="Times New Roman"/>
              </a:rPr>
              <a:t>75%</a:t>
            </a:r>
            <a:r>
              <a:rPr lang="en-US" altLang="en-US" sz="2400" b="0" dirty="0">
                <a:latin typeface="Times New Roman"/>
                <a:cs typeface="Times New Roman"/>
              </a:rPr>
              <a:t> of all purchases at a certain store are made with a credit card and </a:t>
            </a:r>
            <a:r>
              <a:rPr lang="en-US" altLang="en-US" sz="2400" b="0" i="1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lang="en-US" altLang="en-US" sz="2400" b="0" i="1" dirty="0">
                <a:latin typeface="Times New Roman"/>
                <a:cs typeface="Times New Roman"/>
              </a:rPr>
              <a:t> </a:t>
            </a:r>
            <a:r>
              <a:rPr lang="en-US" altLang="en-US" sz="2400" b="0" dirty="0">
                <a:latin typeface="Times New Roman"/>
                <a:cs typeface="Times New Roman"/>
              </a:rPr>
              <a:t>is the number among </a:t>
            </a:r>
            <a:r>
              <a:rPr lang="en-US" altLang="en-US" sz="2400" b="0" dirty="0">
                <a:solidFill>
                  <a:srgbClr val="0000FF"/>
                </a:solidFill>
                <a:latin typeface="Times New Roman"/>
                <a:cs typeface="Times New Roman"/>
              </a:rPr>
              <a:t>10</a:t>
            </a:r>
            <a:r>
              <a:rPr lang="en-US" altLang="en-US" sz="2400" b="0" dirty="0">
                <a:latin typeface="Times New Roman"/>
                <a:cs typeface="Times New Roman"/>
              </a:rPr>
              <a:t> randomly selected purchases made with a credit card, then </a:t>
            </a:r>
            <a:r>
              <a:rPr lang="en-US" altLang="en-US" sz="2400" b="0" i="1" dirty="0">
                <a:solidFill>
                  <a:srgbClr val="0000FF"/>
                </a:solidFill>
                <a:latin typeface="Times New Roman"/>
                <a:cs typeface="Times New Roman"/>
              </a:rPr>
              <a:t>X </a:t>
            </a:r>
            <a:r>
              <a:rPr lang="en-US" altLang="en-US" sz="2400" b="0" dirty="0">
                <a:solidFill>
                  <a:srgbClr val="0000FF"/>
                </a:solidFill>
                <a:latin typeface="Times New Roman"/>
                <a:cs typeface="Times New Roman"/>
              </a:rPr>
              <a:t>~ Bin(10, .75)</a:t>
            </a:r>
            <a:r>
              <a:rPr lang="en-US" altLang="en-US" sz="2400" b="0" dirty="0">
                <a:latin typeface="Times New Roman"/>
                <a:cs typeface="Times New Roman"/>
              </a:rPr>
              <a:t>. What is the expected number of purchases made with credit card?</a:t>
            </a: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z="2400" b="0" dirty="0">
              <a:latin typeface="Times New Roman"/>
              <a:cs typeface="Times New Roman"/>
            </a:endParaRP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b="0" dirty="0">
                <a:latin typeface="Times New Roman"/>
                <a:cs typeface="Times New Roman"/>
              </a:rPr>
              <a:t> </a:t>
            </a:r>
            <a:r>
              <a:rPr lang="en-US" altLang="en-US" sz="2400" b="0" i="1" dirty="0">
                <a:latin typeface="Times New Roman"/>
                <a:cs typeface="Times New Roman"/>
              </a:rPr>
              <a:t>E</a:t>
            </a:r>
            <a:r>
              <a:rPr lang="en-US" altLang="en-US" sz="2400" b="0" dirty="0">
                <a:latin typeface="Times New Roman"/>
                <a:cs typeface="Times New Roman"/>
              </a:rPr>
              <a:t>(</a:t>
            </a:r>
            <a:r>
              <a:rPr lang="en-US" altLang="en-US" sz="2400" b="0" i="1" dirty="0">
                <a:latin typeface="Times New Roman"/>
                <a:cs typeface="Times New Roman"/>
              </a:rPr>
              <a:t>X</a:t>
            </a:r>
            <a:r>
              <a:rPr lang="en-US" altLang="en-US" sz="2400" b="0" dirty="0">
                <a:latin typeface="Times New Roman"/>
                <a:cs typeface="Times New Roman"/>
              </a:rPr>
              <a:t>) = </a:t>
            </a:r>
            <a:r>
              <a:rPr lang="en-US" altLang="en-US" sz="2400" b="0" i="1" dirty="0" err="1">
                <a:latin typeface="Times New Roman"/>
                <a:cs typeface="Times New Roman"/>
              </a:rPr>
              <a:t>np</a:t>
            </a:r>
            <a:r>
              <a:rPr lang="en-US" altLang="en-US" sz="2400" b="0" i="1" dirty="0">
                <a:latin typeface="Times New Roman"/>
                <a:cs typeface="Times New Roman"/>
              </a:rPr>
              <a:t> </a:t>
            </a:r>
            <a:r>
              <a:rPr lang="en-US" altLang="en-US" sz="2400" b="0" dirty="0">
                <a:latin typeface="Times New Roman"/>
                <a:cs typeface="Times New Roman"/>
              </a:rPr>
              <a:t>= (10)(.75) = 7.5</a:t>
            </a: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b="0" dirty="0">
                <a:latin typeface="Times New Roman"/>
                <a:cs typeface="Times New Roman"/>
              </a:rPr>
              <a:t> </a:t>
            </a: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b="0" dirty="0">
                <a:latin typeface="Times New Roman"/>
                <a:cs typeface="Times New Roman"/>
              </a:rPr>
              <a:t> </a:t>
            </a:r>
            <a:r>
              <a:rPr lang="en-US" altLang="en-US" sz="2400" b="0" i="1" dirty="0">
                <a:latin typeface="Times New Roman"/>
                <a:cs typeface="Times New Roman"/>
              </a:rPr>
              <a:t>V</a:t>
            </a:r>
            <a:r>
              <a:rPr lang="en-US" altLang="en-US" sz="2400" b="0" dirty="0">
                <a:latin typeface="Times New Roman"/>
                <a:cs typeface="Times New Roman"/>
              </a:rPr>
              <a:t>(</a:t>
            </a:r>
            <a:r>
              <a:rPr lang="en-US" altLang="en-US" sz="2400" b="0" i="1" dirty="0">
                <a:latin typeface="Times New Roman"/>
                <a:cs typeface="Times New Roman"/>
              </a:rPr>
              <a:t>X</a:t>
            </a:r>
            <a:r>
              <a:rPr lang="en-US" altLang="en-US" sz="2400" b="0" dirty="0">
                <a:latin typeface="Times New Roman"/>
                <a:cs typeface="Times New Roman"/>
              </a:rPr>
              <a:t>) = </a:t>
            </a:r>
            <a:r>
              <a:rPr lang="en-US" altLang="en-US" sz="2400" b="0" i="1" dirty="0" err="1">
                <a:latin typeface="Times New Roman"/>
                <a:cs typeface="Times New Roman"/>
              </a:rPr>
              <a:t>npq</a:t>
            </a:r>
            <a:r>
              <a:rPr lang="en-US" altLang="en-US" sz="2400" b="0" i="1" dirty="0">
                <a:latin typeface="Times New Roman"/>
                <a:cs typeface="Times New Roman"/>
              </a:rPr>
              <a:t> </a:t>
            </a:r>
            <a:r>
              <a:rPr lang="en-US" altLang="en-US" sz="2400" b="0" dirty="0">
                <a:latin typeface="Times New Roman"/>
                <a:cs typeface="Times New Roman"/>
              </a:rPr>
              <a:t>= 10(.75)(.25) = 1.875</a:t>
            </a: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z="2400" b="0" dirty="0">
              <a:latin typeface="Times New Roman"/>
              <a:cs typeface="Times New Roman"/>
            </a:endParaRP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b="0" dirty="0">
                <a:latin typeface="Times New Roman"/>
                <a:cs typeface="Times New Roman"/>
              </a:rPr>
              <a:t>  </a:t>
            </a:r>
            <a:r>
              <a:rPr lang="en-US" altLang="en-US" sz="2400" b="0" i="1" dirty="0">
                <a:latin typeface="Times New Roman"/>
                <a:cs typeface="Times New Roman"/>
                <a:sym typeface="Symbol" panose="05050102010706020507" pitchFamily="18" charset="2"/>
              </a:rPr>
              <a:t>SD(X)</a:t>
            </a:r>
            <a:r>
              <a:rPr lang="en-US" altLang="en-US" sz="2400" b="0" dirty="0">
                <a:latin typeface="Times New Roman"/>
                <a:cs typeface="Times New Roman"/>
              </a:rPr>
              <a:t> = 1.37.</a:t>
            </a:r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endParaRPr lang="en-US" altLang="en-US" sz="2400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80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Example (cont’d)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525962"/>
          </a:xfrm>
          <a:noFill/>
        </p:spPr>
        <p:txBody>
          <a:bodyPr/>
          <a:lstStyle/>
          <a:p>
            <a:pPr>
              <a:buFont typeface="Wingdings" pitchFamily="2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b="0" dirty="0">
                <a:latin typeface="Times New Roman"/>
                <a:cs typeface="Times New Roman"/>
              </a:rPr>
              <a:t>Again, even though </a:t>
            </a:r>
            <a:r>
              <a:rPr lang="en-US" altLang="en-US" sz="2800" b="0" i="1" dirty="0">
                <a:latin typeface="Times New Roman"/>
                <a:cs typeface="Times New Roman"/>
              </a:rPr>
              <a:t>X </a:t>
            </a:r>
            <a:r>
              <a:rPr lang="en-US" altLang="en-US" sz="2800" b="0" dirty="0">
                <a:latin typeface="Times New Roman"/>
                <a:cs typeface="Times New Roman"/>
              </a:rPr>
              <a:t>can take on only integer values, </a:t>
            </a:r>
            <a:r>
              <a:rPr lang="en-US" altLang="en-US" sz="2800" b="0" i="1" dirty="0">
                <a:latin typeface="Times New Roman"/>
                <a:cs typeface="Times New Roman"/>
              </a:rPr>
              <a:t>E</a:t>
            </a:r>
            <a:r>
              <a:rPr lang="en-US" altLang="en-US" sz="2800" b="0" dirty="0">
                <a:latin typeface="Times New Roman"/>
                <a:cs typeface="Times New Roman"/>
              </a:rPr>
              <a:t>(</a:t>
            </a:r>
            <a:r>
              <a:rPr lang="en-US" altLang="en-US" sz="2800" b="0" i="1" dirty="0">
                <a:latin typeface="Times New Roman"/>
                <a:cs typeface="Times New Roman"/>
              </a:rPr>
              <a:t>X</a:t>
            </a:r>
            <a:r>
              <a:rPr lang="en-US" altLang="en-US" sz="2800" b="0" dirty="0">
                <a:latin typeface="Times New Roman"/>
                <a:cs typeface="Times New Roman"/>
              </a:rPr>
              <a:t>) need not be an integer.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2800" b="0" dirty="0">
              <a:latin typeface="Times New Roman"/>
              <a:cs typeface="Times New Roman"/>
            </a:endParaRPr>
          </a:p>
          <a:p>
            <a:pPr>
              <a:buFont typeface="Wingdings" pitchFamily="2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b="0" dirty="0">
                <a:latin typeface="Times New Roman"/>
                <a:cs typeface="Times New Roman"/>
              </a:rPr>
              <a:t>If we perform a large number of independent binomial experiments, each with </a:t>
            </a:r>
            <a:r>
              <a:rPr lang="en-US" altLang="en-US" sz="2800" b="0" i="1" dirty="0">
                <a:latin typeface="Times New Roman"/>
                <a:cs typeface="Times New Roman"/>
              </a:rPr>
              <a:t>n </a:t>
            </a:r>
            <a:r>
              <a:rPr lang="en-US" altLang="en-US" sz="2800" b="0" dirty="0">
                <a:latin typeface="Times New Roman"/>
                <a:cs typeface="Times New Roman"/>
              </a:rPr>
              <a:t>= 10 trials and </a:t>
            </a:r>
            <a:r>
              <a:rPr lang="en-US" altLang="en-US" sz="2800" b="0" i="1" dirty="0">
                <a:latin typeface="Times New Roman"/>
                <a:cs typeface="Times New Roman"/>
              </a:rPr>
              <a:t>p </a:t>
            </a:r>
            <a:r>
              <a:rPr lang="en-US" altLang="en-US" sz="2800" b="0" dirty="0">
                <a:latin typeface="Times New Roman"/>
                <a:cs typeface="Times New Roman"/>
              </a:rPr>
              <a:t>= .75, then the average number of </a:t>
            </a:r>
            <a:r>
              <a:rPr lang="en-US" altLang="en-US" sz="2800" b="0" i="1" dirty="0">
                <a:latin typeface="Times New Roman"/>
                <a:cs typeface="Times New Roman"/>
              </a:rPr>
              <a:t>S</a:t>
            </a:r>
            <a:r>
              <a:rPr lang="en-US" altLang="en-US" sz="2800" b="0" dirty="0">
                <a:latin typeface="Times New Roman"/>
                <a:cs typeface="Times New Roman"/>
              </a:rPr>
              <a:t>’s per experiment will be close to 7.5.</a:t>
            </a:r>
          </a:p>
        </p:txBody>
      </p:sp>
    </p:spTree>
    <p:extLst>
      <p:ext uri="{BB962C8B-B14F-4D97-AF65-F5344CB8AC3E}">
        <p14:creationId xmlns:p14="http://schemas.microsoft.com/office/powerpoint/2010/main" val="28402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OBJECTIVES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/>
              <a:t>Discrete Distributions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Bernoulli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Binomial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0000FF"/>
              </a:solidFill>
            </a:endParaRPr>
          </a:p>
          <a:p>
            <a:pPr lvl="1"/>
            <a:endParaRPr lang="en-US" sz="3200" dirty="0"/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0"/>
          </p:nvPr>
        </p:nvSpPr>
        <p:spPr bwMode="auto">
          <a:xfrm>
            <a:off x="8305800" y="6096000"/>
            <a:ext cx="366713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6CC9E16-4442-4D47-9E0A-5535F362E45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Bernoulli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01BD0-1066-4DC1-84FA-5DA93206BA9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295400"/>
            <a:ext cx="5867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Assumptions: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Each trial has two possible outcomes: success and failure.</a:t>
            </a:r>
          </a:p>
          <a:p>
            <a:pPr marL="285750" indent="-285750">
              <a:buClr>
                <a:schemeClr val="bg2">
                  <a:lumMod val="50000"/>
                </a:schemeClr>
              </a:buClr>
              <a:buFont typeface="Wingdings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The trials are independent. The outcome of one trial has no influence over the outcome of another trial.</a:t>
            </a:r>
          </a:p>
          <a:p>
            <a:pPr marL="342900" indent="-342900">
              <a:buClr>
                <a:schemeClr val="bg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On each trial, the probability of success is p and the probability of failure is 1-p where p∈[0,1] is the success parameter of the process.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757745"/>
            <a:ext cx="2540000" cy="284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19800" y="4618942"/>
            <a:ext cx="37375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sz="2000" dirty="0">
                <a:solidFill>
                  <a:srgbClr val="0000FF"/>
                </a:solidFill>
              </a:rPr>
              <a:t>Jacob Bernoulli </a:t>
            </a:r>
          </a:p>
          <a:p>
            <a:r>
              <a:rPr lang="en-US" sz="2000" dirty="0">
                <a:solidFill>
                  <a:srgbClr val="0000FF"/>
                </a:solidFill>
              </a:rPr>
              <a:t>    (Swiss Mathematician)</a:t>
            </a:r>
          </a:p>
        </p:txBody>
      </p:sp>
    </p:spTree>
    <p:extLst>
      <p:ext uri="{BB962C8B-B14F-4D97-AF65-F5344CB8AC3E}">
        <p14:creationId xmlns:p14="http://schemas.microsoft.com/office/powerpoint/2010/main" val="146580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2"/>
          </a:xfrm>
        </p:spPr>
        <p:txBody>
          <a:bodyPr/>
          <a:lstStyle/>
          <a:p>
            <a:pPr marL="109537" indent="0" algn="ctr">
              <a:buNone/>
            </a:pPr>
            <a:endParaRPr lang="en-US" dirty="0"/>
          </a:p>
          <a:p>
            <a:pPr marL="109537" indent="0" algn="ctr">
              <a:buNone/>
            </a:pPr>
            <a:endParaRPr lang="en-US" dirty="0"/>
          </a:p>
          <a:p>
            <a:pPr marL="109537" indent="0">
              <a:buNone/>
            </a:pPr>
            <a:endParaRPr lang="en-US" dirty="0"/>
          </a:p>
          <a:p>
            <a:pPr marL="109537" indent="0" algn="ctr">
              <a:buNone/>
            </a:pPr>
            <a:endParaRPr lang="en-US" dirty="0"/>
          </a:p>
          <a:p>
            <a:pPr marL="109537" indent="0" algn="ctr">
              <a:buNone/>
            </a:pPr>
            <a:endParaRPr lang="en-US" dirty="0"/>
          </a:p>
          <a:p>
            <a:pPr marL="109537" indent="0" algn="ctr">
              <a:buNone/>
            </a:pPr>
            <a:r>
              <a:rPr lang="en-US" dirty="0"/>
              <a:t>Mean = p</a:t>
            </a:r>
          </a:p>
          <a:p>
            <a:pPr marL="109537" indent="0" algn="ctr">
              <a:buNone/>
            </a:pPr>
            <a:r>
              <a:rPr lang="en-US" dirty="0"/>
              <a:t>Variance = p(1-p)</a:t>
            </a:r>
          </a:p>
          <a:p>
            <a:pPr marL="109537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001BD0-1066-4DC1-84FA-5DA93206BA9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Bernoulli Distribution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35251"/>
              </p:ext>
            </p:extLst>
          </p:nvPr>
        </p:nvGraphicFramePr>
        <p:xfrm>
          <a:off x="2819400" y="1828800"/>
          <a:ext cx="3581400" cy="1585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1663700" imgH="736600" progId="Equation.3">
                  <p:embed/>
                </p:oleObj>
              </mc:Choice>
              <mc:Fallback>
                <p:oleObj name="Equation" r:id="rId3" imgW="1663700" imgH="736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1828800"/>
                        <a:ext cx="3581400" cy="1585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223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00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The Binomial Distribution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572000"/>
          </a:xfrm>
          <a:noFill/>
        </p:spPr>
        <p:txBody>
          <a:bodyPr/>
          <a:lstStyle/>
          <a:p>
            <a:pPr marL="109537" indent="0">
              <a:buNone/>
              <a:tabLst>
                <a:tab pos="350838" algn="l"/>
                <a:tab pos="457200" algn="l"/>
                <a:tab pos="1371600" algn="l"/>
                <a:tab pos="1547813" algn="l"/>
              </a:tabLst>
            </a:pPr>
            <a:r>
              <a:rPr lang="en-US" altLang="en-US" sz="2000" b="0" dirty="0">
                <a:latin typeface="Times New Roman"/>
                <a:cs typeface="Times New Roman"/>
              </a:rPr>
              <a:t>1. The experiment consists of a sequence of </a:t>
            </a:r>
            <a:r>
              <a:rPr lang="en-US" altLang="en-US" sz="2000" b="0" i="1" dirty="0">
                <a:latin typeface="Times New Roman"/>
                <a:cs typeface="Times New Roman"/>
              </a:rPr>
              <a:t>n </a:t>
            </a:r>
            <a:r>
              <a:rPr lang="en-US" altLang="en-US" sz="2000" b="0" dirty="0">
                <a:latin typeface="Times New Roman"/>
                <a:cs typeface="Times New Roman"/>
              </a:rPr>
              <a:t>smaller experiments called </a:t>
            </a:r>
            <a:r>
              <a:rPr lang="en-US" altLang="en-US" sz="2000" b="0" i="1" dirty="0">
                <a:latin typeface="Times New Roman"/>
                <a:cs typeface="Times New Roman"/>
              </a:rPr>
              <a:t>trials,  </a:t>
            </a:r>
          </a:p>
          <a:p>
            <a:pPr marL="109537" indent="0">
              <a:buNone/>
              <a:tabLst>
                <a:tab pos="350838" algn="l"/>
                <a:tab pos="457200" algn="l"/>
                <a:tab pos="1371600" algn="l"/>
                <a:tab pos="1547813" algn="l"/>
              </a:tabLst>
            </a:pPr>
            <a:r>
              <a:rPr lang="en-US" altLang="en-US" sz="2000" b="0" i="1" dirty="0">
                <a:latin typeface="Times New Roman"/>
                <a:cs typeface="Times New Roman"/>
              </a:rPr>
              <a:t>     </a:t>
            </a:r>
            <a:r>
              <a:rPr lang="en-US" altLang="en-US" sz="2000" b="0" dirty="0">
                <a:latin typeface="Times New Roman"/>
                <a:cs typeface="Times New Roman"/>
              </a:rPr>
              <a:t>where </a:t>
            </a:r>
            <a:r>
              <a:rPr lang="en-US" altLang="en-US" sz="2000" b="0" i="1" dirty="0">
                <a:latin typeface="Times New Roman"/>
                <a:cs typeface="Times New Roman"/>
              </a:rPr>
              <a:t>n </a:t>
            </a:r>
            <a:r>
              <a:rPr lang="en-US" altLang="en-US" sz="2000" b="0" dirty="0">
                <a:latin typeface="Times New Roman"/>
                <a:cs typeface="Times New Roman"/>
              </a:rPr>
              <a:t>is fixed in advance of the experiment.</a:t>
            </a:r>
            <a:br>
              <a:rPr lang="en-US" altLang="en-US" sz="2000" b="0" dirty="0">
                <a:latin typeface="Times New Roman"/>
                <a:cs typeface="Times New Roman"/>
              </a:rPr>
            </a:br>
            <a:endParaRPr lang="en-US" altLang="en-US" sz="2000" b="0" dirty="0">
              <a:latin typeface="Times New Roman"/>
              <a:cs typeface="Times New Roman"/>
            </a:endParaRPr>
          </a:p>
          <a:p>
            <a:pPr marL="109537" indent="0">
              <a:buNone/>
              <a:tabLst>
                <a:tab pos="350838" algn="l"/>
                <a:tab pos="457200" algn="l"/>
                <a:tab pos="1371600" algn="l"/>
                <a:tab pos="1547813" algn="l"/>
              </a:tabLst>
            </a:pPr>
            <a:r>
              <a:rPr lang="en-US" altLang="en-US" sz="2000" b="0" dirty="0">
                <a:latin typeface="Times New Roman"/>
                <a:cs typeface="Times New Roman"/>
              </a:rPr>
              <a:t>2. Each trial can result in one of the same two possible outcomes (dichotomous </a:t>
            </a:r>
          </a:p>
          <a:p>
            <a:pPr marL="109537" indent="0">
              <a:buNone/>
              <a:tabLst>
                <a:tab pos="350838" algn="l"/>
                <a:tab pos="457200" algn="l"/>
                <a:tab pos="1371600" algn="l"/>
                <a:tab pos="1547813" algn="l"/>
              </a:tabLst>
            </a:pPr>
            <a:r>
              <a:rPr lang="en-US" altLang="en-US" sz="2000" b="0" dirty="0">
                <a:latin typeface="Times New Roman"/>
                <a:cs typeface="Times New Roman"/>
              </a:rPr>
              <a:t>    trials), which we generically denote by success (</a:t>
            </a:r>
            <a:r>
              <a:rPr lang="en-US" altLang="en-US" sz="2000" b="0" i="1" dirty="0">
                <a:latin typeface="Times New Roman"/>
                <a:cs typeface="Times New Roman"/>
              </a:rPr>
              <a:t>S</a:t>
            </a:r>
            <a:r>
              <a:rPr lang="en-US" altLang="en-US" sz="2000" b="0" dirty="0">
                <a:latin typeface="Times New Roman"/>
                <a:cs typeface="Times New Roman"/>
              </a:rPr>
              <a:t>) and failure (</a:t>
            </a:r>
            <a:r>
              <a:rPr lang="en-US" altLang="en-US" sz="2000" b="0" i="1" dirty="0">
                <a:latin typeface="Times New Roman"/>
                <a:cs typeface="Times New Roman"/>
              </a:rPr>
              <a:t>F</a:t>
            </a:r>
            <a:r>
              <a:rPr lang="en-US" altLang="en-US" sz="2000" b="0" dirty="0">
                <a:latin typeface="Times New Roman"/>
                <a:cs typeface="Times New Roman"/>
              </a:rPr>
              <a:t>).</a:t>
            </a:r>
            <a:br>
              <a:rPr lang="en-US" altLang="en-US" sz="2000" b="0" dirty="0">
                <a:latin typeface="Times New Roman"/>
                <a:cs typeface="Times New Roman"/>
              </a:rPr>
            </a:br>
            <a:endParaRPr lang="en-US" altLang="en-US" sz="2000" b="0" dirty="0">
              <a:latin typeface="Times New Roman"/>
              <a:cs typeface="Times New Roman"/>
            </a:endParaRPr>
          </a:p>
          <a:p>
            <a:pPr marL="109537" indent="0">
              <a:buNone/>
              <a:tabLst>
                <a:tab pos="350838" algn="l"/>
                <a:tab pos="457200" algn="l"/>
                <a:tab pos="1371600" algn="l"/>
                <a:tab pos="1547813" algn="l"/>
              </a:tabLst>
            </a:pPr>
            <a:r>
              <a:rPr lang="en-US" altLang="en-US" sz="2000" b="0" dirty="0">
                <a:latin typeface="Times New Roman"/>
                <a:cs typeface="Times New Roman"/>
              </a:rPr>
              <a:t>3. The trials are independent, so that the outcome on any particular trial does not  </a:t>
            </a:r>
          </a:p>
          <a:p>
            <a:pPr marL="109537" indent="0">
              <a:buNone/>
              <a:tabLst>
                <a:tab pos="350838" algn="l"/>
                <a:tab pos="457200" algn="l"/>
                <a:tab pos="1371600" algn="l"/>
                <a:tab pos="1547813" algn="l"/>
              </a:tabLst>
            </a:pPr>
            <a:r>
              <a:rPr lang="en-US" altLang="en-US" sz="2000" b="0" dirty="0">
                <a:latin typeface="Times New Roman"/>
                <a:cs typeface="Times New Roman"/>
              </a:rPr>
              <a:t>     influence the outcome on any other trial.</a:t>
            </a:r>
          </a:p>
          <a:p>
            <a:pPr marL="109537" indent="0">
              <a:buNone/>
              <a:tabLst>
                <a:tab pos="350838" algn="l"/>
                <a:tab pos="457200" algn="l"/>
                <a:tab pos="1371600" algn="l"/>
                <a:tab pos="1547813" algn="l"/>
              </a:tabLst>
            </a:pPr>
            <a:endParaRPr lang="en-US" altLang="en-US" sz="2000" b="0" dirty="0">
              <a:latin typeface="Times New Roman"/>
              <a:cs typeface="Times New Roman"/>
            </a:endParaRPr>
          </a:p>
          <a:p>
            <a:pPr marL="109537" indent="0">
              <a:buNone/>
              <a:tabLst>
                <a:tab pos="350838" algn="l"/>
                <a:tab pos="457200" algn="l"/>
                <a:tab pos="1371600" algn="l"/>
                <a:tab pos="1547813" algn="l"/>
              </a:tabLst>
            </a:pPr>
            <a:r>
              <a:rPr lang="en-US" altLang="en-US" sz="2000" b="0" dirty="0"/>
              <a:t>4. The probability of success </a:t>
            </a:r>
            <a:r>
              <a:rPr lang="en-US" altLang="en-US" sz="2000" b="0" i="1" dirty="0"/>
              <a:t>P</a:t>
            </a:r>
            <a:r>
              <a:rPr lang="en-US" altLang="en-US" sz="2000" b="0" dirty="0"/>
              <a:t>(</a:t>
            </a:r>
            <a:r>
              <a:rPr lang="en-US" altLang="en-US" sz="2000" b="0" i="1" dirty="0"/>
              <a:t>S</a:t>
            </a:r>
            <a:r>
              <a:rPr lang="en-US" altLang="en-US" sz="2000" b="0" dirty="0"/>
              <a:t>) is constant from trial to trial; we denote this </a:t>
            </a:r>
          </a:p>
          <a:p>
            <a:pPr marL="109537" indent="0">
              <a:buNone/>
              <a:tabLst>
                <a:tab pos="350838" algn="l"/>
                <a:tab pos="457200" algn="l"/>
                <a:tab pos="1371600" algn="l"/>
                <a:tab pos="1547813" algn="l"/>
              </a:tabLst>
            </a:pPr>
            <a:r>
              <a:rPr lang="en-US" altLang="en-US" sz="2000" b="0" dirty="0"/>
              <a:t>     probability by </a:t>
            </a:r>
            <a:r>
              <a:rPr lang="en-US" altLang="en-US" sz="2000" b="0" i="1" dirty="0"/>
              <a:t>p.</a:t>
            </a:r>
          </a:p>
          <a:p>
            <a:pPr>
              <a:tabLst>
                <a:tab pos="350838" algn="l"/>
                <a:tab pos="457200" algn="l"/>
                <a:tab pos="1371600" algn="l"/>
                <a:tab pos="1547813" algn="l"/>
              </a:tabLst>
            </a:pPr>
            <a:endParaRPr lang="en-US" altLang="en-US" sz="2000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64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Examples of Binomial Experiment</a:t>
            </a:r>
            <a:r>
              <a:rPr lang="en-US" altLang="en-US" sz="4000" dirty="0"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5771"/>
            <a:ext cx="6553200" cy="1371600"/>
          </a:xfrm>
          <a:noFill/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400" b="0" dirty="0">
                <a:latin typeface="Times New Roman"/>
                <a:cs typeface="Times New Roman"/>
              </a:rPr>
              <a:t>Consider each of the next </a:t>
            </a:r>
            <a:r>
              <a:rPr lang="en-US" sz="2400" b="0" i="1" dirty="0">
                <a:latin typeface="Times New Roman"/>
                <a:cs typeface="Times New Roman"/>
              </a:rPr>
              <a:t>n </a:t>
            </a:r>
            <a:r>
              <a:rPr lang="en-US" sz="2400" b="0" dirty="0">
                <a:latin typeface="Times New Roman"/>
                <a:cs typeface="Times New Roman"/>
              </a:rPr>
              <a:t>vehicles undergoing </a:t>
            </a:r>
          </a:p>
          <a:p>
            <a:pPr marL="109537" indent="0">
              <a:buNone/>
            </a:pPr>
            <a:r>
              <a:rPr lang="en-US" sz="2400" b="0" dirty="0">
                <a:latin typeface="Times New Roman"/>
                <a:cs typeface="Times New Roman"/>
              </a:rPr>
              <a:t>   an emissions test, and let </a:t>
            </a:r>
            <a:r>
              <a:rPr lang="en-US" sz="2400" b="0" i="1" dirty="0">
                <a:latin typeface="Times New Roman"/>
                <a:cs typeface="Times New Roman"/>
              </a:rPr>
              <a:t>S </a:t>
            </a:r>
            <a:r>
              <a:rPr lang="en-US" sz="2400" b="0" dirty="0">
                <a:latin typeface="Times New Roman"/>
                <a:cs typeface="Times New Roman"/>
              </a:rPr>
              <a:t>denote a vehicle that </a:t>
            </a:r>
          </a:p>
          <a:p>
            <a:pPr marL="109537" indent="0">
              <a:buNone/>
            </a:pPr>
            <a:r>
              <a:rPr lang="en-US" sz="2400" b="0" dirty="0">
                <a:latin typeface="Times New Roman"/>
                <a:cs typeface="Times New Roman"/>
              </a:rPr>
              <a:t>   passes the test and </a:t>
            </a:r>
            <a:r>
              <a:rPr lang="en-US" sz="2400" b="0" i="1" dirty="0">
                <a:latin typeface="Times New Roman"/>
                <a:cs typeface="Times New Roman"/>
              </a:rPr>
              <a:t>F </a:t>
            </a:r>
            <a:r>
              <a:rPr lang="en-US" sz="2400" b="0" dirty="0">
                <a:latin typeface="Times New Roman"/>
                <a:cs typeface="Times New Roman"/>
              </a:rPr>
              <a:t>denote one that fails to pass.</a:t>
            </a:r>
          </a:p>
          <a:p>
            <a:pPr marL="109537" indent="0">
              <a:buNone/>
            </a:pPr>
            <a:endParaRPr lang="en-US" sz="2400" b="0" dirty="0">
              <a:cs typeface="Times New Roman"/>
            </a:endParaRPr>
          </a:p>
          <a:p>
            <a:pPr marL="109537" indent="0">
              <a:buNone/>
            </a:pPr>
            <a:endParaRPr lang="en-US" sz="2400" b="0" dirty="0">
              <a:cs typeface="Times New Roman"/>
            </a:endParaRPr>
          </a:p>
          <a:p>
            <a:pPr marL="109537" indent="0">
              <a:buNone/>
            </a:pPr>
            <a:endParaRPr lang="en-US" sz="2400" b="0" dirty="0">
              <a:cs typeface="Times New Roman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0" dirty="0">
                <a:cs typeface="Times New Roman"/>
              </a:rPr>
              <a:t>Tossing a coin </a:t>
            </a:r>
            <a:r>
              <a:rPr lang="en-US" sz="2400" b="0" i="1" dirty="0">
                <a:cs typeface="Times New Roman"/>
              </a:rPr>
              <a:t>n</a:t>
            </a:r>
            <a:r>
              <a:rPr lang="en-US" sz="2400" b="0" dirty="0">
                <a:cs typeface="Times New Roman"/>
              </a:rPr>
              <a:t> times, with S if it shows Heads  and F if it shows Tails.</a:t>
            </a:r>
          </a:p>
          <a:p>
            <a:pPr marL="109537" indent="0">
              <a:buNone/>
            </a:pPr>
            <a:endParaRPr lang="en-US" sz="2400" b="0" dirty="0">
              <a:cs typeface="Times New Roman"/>
            </a:endParaRPr>
          </a:p>
          <a:p>
            <a:pPr marL="109537" indent="0">
              <a:buNone/>
            </a:pPr>
            <a:endParaRPr lang="en-US" sz="2400" b="0" dirty="0">
              <a:cs typeface="Times New Roman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0" dirty="0">
                <a:cs typeface="Times New Roman"/>
              </a:rPr>
              <a:t>The experiment in which the gender (S for female and F for male) is determined for each of the next </a:t>
            </a:r>
            <a:r>
              <a:rPr lang="en-US" sz="2400" b="0" i="1" dirty="0">
                <a:cs typeface="Times New Roman"/>
              </a:rPr>
              <a:t>n</a:t>
            </a:r>
            <a:r>
              <a:rPr lang="en-US" sz="2400" b="0" dirty="0">
                <a:cs typeface="Times New Roman"/>
              </a:rPr>
              <a:t> children born at a particular hospital.</a:t>
            </a:r>
          </a:p>
          <a:p>
            <a:pPr marL="109537" indent="0">
              <a:buNone/>
            </a:pPr>
            <a:endParaRPr lang="en-US" sz="2400" b="0" dirty="0">
              <a:cs typeface="Times New Roman"/>
            </a:endParaRPr>
          </a:p>
          <a:p>
            <a:pPr marL="109537" indent="0">
              <a:buNone/>
            </a:pPr>
            <a:r>
              <a:rPr lang="en-US" sz="2400" b="0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914400"/>
            <a:ext cx="2057400" cy="1758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F078C1-19AF-A24A-97F4-6E0A446C2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40" y="5120213"/>
            <a:ext cx="1389360" cy="1646774"/>
          </a:xfrm>
          <a:prstGeom prst="rect">
            <a:avLst/>
          </a:prstGeom>
        </p:spPr>
      </p:pic>
      <p:pic>
        <p:nvPicPr>
          <p:cNvPr id="2050" name="Picture 2" descr="Government Issued 1 oz $50 Gold American Eagles AT-COST - Nationwide Coin &amp;  Bullion Reserve">
            <a:extLst>
              <a:ext uri="{FF2B5EF4-FFF2-40B4-BE49-F238E27FC236}">
                <a16:creationId xmlns:a16="http://schemas.microsoft.com/office/drawing/2014/main" id="{F463B681-C03D-A245-878F-BF3D1C81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055" y="3276600"/>
            <a:ext cx="150495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6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The Binomial RV and Distribution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525962"/>
          </a:xfrm>
          <a:noFill/>
        </p:spPr>
        <p:txBody>
          <a:bodyPr/>
          <a:lstStyle/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0" dirty="0"/>
              <a:t>In most binomial experiments, it is the total number of </a:t>
            </a:r>
            <a:r>
              <a:rPr lang="en-US" altLang="en-US" b="0" i="1" dirty="0"/>
              <a:t>S</a:t>
            </a:r>
            <a:r>
              <a:rPr lang="en-US" altLang="en-US" b="0" dirty="0"/>
              <a:t>’s, rather than knowledge of exactly which trials yielded </a:t>
            </a:r>
            <a:r>
              <a:rPr lang="en-US" altLang="en-US" b="0" i="1" dirty="0"/>
              <a:t>S</a:t>
            </a:r>
            <a:r>
              <a:rPr lang="en-US" altLang="en-US" b="0" dirty="0"/>
              <a:t>’s, that is of interest.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b="0" dirty="0"/>
          </a:p>
          <a:p>
            <a:pPr marL="109537" indent="0">
              <a:buNone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0" dirty="0"/>
              <a:t>Definition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b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65" y="3657600"/>
            <a:ext cx="7906269" cy="227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0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The Binomial Distribution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34400" cy="4572000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b="0" dirty="0"/>
              <a:t>Suppose, for example, that </a:t>
            </a:r>
            <a:r>
              <a:rPr lang="en-US" altLang="en-US" sz="2400" b="0" i="1" dirty="0"/>
              <a:t>n</a:t>
            </a:r>
            <a:r>
              <a:rPr lang="en-US" altLang="en-US" sz="2400" b="0" dirty="0"/>
              <a:t> = 3 tosses. </a:t>
            </a:r>
            <a:br>
              <a:rPr lang="en-US" altLang="en-US" sz="2400" b="0" dirty="0"/>
            </a:br>
            <a:br>
              <a:rPr lang="en-US" altLang="en-US" sz="2400" b="0" dirty="0"/>
            </a:br>
            <a:r>
              <a:rPr lang="en-US" altLang="en-US" sz="2400" b="0" dirty="0"/>
              <a:t>          </a:t>
            </a:r>
            <a:r>
              <a:rPr lang="en-US" altLang="en-US" sz="2400" b="0" i="1" dirty="0"/>
              <a:t>SSS   SSF   SFS   SFF   FSS   FSF   FFS   FFF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2400" b="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b="0" dirty="0"/>
              <a:t>X: # of Heads or Successes.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b="0" dirty="0"/>
              <a:t>Then X= 0, 1, 2, 3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2400" b="0" dirty="0"/>
          </a:p>
          <a:p>
            <a:pPr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b="0" dirty="0"/>
              <a:t>Possible values for </a:t>
            </a:r>
            <a:r>
              <a:rPr lang="en-US" altLang="en-US" sz="2400" b="0" i="1" dirty="0"/>
              <a:t>X </a:t>
            </a:r>
            <a:r>
              <a:rPr lang="en-US" altLang="en-US" sz="2400" b="0" dirty="0"/>
              <a:t>in an </a:t>
            </a:r>
            <a:r>
              <a:rPr lang="en-US" altLang="en-US" sz="2400" b="0" i="1" dirty="0"/>
              <a:t>n</a:t>
            </a:r>
            <a:r>
              <a:rPr lang="en-US" altLang="en-US" sz="2400" b="0" dirty="0"/>
              <a:t>-trial experiment are </a:t>
            </a:r>
            <a:br>
              <a:rPr lang="en-US" altLang="en-US" sz="2400" b="0" dirty="0"/>
            </a:br>
            <a:r>
              <a:rPr lang="en-US" altLang="en-US" sz="2400" b="0" i="1" dirty="0"/>
              <a:t>x </a:t>
            </a:r>
            <a:r>
              <a:rPr lang="en-US" altLang="en-US" sz="2400" b="0" dirty="0"/>
              <a:t>= 0, 1, 2, . . . , </a:t>
            </a:r>
            <a:r>
              <a:rPr lang="en-US" altLang="en-US" sz="2400" b="0" i="1" dirty="0"/>
              <a:t>n</a:t>
            </a:r>
            <a:r>
              <a:rPr lang="en-US" altLang="en-US" sz="2400" b="0" dirty="0"/>
              <a:t>. </a:t>
            </a:r>
            <a:br>
              <a:rPr lang="en-US" altLang="en-US" sz="2400" b="0" dirty="0"/>
            </a:br>
            <a:endParaRPr lang="en-US" altLang="en-US" sz="2400" b="0" dirty="0"/>
          </a:p>
          <a:p>
            <a:pPr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b="0" dirty="0"/>
              <a:t>We will often write </a:t>
            </a:r>
            <a:r>
              <a:rPr lang="en-US" altLang="en-US" sz="2400" b="0" i="1" dirty="0">
                <a:solidFill>
                  <a:srgbClr val="0000FF"/>
                </a:solidFill>
              </a:rPr>
              <a:t>X </a:t>
            </a:r>
            <a:r>
              <a:rPr lang="en-US" altLang="en-US" sz="2400" b="0" dirty="0">
                <a:solidFill>
                  <a:srgbClr val="0000FF"/>
                </a:solidFill>
              </a:rPr>
              <a:t>~ Bin(</a:t>
            </a:r>
            <a:r>
              <a:rPr lang="en-US" altLang="en-US" sz="2400" b="0" i="1" dirty="0">
                <a:solidFill>
                  <a:srgbClr val="0000FF"/>
                </a:solidFill>
              </a:rPr>
              <a:t>n</a:t>
            </a:r>
            <a:r>
              <a:rPr lang="en-US" altLang="en-US" sz="2400" b="0" dirty="0">
                <a:solidFill>
                  <a:srgbClr val="0000FF"/>
                </a:solidFill>
              </a:rPr>
              <a:t>, </a:t>
            </a:r>
            <a:r>
              <a:rPr lang="en-US" altLang="en-US" sz="2400" b="0" i="1" dirty="0">
                <a:solidFill>
                  <a:srgbClr val="0000FF"/>
                </a:solidFill>
              </a:rPr>
              <a:t>p</a:t>
            </a:r>
            <a:r>
              <a:rPr lang="en-US" altLang="en-US" sz="2400" b="0" dirty="0">
                <a:solidFill>
                  <a:srgbClr val="0000FF"/>
                </a:solidFill>
              </a:rPr>
              <a:t>) </a:t>
            </a:r>
            <a:r>
              <a:rPr lang="en-US" altLang="en-US" sz="2400" b="0" dirty="0"/>
              <a:t>to indicate that </a:t>
            </a:r>
            <a:r>
              <a:rPr lang="en-US" altLang="en-US" sz="2400" b="0" i="1" dirty="0"/>
              <a:t>X </a:t>
            </a:r>
            <a:r>
              <a:rPr lang="en-US" altLang="en-US" sz="2400" b="0" dirty="0"/>
              <a:t>is a binomial </a:t>
            </a:r>
            <a:r>
              <a:rPr lang="en-US" altLang="en-US" sz="2400" b="0" dirty="0" err="1"/>
              <a:t>rv</a:t>
            </a:r>
            <a:r>
              <a:rPr lang="en-US" altLang="en-US" sz="2400" b="0" dirty="0"/>
              <a:t> based on </a:t>
            </a:r>
            <a:r>
              <a:rPr lang="en-US" altLang="en-US" sz="2400" b="0" i="1" dirty="0"/>
              <a:t>n </a:t>
            </a:r>
            <a:r>
              <a:rPr lang="en-US" altLang="en-US" sz="2400" b="0" dirty="0"/>
              <a:t>trials with success probability </a:t>
            </a:r>
            <a:r>
              <a:rPr lang="en-US" altLang="en-US" sz="2400" b="0" i="1" dirty="0"/>
              <a:t>p.</a:t>
            </a:r>
            <a:br>
              <a:rPr lang="en-US" altLang="en-US" sz="2400" b="0" dirty="0"/>
            </a:br>
            <a:endParaRPr lang="en-US" alt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329238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dirty="0">
                <a:solidFill>
                  <a:srgbClr val="0000FF"/>
                </a:solidFill>
                <a:latin typeface="Garamond" panose="02020404030301010803" pitchFamily="18" charset="0"/>
              </a:rPr>
              <a:t>The Binomial Distribution </a:t>
            </a:r>
            <a:r>
              <a:rPr lang="en-US" altLang="en-US" sz="4000" dirty="0" err="1">
                <a:solidFill>
                  <a:srgbClr val="0000FF"/>
                </a:solidFill>
                <a:latin typeface="Garamond" panose="02020404030301010803" pitchFamily="18" charset="0"/>
              </a:rPr>
              <a:t>pmf</a:t>
            </a:r>
            <a:endParaRPr lang="en-US" sz="4000" dirty="0">
              <a:solidFill>
                <a:srgbClr val="0000FF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229600" cy="4525962"/>
          </a:xfrm>
        </p:spPr>
        <p:txBody>
          <a:bodyPr/>
          <a:lstStyle/>
          <a:p>
            <a:pPr marL="109537" indent="0">
              <a:buNone/>
            </a:pPr>
            <a:r>
              <a:rPr lang="en-US" dirty="0"/>
              <a:t>Theorem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80778"/>
            <a:ext cx="7329483" cy="26964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5257800"/>
            <a:ext cx="379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Prove that it is a valid </a:t>
            </a:r>
            <a:r>
              <a:rPr lang="en-US" dirty="0" err="1"/>
              <a:t>pmf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761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9_Concourse">
  <a:themeElements>
    <a:clrScheme name="9_Concourse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9_Concourse">
      <a:majorFont>
        <a:latin typeface="Lucida Sans Unicode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9_Concourse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8625</TotalTime>
  <Words>948</Words>
  <Application>Microsoft Macintosh PowerPoint</Application>
  <PresentationFormat>On-screen Show (4:3)</PresentationFormat>
  <Paragraphs>108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Cambria Math</vt:lpstr>
      <vt:lpstr>Garamond</vt:lpstr>
      <vt:lpstr>Lucida Sans Unicode</vt:lpstr>
      <vt:lpstr>Times New Roman</vt:lpstr>
      <vt:lpstr>Verdana</vt:lpstr>
      <vt:lpstr>Wingdings</vt:lpstr>
      <vt:lpstr>Wingdings 2</vt:lpstr>
      <vt:lpstr>Wingdings 3</vt:lpstr>
      <vt:lpstr>9_Concourse</vt:lpstr>
      <vt:lpstr>Equation</vt:lpstr>
      <vt:lpstr>PowerPoint Presentation</vt:lpstr>
      <vt:lpstr>OBJECTIVES</vt:lpstr>
      <vt:lpstr>Bernoulli Distribution</vt:lpstr>
      <vt:lpstr>Bernoulli Distribution</vt:lpstr>
      <vt:lpstr>The Binomial Distribution</vt:lpstr>
      <vt:lpstr>Examples of Binomial Experiment </vt:lpstr>
      <vt:lpstr>The Binomial RV and Distribution</vt:lpstr>
      <vt:lpstr>The Binomial Distribution</vt:lpstr>
      <vt:lpstr>The Binomial Distribution pmf</vt:lpstr>
      <vt:lpstr>Example</vt:lpstr>
      <vt:lpstr>Example (cont’d)  </vt:lpstr>
      <vt:lpstr>The Mean and Variance of  Binomial RV</vt:lpstr>
      <vt:lpstr>Example</vt:lpstr>
      <vt:lpstr>Example (cont’d)</vt:lpstr>
    </vt:vector>
  </TitlesOfParts>
  <Company>Alcatel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Stats: An Applied Approach</dc:title>
  <dc:creator>Alcatel</dc:creator>
  <cp:lastModifiedBy>Microsoft Office User</cp:lastModifiedBy>
  <cp:revision>625</cp:revision>
  <dcterms:created xsi:type="dcterms:W3CDTF">2006-09-04T14:13:43Z</dcterms:created>
  <dcterms:modified xsi:type="dcterms:W3CDTF">2020-09-18T20:21:45Z</dcterms:modified>
</cp:coreProperties>
</file>