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1"/>
  </p:sldMasterIdLst>
  <p:notesMasterIdLst>
    <p:notesMasterId r:id="rId16"/>
  </p:notesMasterIdLst>
  <p:sldIdLst>
    <p:sldId id="331" r:id="rId2"/>
    <p:sldId id="330" r:id="rId3"/>
    <p:sldId id="298" r:id="rId4"/>
    <p:sldId id="327" r:id="rId5"/>
    <p:sldId id="299" r:id="rId6"/>
    <p:sldId id="303" r:id="rId7"/>
    <p:sldId id="325" r:id="rId8"/>
    <p:sldId id="305" r:id="rId9"/>
    <p:sldId id="306" r:id="rId10"/>
    <p:sldId id="307" r:id="rId11"/>
    <p:sldId id="312" r:id="rId12"/>
    <p:sldId id="314" r:id="rId13"/>
    <p:sldId id="323" r:id="rId14"/>
    <p:sldId id="324" r:id="rId1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EF3F2F"/>
    <a:srgbClr val="0078B9"/>
    <a:srgbClr val="00ADEF"/>
    <a:srgbClr val="0A5BA6"/>
    <a:srgbClr val="722E6B"/>
    <a:srgbClr val="722E07"/>
    <a:srgbClr val="8B2315"/>
    <a:srgbClr val="EAF2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90" autoAdjust="0"/>
    <p:restoredTop sz="95994" autoAdjust="0"/>
  </p:normalViewPr>
  <p:slideViewPr>
    <p:cSldViewPr>
      <p:cViewPr varScale="1">
        <p:scale>
          <a:sx n="117" d="100"/>
          <a:sy n="117" d="100"/>
        </p:scale>
        <p:origin x="141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en-US"/>
          </a:p>
        </p:txBody>
      </p:sp>
      <p:sp>
        <p:nvSpPr>
          <p:cNvPr id="102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en-US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168AA2-3047-4C12-98A1-1A25B4C2B26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60980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286065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690447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4000" y="228600"/>
            <a:ext cx="2082800" cy="6489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5600" y="228600"/>
            <a:ext cx="6096000" cy="6489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279070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042025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885977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62088"/>
            <a:ext cx="4038600" cy="525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62088"/>
            <a:ext cx="4038600" cy="5256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769120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40915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186466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79305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4958980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1667550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9" name="Picture 63" descr="45"/>
          <p:cNvPicPr>
            <a:picLocks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8" y="381000"/>
            <a:ext cx="8902700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104" name="Text Box 8"/>
          <p:cNvSpPr txBox="1">
            <a:spLocks noChangeArrowheads="1"/>
          </p:cNvSpPr>
          <p:nvPr/>
        </p:nvSpPr>
        <p:spPr bwMode="auto">
          <a:xfrm>
            <a:off x="7391400" y="6019800"/>
            <a:ext cx="1219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endParaRPr lang="en-US" altLang="en-US"/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62088"/>
            <a:ext cx="8229600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</p:txBody>
      </p:sp>
      <p:sp>
        <p:nvSpPr>
          <p:cNvPr id="411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411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US"/>
          </a:p>
        </p:txBody>
      </p:sp>
      <p:sp>
        <p:nvSpPr>
          <p:cNvPr id="4114" name="Text Box 18"/>
          <p:cNvSpPr txBox="1">
            <a:spLocks noChangeArrowheads="1"/>
          </p:cNvSpPr>
          <p:nvPr/>
        </p:nvSpPr>
        <p:spPr bwMode="auto">
          <a:xfrm>
            <a:off x="8496300" y="6388100"/>
            <a:ext cx="647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fld id="{3931A19A-156E-4EEA-BC2B-46EBB678182B}" type="slidenum">
              <a:rPr lang="en-US" altLang="en-US"/>
              <a:pPr>
                <a:spcBef>
                  <a:spcPct val="50000"/>
                </a:spcBef>
              </a:pPr>
              <a:t>‹#›</a:t>
            </a:fld>
            <a:endParaRPr lang="en-US" altLang="en-US"/>
          </a:p>
        </p:txBody>
      </p:sp>
      <p:sp>
        <p:nvSpPr>
          <p:cNvPr id="4115" name="Rectangle 1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endParaRPr lang="en-US" altLang="en-US"/>
          </a:p>
        </p:txBody>
      </p:sp>
      <p:sp>
        <p:nvSpPr>
          <p:cNvPr id="410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355600" y="228600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ransition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algn="l" rtl="0" fontAlgn="base">
        <a:spcBef>
          <a:spcPct val="20000"/>
        </a:spcBef>
        <a:spcAft>
          <a:spcPct val="0"/>
        </a:spcAft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rgbClr val="0073AE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73AE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5F96-6A17-B04F-961B-38677D354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86" y="685800"/>
            <a:ext cx="8229600" cy="1143000"/>
          </a:xfrm>
        </p:spPr>
        <p:txBody>
          <a:bodyPr/>
          <a:lstStyle/>
          <a:p>
            <a:pPr algn="ctr"/>
            <a:r>
              <a:rPr lang="en-US" sz="6000" b="1" dirty="0">
                <a:solidFill>
                  <a:srgbClr val="0432FF"/>
                </a:solidFill>
                <a:latin typeface="Garamond" panose="02020404030301010803" pitchFamily="18" charset="0"/>
              </a:rPr>
              <a:t>Chapter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DB45F4-2B73-C246-87A1-09E8C8D8AA54}"/>
              </a:ext>
            </a:extLst>
          </p:cNvPr>
          <p:cNvSpPr txBox="1"/>
          <p:nvPr/>
        </p:nvSpPr>
        <p:spPr>
          <a:xfrm>
            <a:off x="1574800" y="2743200"/>
            <a:ext cx="7010400" cy="2215991"/>
          </a:xfrm>
          <a:prstGeom prst="rect">
            <a:avLst/>
          </a:prstGeom>
          <a:gradFill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alpha val="0"/>
                  <a:lumMod val="44000"/>
                  <a:lumOff val="56000"/>
                </a:schemeClr>
              </a:gs>
              <a:gs pos="100000">
                <a:schemeClr val="accent5">
                  <a:lumMod val="30000"/>
                  <a:lumOff val="70000"/>
                  <a:alpha val="0"/>
                </a:schemeClr>
              </a:gs>
            </a:gsLst>
            <a:lin ang="3000000" scaled="0"/>
          </a:gradFill>
        </p:spPr>
        <p:txBody>
          <a:bodyPr wrap="square" rtlCol="0">
            <a:spAutoFit/>
          </a:bodyPr>
          <a:lstStyle/>
          <a:p>
            <a:r>
              <a:rPr lang="en-US" altLang="en-US" sz="4000" b="1" dirty="0">
                <a:latin typeface="Garamond" panose="02020404030301010803" pitchFamily="18" charset="0"/>
              </a:rPr>
              <a:t>Discrete Random Variables </a:t>
            </a:r>
          </a:p>
          <a:p>
            <a:r>
              <a:rPr lang="en-US" altLang="en-US" sz="4000" b="1" dirty="0">
                <a:latin typeface="Garamond" panose="02020404030301010803" pitchFamily="18" charset="0"/>
              </a:rPr>
              <a:t>                     and </a:t>
            </a:r>
          </a:p>
          <a:p>
            <a:r>
              <a:rPr lang="en-US" altLang="en-US" sz="4000" b="1" dirty="0">
                <a:latin typeface="Garamond" panose="02020404030301010803" pitchFamily="18" charset="0"/>
              </a:rPr>
              <a:t>Their Probability Distributions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859894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alpha val="0"/>
                <a:lumMod val="44000"/>
                <a:lumOff val="56000"/>
              </a:schemeClr>
            </a:gs>
            <a:gs pos="100000">
              <a:schemeClr val="accent5">
                <a:lumMod val="30000"/>
                <a:lumOff val="70000"/>
                <a:alpha val="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>
          <a:xfrm>
            <a:off x="485321" y="42409"/>
            <a:ext cx="8229600" cy="114300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Example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517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37455" y="2362200"/>
                <a:ext cx="8534401" cy="4191000"/>
              </a:xfrm>
            </p:spPr>
            <p:txBody>
              <a:bodyPr>
                <a:normAutofit fontScale="25000" lnSpcReduction="20000"/>
              </a:bodyPr>
              <a:lstStyle/>
              <a:p>
                <a:pPr marL="457200" indent="-457200">
                  <a:buAutoNum type="alphaLcPeriod"/>
                </a:pPr>
                <a:r>
                  <a:rPr lang="en-US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P(X=1)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9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en-US" sz="96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9600" b="0" i="1" smtClean="0">
                                <a:latin typeface="Cambria Math" panose="02040503050406030204" pitchFamily="18" charset="0"/>
                              </a:rPr>
                              <m:t>600</m:t>
                            </m:r>
                          </m:num>
                          <m:den>
                            <m:r>
                              <a:rPr lang="en-US" altLang="en-US" sz="9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(0.005) (1-0.005)</a:t>
                </a:r>
                <a:r>
                  <a:rPr lang="en-US" altLang="en-US" sz="96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599 </a:t>
                </a:r>
                <a:r>
                  <a:rPr lang="en-US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0.14899</a:t>
                </a:r>
              </a:p>
              <a:p>
                <a:endParaRPr lang="en-US" alt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 n&gt;50 and np = 3 &lt; 5 we can use Poisson approximation.</a:t>
                </a:r>
              </a:p>
              <a:p>
                <a:endParaRPr lang="en-US" alt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Poisson Distribution, P(X=1)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96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9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9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z="9600" b="0" i="1" smtClean="0">
                                <a:latin typeface="Cambria Math" panose="02040503050406030204" pitchFamily="18" charset="0"/>
                              </a:rPr>
                              <m:t>−3</m:t>
                            </m:r>
                          </m:sup>
                        </m:sSup>
                        <m:sSup>
                          <m:sSupPr>
                            <m:ctrlPr>
                              <a:rPr lang="en-US" altLang="en-US" sz="96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9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en-US" sz="9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altLang="en-US" sz="9600" b="0" i="1" smtClean="0">
                            <a:latin typeface="Cambria Math" panose="02040503050406030204" pitchFamily="18" charset="0"/>
                          </a:rPr>
                          <m:t>1!</m:t>
                        </m:r>
                      </m:den>
                    </m:f>
                  </m:oMath>
                </a14:m>
                <a:r>
                  <a:rPr lang="en-US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0.14936</a:t>
                </a:r>
              </a:p>
              <a:p>
                <a:endParaRPr lang="en-US" altLang="en-US" sz="9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to three-decimal-place accuracy is identical to </a:t>
                </a:r>
                <a:r>
                  <a:rPr lang="en-US" sz="9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Bin</a:t>
                </a:r>
                <a:r>
                  <a:rPr 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(1; 600, .005). T</a:t>
                </a:r>
                <a:r>
                  <a:rPr lang="en-US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approximation is very good.</a:t>
                </a:r>
              </a:p>
              <a:p>
                <a:r>
                  <a:rPr lang="en-US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Similarly, using Poisson approximation P(X </a:t>
                </a:r>
                <a14:m>
                  <m:oMath xmlns:m="http://schemas.openxmlformats.org/officeDocument/2006/math">
                    <m:r>
                      <a:rPr lang="en-US" altLang="en-US" sz="9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</m:oMath>
                </a14:m>
                <a:r>
                  <a:rPr lang="en-US" altLang="en-US" sz="9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3) = 0.647</a:t>
                </a:r>
              </a:p>
              <a:p>
                <a:endParaRPr lang="en-US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sz="2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altLang="en-US" dirty="0"/>
              </a:p>
              <a:p>
                <a:r>
                  <a:rPr lang="en-US" altLang="en-US" dirty="0"/>
                  <a:t>                </a:t>
                </a:r>
              </a:p>
            </p:txBody>
          </p:sp>
        </mc:Choice>
        <mc:Fallback xmlns="">
          <p:sp>
            <p:nvSpPr>
              <p:cNvPr id="1351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7455" y="2362200"/>
                <a:ext cx="8534401" cy="4191000"/>
              </a:xfrm>
              <a:blipFill>
                <a:blip r:embed="rId2"/>
                <a:stretch>
                  <a:fillRect l="-1040" t="-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59BB13A0-2724-964E-ACCA-582491773B92}"/>
              </a:ext>
            </a:extLst>
          </p:cNvPr>
          <p:cNvSpPr/>
          <p:nvPr/>
        </p:nvSpPr>
        <p:spPr>
          <a:xfrm>
            <a:off x="304799" y="933271"/>
            <a:ext cx="85344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denoting a page containing at least one error and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error-free page, the number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pages containing at least one error is a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binomial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rv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600 and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.005.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5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35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900" decel="100000" fill="hold"/>
                                        <p:tgtEl>
                                          <p:spTgt spid="135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alpha val="0"/>
                <a:lumMod val="44000"/>
                <a:lumOff val="56000"/>
              </a:schemeClr>
            </a:gs>
            <a:gs pos="100000">
              <a:schemeClr val="accent5">
                <a:lumMod val="30000"/>
                <a:lumOff val="70000"/>
                <a:alpha val="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/>
          <p:cNvSpPr>
            <a:spLocks noGrp="1" noChangeArrowheads="1"/>
          </p:cNvSpPr>
          <p:nvPr>
            <p:ph type="title"/>
          </p:nvPr>
        </p:nvSpPr>
        <p:spPr>
          <a:xfrm>
            <a:off x="355600" y="228600"/>
            <a:ext cx="8559800" cy="1233488"/>
          </a:xfrm>
        </p:spPr>
        <p:txBody>
          <a:bodyPr/>
          <a:lstStyle/>
          <a:p>
            <a:r>
              <a:rPr lang="en-US" alt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The Mean and Variance of Poisson RV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929" y="2438400"/>
            <a:ext cx="8854141" cy="93700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2800" y="4419600"/>
            <a:ext cx="19688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these!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alpha val="0"/>
                <a:lumMod val="44000"/>
                <a:lumOff val="56000"/>
              </a:schemeClr>
            </a:gs>
            <a:gs pos="100000">
              <a:schemeClr val="accent5">
                <a:lumMod val="30000"/>
                <a:lumOff val="70000"/>
                <a:alpha val="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The Poisson Process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990600"/>
            <a:ext cx="8382000" cy="52705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very important application of the Poisson distribution arises in connection with the occurrence of events of some type over time. 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 of interest might be </a:t>
            </a:r>
          </a:p>
          <a:p>
            <a:pPr marL="342900" indent="-342900">
              <a:buClr>
                <a:srgbClr val="00ADEF"/>
              </a:buClr>
              <a:buFont typeface="Wingdings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visits to a particular website </a:t>
            </a:r>
          </a:p>
          <a:p>
            <a:pPr marL="342900" indent="-342900">
              <a:buClr>
                <a:srgbClr val="00B0F0"/>
              </a:buClr>
              <a:buFont typeface="Wingdings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pulses of some sort recorded by a counter </a:t>
            </a:r>
          </a:p>
          <a:p>
            <a:pPr marL="342900" indent="-342900">
              <a:buClr>
                <a:srgbClr val="00ADEF"/>
              </a:buClr>
              <a:buFont typeface="Wingdings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messages sent to a particular address </a:t>
            </a:r>
          </a:p>
          <a:p>
            <a:pPr marL="342900" indent="-342900">
              <a:buClr>
                <a:srgbClr val="00ADEF"/>
              </a:buClr>
              <a:buFont typeface="Wingdings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accidents in an industrial facility  </a:t>
            </a:r>
          </a:p>
          <a:p>
            <a:pPr marL="342900" indent="-342900">
              <a:buClr>
                <a:srgbClr val="00ADEF"/>
              </a:buClr>
              <a:buFont typeface="Wingdings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cosmic ray showers observed by astronomers at a particular observatory </a:t>
            </a:r>
          </a:p>
          <a:p>
            <a:pPr>
              <a:buClr>
                <a:srgbClr val="00ADEF"/>
              </a:buClr>
            </a:pPr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alpha val="0"/>
                <a:lumMod val="44000"/>
                <a:lumOff val="56000"/>
              </a:schemeClr>
            </a:gs>
            <a:gs pos="100000">
              <a:schemeClr val="accent5">
                <a:lumMod val="30000"/>
                <a:lumOff val="70000"/>
                <a:alpha val="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The Poisson Process</a:t>
            </a:r>
          </a:p>
        </p:txBody>
      </p:sp>
      <p:sp>
        <p:nvSpPr>
          <p:cNvPr id="1536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Proposition</a:t>
            </a:r>
            <a:endParaRPr lang="en-US" alt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occurrence of events over time as described is called a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Poisson process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α specifies the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rate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process.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057400"/>
            <a:ext cx="8128000" cy="25146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alpha val="0"/>
                <a:lumMod val="44000"/>
                <a:lumOff val="56000"/>
              </a:schemeClr>
            </a:gs>
            <a:gs pos="100000">
              <a:schemeClr val="accent5">
                <a:lumMod val="30000"/>
                <a:lumOff val="70000"/>
                <a:alpha val="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Example</a:t>
            </a:r>
            <a:r>
              <a:rPr lang="en-US" altLang="en-US" sz="35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46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219200"/>
                <a:ext cx="8610600" cy="5499100"/>
              </a:xfrm>
            </p:spPr>
            <p:txBody>
              <a:bodyPr>
                <a:normAutofit/>
              </a:bodyPr>
              <a:lstStyle/>
              <a:p>
                <a:endParaRPr lang="en-US" altLang="en-US" dirty="0"/>
              </a:p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Suppose pulses arrive at a counter at an average </a:t>
                </a:r>
                <a:r>
                  <a:rPr lang="en-US" altLang="en-US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rate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six per minute. Find the probability that in a .5-min interval at least one pulse is received. </a:t>
                </a:r>
              </a:p>
              <a:p>
                <a:r>
                  <a:rPr lang="en-US" alt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Sol:</a:t>
                </a:r>
              </a:p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number of pulses in such an interval has a Poisson distribution with parameter =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6(.5) = 3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. </a:t>
                </a:r>
              </a:p>
              <a:p>
                <a:b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</a:b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Then with </a:t>
                </a:r>
                <a:r>
                  <a:rPr lang="en-US" alt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the number of pulses received in the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.5-min </a:t>
                </a:r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interval,</a:t>
                </a:r>
              </a:p>
              <a:p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 P(X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≥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  <a:sym typeface="Symbol" panose="05050102010706020507" pitchFamily="18" charset="2"/>
                      </a:rPr>
                      <m:t>1</m:t>
                    </m:r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) = 1-P(X=0) = 1-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−3</m:t>
                            </m:r>
                          </m:sup>
                        </m:sSup>
                        <m:sSup>
                          <m:sSupPr>
                            <m:ctrlPr>
                              <a:rPr lang="en-US" alt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</m:ctrlPr>
                          </m:sSup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  <a:sym typeface="Symbol" panose="05050102010706020507" pitchFamily="18" charset="2"/>
                              </a:rPr>
                              <m:t>0</m:t>
                            </m:r>
                          </m:sup>
                        </m:sSup>
                      </m:num>
                      <m:den>
                        <m:r>
                          <a:rPr lang="en-US" alt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  <a:sym typeface="Symbol" panose="05050102010706020507" pitchFamily="18" charset="2"/>
                          </a:rPr>
                          <m:t>0!</m:t>
                        </m:r>
                      </m:den>
                    </m:f>
                  </m:oMath>
                </a14:m>
                <a:r>
                  <a:rPr lang="en-US" altLang="en-US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 = 0.950</a:t>
                </a:r>
              </a:p>
            </p:txBody>
          </p:sp>
        </mc:Choice>
        <mc:Fallback xmlns="">
          <p:sp>
            <p:nvSpPr>
              <p:cNvPr id="1546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19200"/>
                <a:ext cx="8610600" cy="5499100"/>
              </a:xfrm>
              <a:blipFill>
                <a:blip r:embed="rId2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4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4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4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alpha val="0"/>
                <a:lumMod val="44000"/>
                <a:lumOff val="56000"/>
              </a:schemeClr>
            </a:gs>
            <a:gs pos="100000">
              <a:schemeClr val="accent5">
                <a:lumMod val="30000"/>
                <a:lumOff val="70000"/>
                <a:alpha val="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Objectives</a:t>
            </a:r>
          </a:p>
        </p:txBody>
      </p:sp>
      <p:sp>
        <p:nvSpPr>
          <p:cNvPr id="5123" name="Content Placeholder 4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200" dirty="0"/>
              <a:t>Discrete Distributions</a:t>
            </a:r>
          </a:p>
          <a:p>
            <a:pPr lvl="3">
              <a:lnSpc>
                <a:spcPct val="150000"/>
              </a:lnSpc>
              <a:buClr>
                <a:schemeClr val="accent1">
                  <a:lumMod val="50000"/>
                </a:schemeClr>
              </a:buClr>
              <a:buFont typeface="Wingdings" pitchFamily="2" charset="2"/>
              <a:buChar char="Ø"/>
            </a:pPr>
            <a:r>
              <a:rPr lang="en-US" sz="2400" dirty="0"/>
              <a:t>Poisson Distribution</a:t>
            </a:r>
          </a:p>
          <a:p>
            <a:pPr>
              <a:lnSpc>
                <a:spcPct val="150000"/>
              </a:lnSpc>
            </a:pPr>
            <a:endParaRPr lang="en-US" sz="3200" dirty="0">
              <a:solidFill>
                <a:srgbClr val="0000FF"/>
              </a:solidFill>
            </a:endParaRPr>
          </a:p>
          <a:p>
            <a:pPr lvl="1"/>
            <a:endParaRPr lang="en-US" sz="3200" dirty="0"/>
          </a:p>
        </p:txBody>
      </p:sp>
      <p:sp>
        <p:nvSpPr>
          <p:cNvPr id="5124" name="Slide Number Placeholder 1"/>
          <p:cNvSpPr>
            <a:spLocks noGrp="1"/>
          </p:cNvSpPr>
          <p:nvPr>
            <p:ph type="sldNum" sz="quarter" idx="12"/>
          </p:nvPr>
        </p:nvSpPr>
        <p:spPr bwMode="auto">
          <a:xfrm>
            <a:off x="8305800" y="6096000"/>
            <a:ext cx="366713" cy="365125"/>
          </a:xfrm>
          <a:noFill/>
          <a:ln>
            <a:miter lim="800000"/>
            <a:headEnd/>
            <a:tailEnd/>
          </a:ln>
        </p:spPr>
        <p:txBody>
          <a:bodyPr/>
          <a:lstStyle/>
          <a:p>
            <a:fld id="{06CC9E16-4442-4D47-9E0A-5535F362E45D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54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alpha val="0"/>
                <a:lumMod val="44000"/>
                <a:lumOff val="56000"/>
              </a:schemeClr>
            </a:gs>
            <a:gs pos="100000">
              <a:schemeClr val="accent5">
                <a:lumMod val="30000"/>
                <a:lumOff val="70000"/>
                <a:alpha val="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9513"/>
            <a:ext cx="8229600" cy="1143000"/>
          </a:xfrm>
        </p:spPr>
        <p:txBody>
          <a:bodyPr/>
          <a:lstStyle/>
          <a:p>
            <a:r>
              <a:rPr lang="en-US" alt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The Poisson Probability Distribution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7811"/>
            <a:ext cx="8229600" cy="5256212"/>
          </a:xfrm>
        </p:spPr>
        <p:txBody>
          <a:bodyPr/>
          <a:lstStyle/>
          <a:p>
            <a:r>
              <a:rPr lang="en-US" dirty="0"/>
              <a:t>Let the discrete random variable X denote the number of times an event occurs in an interval of time (or space).</a:t>
            </a:r>
          </a:p>
          <a:p>
            <a:endParaRPr lang="en-US" dirty="0"/>
          </a:p>
          <a:p>
            <a:r>
              <a:rPr lang="en-US" dirty="0"/>
              <a:t>Then X may be a Poisson random variable with x = 0, 1, 2, ...</a:t>
            </a:r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3505200"/>
            <a:ext cx="2886453" cy="3183287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alpha val="0"/>
                <a:lumMod val="44000"/>
                <a:lumOff val="56000"/>
              </a:schemeClr>
            </a:gs>
            <a:gs pos="100000">
              <a:schemeClr val="accent5">
                <a:lumMod val="30000"/>
                <a:lumOff val="70000"/>
                <a:alpha val="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5256212"/>
          </a:xfrm>
        </p:spPr>
        <p:txBody>
          <a:bodyPr/>
          <a:lstStyle/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charset="2"/>
              <a:buChar char="Ø"/>
            </a:pPr>
            <a:r>
              <a:rPr lang="en-US" dirty="0"/>
              <a:t> Let X equal the number of typos on a printed page. (This is an example of an interval of space - the space being the printed page.)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charset="2"/>
              <a:buChar char="Ø"/>
            </a:pPr>
            <a:r>
              <a:rPr lang="en-US" dirty="0"/>
              <a:t> Let X equal the number of cars passing through the intersection of two streets in one minute. (This is an example of an interval of time - the time being one minute.)</a:t>
            </a:r>
          </a:p>
          <a:p>
            <a:pPr marL="342900" indent="-342900">
              <a:buFont typeface="Wingdings" charset="2"/>
              <a:buChar char="Ø"/>
            </a:pPr>
            <a:endParaRPr lang="en-US" dirty="0"/>
          </a:p>
          <a:p>
            <a:pPr marL="342900" indent="-342900">
              <a:buClr>
                <a:schemeClr val="accent1">
                  <a:lumMod val="50000"/>
                </a:schemeClr>
              </a:buClr>
              <a:buFont typeface="Wingdings" charset="2"/>
              <a:buChar char="Ø"/>
            </a:pPr>
            <a:r>
              <a:rPr lang="en-US" dirty="0"/>
              <a:t> Let X equal the number of students arriving during office hours.</a:t>
            </a:r>
          </a:p>
        </p:txBody>
      </p:sp>
    </p:spTree>
    <p:extLst>
      <p:ext uri="{BB962C8B-B14F-4D97-AF65-F5344CB8AC3E}">
        <p14:creationId xmlns:p14="http://schemas.microsoft.com/office/powerpoint/2010/main" val="14878673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alpha val="0"/>
                <a:lumMod val="44000"/>
                <a:lumOff val="56000"/>
              </a:schemeClr>
            </a:gs>
            <a:gs pos="100000">
              <a:schemeClr val="accent5">
                <a:lumMod val="30000"/>
                <a:lumOff val="70000"/>
                <a:alpha val="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457200"/>
            <a:ext cx="8229600" cy="1143000"/>
          </a:xfrm>
        </p:spPr>
        <p:txBody>
          <a:bodyPr/>
          <a:lstStyle/>
          <a:p>
            <a:r>
              <a:rPr lang="en-US" alt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The Poisson Probability Distribution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209800"/>
            <a:ext cx="8128000" cy="2057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895600" y="5105400"/>
            <a:ext cx="350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that it is a </a:t>
            </a:r>
            <a:r>
              <a:rPr lang="en-US" sz="2400" dirty="0" err="1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pmf</a:t>
            </a:r>
            <a:r>
              <a:rPr lang="en-US" sz="2400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alpha val="0"/>
                <a:lumMod val="44000"/>
                <a:lumOff val="56000"/>
              </a:schemeClr>
            </a:gs>
            <a:gs pos="100000">
              <a:schemeClr val="accent5">
                <a:lumMod val="30000"/>
                <a:lumOff val="70000"/>
                <a:alpha val="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Example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382000" cy="53467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denote the number of  defects of a certain kind in a particular type of metal oxide semiconductor transistor, and suppose it has a Poisson distribution with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 =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</a:p>
          <a:p>
            <a:pPr marL="457200" indent="-457200"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probability that there are exactly three defects. </a:t>
            </a:r>
          </a:p>
          <a:p>
            <a:pPr marL="457200" indent="-457200">
              <a:buAutoNum type="alphaL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probability that there are at most three defects. </a:t>
            </a:r>
          </a:p>
          <a:p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1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alpha val="0"/>
                <a:lumMod val="44000"/>
                <a:lumOff val="56000"/>
              </a:schemeClr>
            </a:gs>
            <a:gs pos="100000">
              <a:schemeClr val="accent5">
                <a:lumMod val="30000"/>
                <a:lumOff val="70000"/>
                <a:alpha val="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752600"/>
                <a:ext cx="8229600" cy="5256212"/>
              </a:xfrm>
            </p:spPr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a. The probability that there are exactly three defects is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P(X=3)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−2</m:t>
                            </m:r>
                          </m:sup>
                        </m:sSup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3!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0.180</a:t>
                </a:r>
              </a:p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b. The probability that there are at most three defects is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P(X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3)= 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!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0.135+0.271+0.271+0.180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           = 0.857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752600"/>
                <a:ext cx="8229600" cy="5256212"/>
              </a:xfrm>
              <a:blipFill>
                <a:blip r:embed="rId2"/>
                <a:stretch>
                  <a:fillRect l="-1235" t="-1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28833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alpha val="0"/>
                <a:lumMod val="44000"/>
                <a:lumOff val="56000"/>
              </a:schemeClr>
            </a:gs>
            <a:gs pos="100000">
              <a:schemeClr val="accent5">
                <a:lumMod val="30000"/>
                <a:lumOff val="70000"/>
                <a:alpha val="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The Poisson Distribution as a Limit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534400" cy="5346700"/>
          </a:xfrm>
        </p:spPr>
        <p:txBody>
          <a:bodyPr>
            <a:normAutofit/>
          </a:bodyPr>
          <a:lstStyle/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this proposition, in any </a:t>
            </a:r>
            <a:r>
              <a:rPr lang="en-US" altLang="en-US" b="1" i="1" dirty="0">
                <a:solidFill>
                  <a:srgbClr val="0432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binomial experiment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which n is large and p is small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),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alt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np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endParaRPr lang="en-US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it!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rule of thumb, this approximation can safely be applied if   </a:t>
            </a:r>
          </a:p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&gt; 50 and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5.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57" y="1393371"/>
            <a:ext cx="8407926" cy="12192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3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5">
                <a:lumMod val="5000"/>
                <a:lumOff val="95000"/>
              </a:schemeClr>
            </a:gs>
            <a:gs pos="100000">
              <a:schemeClr val="accent5">
                <a:lumMod val="45000"/>
                <a:lumOff val="55000"/>
              </a:schemeClr>
            </a:gs>
            <a:gs pos="100000">
              <a:schemeClr val="accent5">
                <a:alpha val="0"/>
                <a:lumMod val="44000"/>
                <a:lumOff val="56000"/>
              </a:schemeClr>
            </a:gs>
            <a:gs pos="100000">
              <a:schemeClr val="accent5">
                <a:lumMod val="30000"/>
                <a:lumOff val="70000"/>
                <a:alpha val="0"/>
              </a:schemeClr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>
                <a:solidFill>
                  <a:srgbClr val="0432FF"/>
                </a:solidFill>
                <a:latin typeface="Garamond" panose="02020404030301010803" pitchFamily="18" charset="0"/>
              </a:rPr>
              <a:t>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71600"/>
            <a:ext cx="8763000" cy="5257800"/>
          </a:xfrm>
        </p:spPr>
        <p:txBody>
          <a:bodyPr>
            <a:norm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publisher of nontechnical books takes great pains to ensure that its books are free of typographical errors.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probability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any given page containing at least one such error is .005 and errors are independent from page to page. </a:t>
            </a:r>
          </a:p>
          <a:p>
            <a:pPr marL="457200" indent="-457200">
              <a:buAutoNum type="alphaL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that one of its  600-page novels will contain exactly one page with errors? </a:t>
            </a:r>
          </a:p>
          <a:p>
            <a:pPr marL="457200" indent="-457200">
              <a:buAutoNum type="alphaLcPeriod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probability that at most three pages with errors?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cKBAlgP8">
  <a:themeElements>
    <a:clrScheme name="McKBAlgP8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cKBAlgP8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McKBAlgP8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cKBAlgP8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cKBAlgP8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1039</TotalTime>
  <Words>722</Words>
  <Application>Microsoft Macintosh PowerPoint</Application>
  <PresentationFormat>On-screen Show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Cambria Math</vt:lpstr>
      <vt:lpstr>Garamond</vt:lpstr>
      <vt:lpstr>Times New Roman</vt:lpstr>
      <vt:lpstr>Wingdings</vt:lpstr>
      <vt:lpstr>McKBAlgP8</vt:lpstr>
      <vt:lpstr>Chapter 3</vt:lpstr>
      <vt:lpstr>Objectives</vt:lpstr>
      <vt:lpstr>The Poisson Probability Distribution</vt:lpstr>
      <vt:lpstr>Examples</vt:lpstr>
      <vt:lpstr>The Poisson Probability Distribution</vt:lpstr>
      <vt:lpstr>Example</vt:lpstr>
      <vt:lpstr>Example</vt:lpstr>
      <vt:lpstr>The Poisson Distribution as a Limit</vt:lpstr>
      <vt:lpstr>Example</vt:lpstr>
      <vt:lpstr>Example (cont’d)</vt:lpstr>
      <vt:lpstr>The Mean and Variance of Poisson RV</vt:lpstr>
      <vt:lpstr>The Poisson Process</vt:lpstr>
      <vt:lpstr>The Poisson Process</vt:lpstr>
      <vt:lpstr>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gchaudhari</dc:creator>
  <cp:lastModifiedBy>Microsoft Office User</cp:lastModifiedBy>
  <cp:revision>304</cp:revision>
  <dcterms:created xsi:type="dcterms:W3CDTF">2010-10-18T10:39:55Z</dcterms:created>
  <dcterms:modified xsi:type="dcterms:W3CDTF">2020-09-18T22:20:03Z</dcterms:modified>
</cp:coreProperties>
</file>