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13" r:id="rId10"/>
    <p:sldId id="314" r:id="rId11"/>
    <p:sldId id="331" r:id="rId12"/>
    <p:sldId id="332" r:id="rId13"/>
    <p:sldId id="318" r:id="rId14"/>
    <p:sldId id="330" r:id="rId15"/>
    <p:sldId id="315" r:id="rId16"/>
    <p:sldId id="317" r:id="rId17"/>
    <p:sldId id="32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83"/>
  </p:normalViewPr>
  <p:slideViewPr>
    <p:cSldViewPr snapToGrid="0" snapToObjects="1">
      <p:cViewPr varScale="1">
        <p:scale>
          <a:sx n="108" d="100"/>
          <a:sy n="108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8B534-78A3-0949-A7B8-06DC68BE771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0DCA2-AD5C-8B41-BA66-9CE7B43D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1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924286-3A58-4AC0-A225-1536D30C956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29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9FD8-D93F-BF4B-8EF0-5107621D4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66757-6B02-9C41-A81E-1316824D3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02C5C-CB5A-2942-AD6E-A89FC6FD7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45E6-2711-7E4E-99C6-23C6E70F288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FED98-44EE-3A4E-92C5-DA935F35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3384D-2188-3546-9FDD-60585F40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B659-9AFA-5C49-8908-F33A9845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6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1D5E-6884-7444-A556-46553C43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5DD74-179B-C54B-9ECE-F1B99478F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6F165-9848-BA4A-AF8B-5A1B6741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45E6-2711-7E4E-99C6-23C6E70F288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CE4E7-D756-EA4F-98EB-804798AF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278E3-F3B9-1346-84C3-7FCD5326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B659-9AFA-5C49-8908-F33A9845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0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01E93-1CDA-D349-A961-377CDCE4A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D7A24-2ABD-4E40-B8AD-8F2D6651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983EA-72A5-B049-AA46-E382D738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45E6-2711-7E4E-99C6-23C6E70F288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4F65F-C497-6C44-9CEB-EFF6D693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576E8-C1F7-3046-BC67-B79E997B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B659-9AFA-5C49-8908-F33A9845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0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74CC-CC94-0540-A38C-A8F15228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57BEC-DC57-DF4C-AAE7-2C4E8362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0F78B-45B5-AF4E-B074-7FB79D45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45E6-2711-7E4E-99C6-23C6E70F288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304CC-8E17-3D47-AB5B-87470CF8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A0848-4928-774A-8398-C87A53BC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B659-9AFA-5C49-8908-F33A9845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9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B4D6-9730-5B44-BA70-4453E4E1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AB5ED-B799-2549-ADF0-51A734617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62093-7757-124F-9C37-61842533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45E6-2711-7E4E-99C6-23C6E70F288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AA3B7-E44A-D746-9D5D-FE23F8A9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25F1D-4684-1C48-B044-92EC8CEB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B659-9AFA-5C49-8908-F33A9845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1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A683-37A7-A44F-B813-0B5BEBC1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B97CD-42CA-9249-B826-F57666393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5B06B-0D82-A846-BADA-4EBE5698D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B1870-6891-D842-A864-B8DB4C04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45E6-2711-7E4E-99C6-23C6E70F288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D6129-C066-E542-9AEB-17D30760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9DAF3-3870-8647-B6BB-3B04F949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B659-9AFA-5C49-8908-F33A9845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4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9803-CB01-C44F-9762-9A04A90E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EFEA5-1CE1-CD48-8B23-FBBDCCCE8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E3E2A-F0B4-174B-AE26-58A040C69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1DDE9-A0E8-E248-B225-D7B21D977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2130A-16F9-F04E-B365-64C281B8C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DB435-91D7-544B-8444-9C6788A8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45E6-2711-7E4E-99C6-23C6E70F288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521BB-4483-EF4A-91B1-9CF5E49A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718C3-653B-5F48-BAF2-3665DBC6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B659-9AFA-5C49-8908-F33A9845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5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B87F-53DB-D34A-8693-04C79EB5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E207A-9345-7E47-92E9-F057D347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45E6-2711-7E4E-99C6-23C6E70F288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CC95C-CBEA-1E4A-866D-7B2A471A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28742-6514-1F4D-AE5E-88A8EF8E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B659-9AFA-5C49-8908-F33A9845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4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AEBC6-F178-D34B-9E45-1925AB2F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45E6-2711-7E4E-99C6-23C6E70F288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9D277-A5F4-F247-B15A-713A5AF3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989B5-8085-934F-945C-95BB8841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B659-9AFA-5C49-8908-F33A9845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0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3C4E-CE89-F241-9B83-95A299C7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E9A38-7EFC-1246-82C8-4850017B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0C820-CEB2-F446-960C-0D052F54D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B9AA7-2BF1-2D49-ABE3-AEA68106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45E6-2711-7E4E-99C6-23C6E70F288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BAE25-2CD1-854B-8B34-0FA8AD8D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C83CD-B4E2-804E-AF05-E9791EC1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B659-9AFA-5C49-8908-F33A9845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3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42FE-106D-A24A-B3CF-645CC029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CC21C-9E16-B64B-B8FF-EDDF06C95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33AD-7B87-C94C-AD9B-08D8AD6C0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7C3FE-8952-B742-99B6-D2176252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45E6-2711-7E4E-99C6-23C6E70F288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0743D-EB9E-1F43-B7FC-31320A69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2717B-5806-B040-A54A-5BC47EE1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B659-9AFA-5C49-8908-F33A9845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2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E989F-3B04-0249-90CA-53DF707D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A6AAF-C2A9-E44B-B266-42F39CC4C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A70C3-8A08-274C-A036-D86657533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745E6-2711-7E4E-99C6-23C6E70F288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C862D-1398-4144-9F0E-E6936512E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3142E-10DD-D448-96CF-CD07CFA09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B659-9AFA-5C49-8908-F33A9845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4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06FF-484A-3D40-B831-1FDF506F8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323" y="219686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432FF"/>
                </a:solidFill>
                <a:latin typeface="Garamond" panose="02020404030301010803" pitchFamily="18" charset="0"/>
              </a:rPr>
              <a:t>Chapter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A3135-09EA-9247-B6C3-B524C5E52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Random Variables </a:t>
            </a:r>
          </a:p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Probability Distributions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1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000" dirty="0">
                <a:solidFill>
                  <a:srgbClr val="0432FF"/>
                </a:solidFill>
                <a:latin typeface="Garamond" panose="02020404030301010803" pitchFamily="18" charset="0"/>
              </a:rPr>
              <a:t>The Negative Binomial Distribution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" y="1893888"/>
            <a:ext cx="11493500" cy="4710112"/>
          </a:xfrm>
          <a:noFill/>
        </p:spPr>
        <p:txBody>
          <a:bodyPr>
            <a:normAutofit/>
          </a:bodyPr>
          <a:lstStyle/>
          <a:p>
            <a:pPr marL="514350" indent="-514350">
              <a:buAutoNum type="arabicPeriod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latin typeface="Times" pitchFamily="2" charset="0"/>
              </a:rPr>
              <a:t>The experiment consists of a sequence of independent trials.</a:t>
            </a:r>
          </a:p>
          <a:p>
            <a:pPr marL="514350" indent="-514350">
              <a:buAutoNum type="arabicPeriod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latin typeface="Times" pitchFamily="2" charset="0"/>
              </a:rPr>
              <a:t>Each trial can result in either a success (</a:t>
            </a:r>
            <a:r>
              <a:rPr lang="en-US" altLang="en-US" i="1" dirty="0">
                <a:latin typeface="Times" pitchFamily="2" charset="0"/>
              </a:rPr>
              <a:t>S</a:t>
            </a:r>
            <a:r>
              <a:rPr lang="en-US" altLang="en-US" dirty="0">
                <a:latin typeface="Times" pitchFamily="2" charset="0"/>
              </a:rPr>
              <a:t>) or a failure (</a:t>
            </a:r>
            <a:r>
              <a:rPr lang="en-US" altLang="en-US" i="1" dirty="0">
                <a:latin typeface="Times" pitchFamily="2" charset="0"/>
              </a:rPr>
              <a:t>F</a:t>
            </a:r>
            <a:r>
              <a:rPr lang="en-US" altLang="en-US" dirty="0">
                <a:latin typeface="Times" pitchFamily="2" charset="0"/>
              </a:rPr>
              <a:t>).</a:t>
            </a:r>
          </a:p>
          <a:p>
            <a:pPr marL="514350" indent="-514350">
              <a:buAutoNum type="arabicPeriod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latin typeface="Times" pitchFamily="2" charset="0"/>
              </a:rPr>
              <a:t>The probability of success is constant from trial to trial, so for </a:t>
            </a:r>
            <a:r>
              <a:rPr lang="en-US" altLang="en-US" i="1" dirty="0" err="1">
                <a:latin typeface="Times" pitchFamily="2" charset="0"/>
              </a:rPr>
              <a:t>i</a:t>
            </a:r>
            <a:r>
              <a:rPr lang="en-US" altLang="en-US" i="1" dirty="0">
                <a:latin typeface="Times" pitchFamily="2" charset="0"/>
              </a:rPr>
              <a:t> </a:t>
            </a:r>
            <a:r>
              <a:rPr lang="en-US" altLang="en-US" dirty="0">
                <a:latin typeface="Times" pitchFamily="2" charset="0"/>
              </a:rPr>
              <a:t>= 1, 2, 3, …</a:t>
            </a:r>
          </a:p>
          <a:p>
            <a:pPr marL="514350" indent="-514350">
              <a:buAutoNum type="arabicPeriod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latin typeface="Times" pitchFamily="2" charset="0"/>
              </a:rPr>
              <a:t>The experiment continues (trials are performed) until a total of </a:t>
            </a:r>
            <a:r>
              <a:rPr lang="en-US" altLang="en-US" i="1" dirty="0">
                <a:solidFill>
                  <a:srgbClr val="0432FF"/>
                </a:solidFill>
                <a:latin typeface="Times" pitchFamily="2" charset="0"/>
              </a:rPr>
              <a:t>r</a:t>
            </a:r>
            <a:r>
              <a:rPr lang="en-US" altLang="en-US" i="1" dirty="0">
                <a:latin typeface="Times" pitchFamily="2" charset="0"/>
              </a:rPr>
              <a:t> </a:t>
            </a:r>
            <a:r>
              <a:rPr lang="en-US" altLang="en-US" dirty="0">
                <a:latin typeface="Times" pitchFamily="2" charset="0"/>
              </a:rPr>
              <a:t>successes have been observed, where </a:t>
            </a:r>
            <a:r>
              <a:rPr lang="en-US" altLang="en-US" i="1" dirty="0">
                <a:solidFill>
                  <a:srgbClr val="0432FF"/>
                </a:solidFill>
                <a:latin typeface="Times" pitchFamily="2" charset="0"/>
              </a:rPr>
              <a:t>r</a:t>
            </a:r>
            <a:r>
              <a:rPr lang="en-US" altLang="en-US" i="1" dirty="0">
                <a:latin typeface="Times" pitchFamily="2" charset="0"/>
              </a:rPr>
              <a:t> </a:t>
            </a:r>
            <a:r>
              <a:rPr lang="en-US" altLang="en-US" dirty="0">
                <a:latin typeface="Times" pitchFamily="2" charset="0"/>
              </a:rPr>
              <a:t>is a specified positive integer.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000" dirty="0">
                <a:solidFill>
                  <a:srgbClr val="0432FF"/>
                </a:solidFill>
                <a:latin typeface="Garamond" panose="02020404030301010803" pitchFamily="18" charset="0"/>
              </a:rPr>
              <a:t>The Negative Binomial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82879" y="1893888"/>
                <a:ext cx="11571155" cy="1325563"/>
              </a:xfrm>
              <a:noFill/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r>
                  <a:rPr lang="en-US" sz="7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Let X denote the number of trials until the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7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7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7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7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success. </a:t>
                </a:r>
              </a:p>
              <a:p>
                <a:pPr marL="0" indent="0">
                  <a:buNone/>
                </a:pPr>
                <a:r>
                  <a:rPr lang="en-US" sz="7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Then, the probability mass function of X is: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altLang="en-US" dirty="0"/>
              </a:p>
            </p:txBody>
          </p:sp>
        </mc:Choice>
        <mc:Fallback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2879" y="1893888"/>
                <a:ext cx="11571155" cy="1325563"/>
              </a:xfrm>
              <a:blipFill>
                <a:blip r:embed="rId2"/>
                <a:stretch>
                  <a:fillRect t="-13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B28B93D-7481-4EEC-A50A-DE40F32D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077" y="3143210"/>
            <a:ext cx="4125720" cy="8872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4750B5-98C3-485C-9C94-88985EDBF099}"/>
              </a:ext>
            </a:extLst>
          </p:cNvPr>
          <p:cNvSpPr txBox="1"/>
          <p:nvPr/>
        </p:nvSpPr>
        <p:spPr>
          <a:xfrm>
            <a:off x="507507" y="4492327"/>
            <a:ext cx="1117698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3B4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r, r+1, r+2,…</a:t>
            </a:r>
            <a:r>
              <a:rPr lang="en-US" sz="2400" b="0" i="0" dirty="0">
                <a:solidFill>
                  <a:srgbClr val="3B4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r>
              <a:rPr lang="en-US" sz="2400" b="0" i="0" dirty="0">
                <a:solidFill>
                  <a:srgbClr val="3B4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we say that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0" i="0" dirty="0">
                <a:solidFill>
                  <a:srgbClr val="3B4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follows a </a:t>
            </a:r>
            <a:r>
              <a:rPr lang="en-US" sz="2400" b="1" i="0" dirty="0">
                <a:solidFill>
                  <a:srgbClr val="3B4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 binomial distribution</a:t>
            </a:r>
            <a:r>
              <a:rPr lang="en-US" sz="2400" b="0" i="0" dirty="0">
                <a:solidFill>
                  <a:srgbClr val="3B4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b="0" i="0" dirty="0">
              <a:solidFill>
                <a:srgbClr val="3B444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called a </a:t>
            </a:r>
            <a:r>
              <a:rPr lang="en-US" altLang="en-US" sz="24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binomial random variable </a:t>
            </a:r>
            <a:r>
              <a:rPr lang="en-US" altLang="en-US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because, in contrast to the binomial </a:t>
            </a:r>
            <a:r>
              <a:rPr lang="en-US" altLang="en-US" sz="2400" dirty="0" err="1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rv</a:t>
            </a:r>
            <a:r>
              <a:rPr lang="en-US" altLang="en-US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number of successes is fixed and the number of trials is random.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857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0335419-F04E-94A5-FEDC-DE188CF7F9E1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>
                <a:solidFill>
                  <a:srgbClr val="0432FF"/>
                </a:solidFill>
                <a:latin typeface="Garamond" panose="02020404030301010803" pitchFamily="18" charset="0"/>
              </a:rPr>
              <a:t>The Negative Binomial Distribution</a:t>
            </a:r>
            <a:endParaRPr lang="en-US" altLang="en-US" sz="4000" dirty="0">
              <a:solidFill>
                <a:srgbClr val="0432FF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0770E-25F3-32CA-12CD-4C8C367E63BB}"/>
              </a:ext>
            </a:extLst>
          </p:cNvPr>
          <p:cNvSpPr txBox="1"/>
          <p:nvPr/>
        </p:nvSpPr>
        <p:spPr>
          <a:xfrm>
            <a:off x="4882898" y="4935872"/>
            <a:ext cx="19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432FF"/>
                </a:solidFill>
                <a:latin typeface="Times" pitchFamily="2" charset="0"/>
              </a:rPr>
              <a:t>Prove these!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F7F13-B3B5-41D5-B73E-D3D710EE2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981" y="1922128"/>
            <a:ext cx="6382641" cy="933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01F307-28E1-4ACC-8C4B-7EAA4D571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981" y="3198684"/>
            <a:ext cx="6744641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6920" y="-122555"/>
            <a:ext cx="10515600" cy="1325563"/>
          </a:xfrm>
          <a:noFill/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000" dirty="0">
                <a:solidFill>
                  <a:srgbClr val="0432FF"/>
                </a:solidFill>
                <a:latin typeface="Garamond" panose="02020404030301010803" pitchFamily="18" charset="0"/>
              </a:rPr>
              <a:t>Example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" y="1203008"/>
            <a:ext cx="11775440" cy="5027612"/>
          </a:xfrm>
          <a:noFill/>
        </p:spPr>
        <p:txBody>
          <a:bodyPr>
            <a:normAutofit lnSpcReduction="10000"/>
          </a:bodyPr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>
              <a:latin typeface="Times" pitchFamily="2" charset="0"/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latin typeface="Times" pitchFamily="2" charset="0"/>
              </a:rPr>
              <a:t>A pediatrician wishes to recruit 5 couples, each of whom is expecting their first child, to participate in a new natural childbirth regimen.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dirty="0">
                <a:latin typeface="Times" pitchFamily="2" charset="0"/>
              </a:rPr>
              <a:t>Here, </a:t>
            </a:r>
            <a:r>
              <a:rPr lang="en-US" altLang="en-US" i="1" dirty="0">
                <a:latin typeface="Times" pitchFamily="2" charset="0"/>
              </a:rPr>
              <a:t>S </a:t>
            </a:r>
            <a:r>
              <a:rPr lang="en-US" altLang="en-US" dirty="0">
                <a:latin typeface="Times" pitchFamily="2" charset="0"/>
              </a:rPr>
              <a:t>= {couple agrees to participate}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latin typeface="Times" pitchFamily="2" charset="0"/>
              </a:rPr>
              <a:t>Let </a:t>
            </a:r>
            <a:r>
              <a:rPr lang="en-US" altLang="en-US" i="1" dirty="0">
                <a:latin typeface="Times" pitchFamily="2" charset="0"/>
              </a:rPr>
              <a:t>p </a:t>
            </a:r>
            <a:r>
              <a:rPr lang="en-US" altLang="en-US" dirty="0">
                <a:latin typeface="Times" pitchFamily="2" charset="0"/>
              </a:rPr>
              <a:t>= </a:t>
            </a:r>
            <a:r>
              <a:rPr lang="en-US" altLang="en-US" i="1" dirty="0">
                <a:latin typeface="Times" pitchFamily="2" charset="0"/>
              </a:rPr>
              <a:t>P</a:t>
            </a:r>
            <a:r>
              <a:rPr lang="en-US" altLang="en-US" dirty="0">
                <a:latin typeface="Times" pitchFamily="2" charset="0"/>
              </a:rPr>
              <a:t>(S) = 0.2.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>
              <a:latin typeface="Times" pitchFamily="2" charset="0"/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>
              <a:latin typeface="Times" pitchFamily="2" charset="0"/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>
              <a:latin typeface="Times" pitchFamily="2" charset="0"/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>
              <a:latin typeface="Times" pitchFamily="2" charset="0"/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probability that 15 couples must be asked before 5 are found who agree to participate?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>
              <a:latin typeface="Times" pitchFamily="2" charset="0"/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1200" dirty="0">
              <a:latin typeface="Times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040" y="2324100"/>
            <a:ext cx="36703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rgbClr val="0432FF"/>
                </a:solidFill>
                <a:latin typeface="Garamond" panose="02020404030301010803" pitchFamily="18" charset="0"/>
              </a:rPr>
              <a:t>Example</a:t>
            </a:r>
            <a:endParaRPr lang="en-US" sz="4000" dirty="0">
              <a:solidFill>
                <a:srgbClr val="0432FF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8720"/>
            <a:ext cx="11755120" cy="5529580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latin typeface="Times" pitchFamily="2" charset="0"/>
              </a:rPr>
              <a:t>What is the probability that 15 couples must be asked before 5 are found who agree to participate? </a:t>
            </a:r>
            <a:br>
              <a:rPr lang="en-US" altLang="en-US" dirty="0">
                <a:latin typeface="Times" pitchFamily="2" charset="0"/>
              </a:rPr>
            </a:br>
            <a:endParaRPr lang="en-US" altLang="en-US" sz="1200" dirty="0">
              <a:latin typeface="Times" pitchFamily="2" charset="0"/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latin typeface="Times" pitchFamily="2" charset="0"/>
              </a:rPr>
              <a:t>Substituting </a:t>
            </a:r>
            <a:r>
              <a:rPr lang="en-US" altLang="en-US" i="1" dirty="0">
                <a:latin typeface="Times" pitchFamily="2" charset="0"/>
              </a:rPr>
              <a:t>r </a:t>
            </a:r>
            <a:r>
              <a:rPr lang="en-US" altLang="en-US" dirty="0">
                <a:latin typeface="Times" pitchFamily="2" charset="0"/>
              </a:rPr>
              <a:t>= 5, </a:t>
            </a:r>
            <a:r>
              <a:rPr lang="en-US" altLang="en-US" i="1" dirty="0">
                <a:latin typeface="Times" pitchFamily="2" charset="0"/>
              </a:rPr>
              <a:t>p </a:t>
            </a:r>
            <a:r>
              <a:rPr lang="en-US" altLang="en-US" dirty="0">
                <a:latin typeface="Times" pitchFamily="2" charset="0"/>
              </a:rPr>
              <a:t>= .2 , and </a:t>
            </a:r>
            <a:r>
              <a:rPr lang="en-US" altLang="en-US" i="1" dirty="0">
                <a:latin typeface="Times" pitchFamily="2" charset="0"/>
              </a:rPr>
              <a:t>x </a:t>
            </a:r>
            <a:r>
              <a:rPr lang="en-US" altLang="en-US" dirty="0">
                <a:latin typeface="Times" pitchFamily="2" charset="0"/>
              </a:rPr>
              <a:t>= 15 gives</a:t>
            </a:r>
          </a:p>
          <a:p>
            <a:endParaRPr lang="en-US" dirty="0">
              <a:latin typeface="Times" pitchFamily="2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84"/>
          <a:stretch>
            <a:fillRect/>
          </a:stretch>
        </p:blipFill>
        <p:spPr bwMode="auto">
          <a:xfrm>
            <a:off x="4250924" y="4037844"/>
            <a:ext cx="1219200" cy="1077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37D20E-CCE2-4C83-B21C-D7D1D3918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446" y="3140773"/>
            <a:ext cx="2196260" cy="11399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428174-700B-447B-A56A-5111D9988E08}"/>
              </a:ext>
            </a:extLst>
          </p:cNvPr>
          <p:cNvSpPr txBox="1"/>
          <p:nvPr/>
        </p:nvSpPr>
        <p:spPr>
          <a:xfrm>
            <a:off x="2805343" y="3449126"/>
            <a:ext cx="1827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P(X=15) = </a:t>
            </a:r>
          </a:p>
        </p:txBody>
      </p:sp>
    </p:spTree>
    <p:extLst>
      <p:ext uri="{BB962C8B-B14F-4D97-AF65-F5344CB8AC3E}">
        <p14:creationId xmlns:p14="http://schemas.microsoft.com/office/powerpoint/2010/main" val="86889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22237"/>
            <a:ext cx="10515600" cy="1325563"/>
          </a:xfrm>
          <a:noFill/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000" dirty="0">
                <a:solidFill>
                  <a:srgbClr val="0432FF"/>
                </a:solidFill>
                <a:latin typeface="Garamond" panose="02020404030301010803" pitchFamily="18" charset="0"/>
              </a:rPr>
              <a:t>The Negative Binomial Distribution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5563"/>
            <a:ext cx="11582400" cy="5410200"/>
          </a:xfrm>
          <a:noFill/>
        </p:spPr>
        <p:txBody>
          <a:bodyPr>
            <a:normAutofit/>
          </a:bodyPr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>
              <a:latin typeface="Times" pitchFamily="2" charset="0"/>
            </a:endParaRPr>
          </a:p>
          <a:p>
            <a:pPr marL="0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latin typeface="Times" pitchFamily="2" charset="0"/>
              </a:rPr>
              <a:t>The random variable of interest is </a:t>
            </a:r>
          </a:p>
          <a:p>
            <a:pPr marL="0" indent="0" algn="ctr"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i="1" dirty="0">
              <a:latin typeface="Times" pitchFamily="2" charset="0"/>
            </a:endParaRPr>
          </a:p>
          <a:p>
            <a:pPr marL="0" indent="0" algn="ctr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i="1" dirty="0">
                <a:latin typeface="Times" pitchFamily="2" charset="0"/>
              </a:rPr>
              <a:t>X </a:t>
            </a:r>
            <a:r>
              <a:rPr lang="en-US" altLang="en-US" dirty="0">
                <a:latin typeface="Times" pitchFamily="2" charset="0"/>
              </a:rPr>
              <a:t>= the number of failures that precede the </a:t>
            </a:r>
            <a:r>
              <a:rPr lang="en-US" altLang="en-US" i="1" dirty="0" err="1">
                <a:latin typeface="Times" pitchFamily="2" charset="0"/>
              </a:rPr>
              <a:t>r</a:t>
            </a:r>
            <a:r>
              <a:rPr lang="en-US" altLang="en-US" baseline="30000" dirty="0" err="1">
                <a:latin typeface="Times" pitchFamily="2" charset="0"/>
              </a:rPr>
              <a:t>th</a:t>
            </a:r>
            <a:r>
              <a:rPr lang="en-US" altLang="en-US" dirty="0">
                <a:latin typeface="Times" pitchFamily="2" charset="0"/>
              </a:rPr>
              <a:t> success; </a:t>
            </a:r>
          </a:p>
          <a:p>
            <a:pPr marL="0" indent="0"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>
              <a:latin typeface="Times" pitchFamily="2" charset="0"/>
            </a:endParaRPr>
          </a:p>
          <a:p>
            <a:pPr marL="0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latin typeface="Times" pitchFamily="2" charset="0"/>
              </a:rPr>
              <a:t>Possible values of </a:t>
            </a:r>
            <a:r>
              <a:rPr lang="en-US" altLang="en-US" i="1" dirty="0">
                <a:latin typeface="Times" pitchFamily="2" charset="0"/>
              </a:rPr>
              <a:t>X </a:t>
            </a:r>
            <a:r>
              <a:rPr lang="en-US" altLang="en-US" dirty="0">
                <a:latin typeface="Times" pitchFamily="2" charset="0"/>
              </a:rPr>
              <a:t>are 0, 1, 2, . . . 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>
              <a:latin typeface="Times" pitchFamily="2" charset="0"/>
            </a:endParaRPr>
          </a:p>
          <a:p>
            <a:pPr marL="0" indent="0"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>
              <a:latin typeface="Times" pitchFamily="2" charset="0"/>
            </a:endParaRPr>
          </a:p>
          <a:p>
            <a:pPr marL="0" indent="0"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99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000" dirty="0">
                <a:solidFill>
                  <a:srgbClr val="0432FF"/>
                </a:solidFill>
                <a:latin typeface="Garamond" panose="02020404030301010803" pitchFamily="18" charset="0"/>
              </a:rPr>
              <a:t>The Negative Binomial Distribution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081" y="3265012"/>
            <a:ext cx="8773005" cy="27141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895803-B37C-FC49-FC5C-561302B0E4A4}"/>
              </a:ext>
            </a:extLst>
          </p:cNvPr>
          <p:cNvSpPr txBox="1"/>
          <p:nvPr/>
        </p:nvSpPr>
        <p:spPr>
          <a:xfrm>
            <a:off x="772160" y="1808480"/>
            <a:ext cx="982993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>
                <a:latin typeface="Times" pitchFamily="2" charset="0"/>
              </a:rPr>
              <a:t>Generalizing this line of reasoning gives the following formula for </a:t>
            </a:r>
          </a:p>
          <a:p>
            <a:r>
              <a:rPr lang="en-US" altLang="en-US" sz="2800" dirty="0">
                <a:latin typeface="Times" pitchFamily="2" charset="0"/>
              </a:rPr>
              <a:t>the negative binomial </a:t>
            </a:r>
            <a:r>
              <a:rPr lang="en-US" altLang="en-US" sz="2800" dirty="0" err="1">
                <a:latin typeface="Times" pitchFamily="2" charset="0"/>
              </a:rPr>
              <a:t>pmf</a:t>
            </a:r>
            <a:r>
              <a:rPr lang="en-US" altLang="en-US" sz="2800" dirty="0">
                <a:latin typeface="Times" pitchFamily="2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1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667000"/>
            <a:ext cx="8671986" cy="181429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0335419-F04E-94A5-FEDC-DE188CF7F9E1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>
                <a:solidFill>
                  <a:srgbClr val="0432FF"/>
                </a:solidFill>
                <a:latin typeface="Garamond" panose="02020404030301010803" pitchFamily="18" charset="0"/>
              </a:rPr>
              <a:t>The Negative Binomial Distribution</a:t>
            </a:r>
            <a:endParaRPr lang="en-US" altLang="en-US" sz="4000" dirty="0">
              <a:solidFill>
                <a:srgbClr val="0432FF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07B4-B67C-AE48-8FE9-5AD7A19D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  <a:latin typeface="Garamond" panose="02020404030301010803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B1B0-C7D7-7C49-A5DF-D08C2A546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 Probability Distribution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Binomial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6398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F699-660C-7E49-8306-24950DF5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432FF"/>
                </a:solidFill>
                <a:latin typeface="Garamond" panose="02020404030301010803" pitchFamily="18" charset="0"/>
              </a:rPr>
              <a:t>Geometric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8E28D-B657-614B-998A-15E3E2895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90688"/>
            <a:ext cx="11441722" cy="4486275"/>
          </a:xfrm>
        </p:spPr>
        <p:txBody>
          <a:bodyPr>
            <a:normAutofit lnSpcReduction="10000"/>
          </a:bodyPr>
          <a:lstStyle/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experiment involves identical and independent trials. 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can result in one of two outcomes: success or failure. 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success is equal to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is constant from trial to trial.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instead of the number of successes that occur 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trials, the geometric random variable X is the number of the trial on which the </a:t>
            </a:r>
            <a:r>
              <a:rPr lang="en-US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 occurs.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the experiment consists of a series of trials that concludes with the first success. Consequently, the experiment could end with the first trial if a success is observed on the very first trial, or the experiment could go on indefinitely.</a:t>
            </a:r>
          </a:p>
        </p:txBody>
      </p:sp>
    </p:spTree>
    <p:extLst>
      <p:ext uri="{BB962C8B-B14F-4D97-AF65-F5344CB8AC3E}">
        <p14:creationId xmlns:p14="http://schemas.microsoft.com/office/powerpoint/2010/main" val="350414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08AB-006E-C244-8875-00B48FFD8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2" y="1690688"/>
            <a:ext cx="11113476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sample space  for the experiment contains the countably infinite set of sample points: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4745AE-FC98-2040-87EF-4CB9F585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432FF"/>
                </a:solidFill>
                <a:latin typeface="Garamond" panose="02020404030301010803" pitchFamily="18" charset="0"/>
              </a:rPr>
              <a:t>Geometric Probability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26C7E-E05A-A341-BF99-2FDB10FDD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777" y="2520462"/>
            <a:ext cx="7187408" cy="407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8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B7D386-35EC-5940-AD7A-8AC600A712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random variable X is said to have a geometric probability distribution if and only if</a:t>
                </a:r>
              </a:p>
              <a:p>
                <a:pPr marL="0" indent="0" algn="ctr">
                  <a:buNone/>
                </a:pP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     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1,2,3, ….,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B7D386-35EC-5940-AD7A-8AC600A712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3B936744-493C-D849-8ED2-54132B4B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432FF"/>
                </a:solidFill>
                <a:latin typeface="Garamond" panose="02020404030301010803" pitchFamily="18" charset="0"/>
              </a:rPr>
              <a:t>Geometric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4953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9D15-AA2C-4D43-8F0B-9712451B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432FF"/>
                </a:solidFill>
                <a:latin typeface="Garamond" panose="02020404030301010803" pitchFamily="18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042F6-DAA0-7546-8117-D5B661612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37" y="1690688"/>
            <a:ext cx="11394831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 30% of the applicants for a certain industrial job possess advanced training in computer programming. Applicants are interviewed sequentially and are selected at random from the pool. Find the probability that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applicant with advanced training in programming is found on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interview.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X be the number of candidate interviewed until an applicant with advanced training in programming is found.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Then P(X=5) = (0.7)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(0.3) = 0.07203</a:t>
            </a:r>
          </a:p>
        </p:txBody>
      </p:sp>
    </p:spTree>
    <p:extLst>
      <p:ext uri="{BB962C8B-B14F-4D97-AF65-F5344CB8AC3E}">
        <p14:creationId xmlns:p14="http://schemas.microsoft.com/office/powerpoint/2010/main" val="343147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93538-B1D4-1445-8A56-A39C42BC54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 X is a random variable with a geometric distribution,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93538-B1D4-1445-8A56-A39C42BC54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12CF26C-3A73-D049-9927-098D6A26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432FF"/>
                </a:solidFill>
                <a:latin typeface="Garamond" panose="02020404030301010803" pitchFamily="18" charset="0"/>
              </a:rPr>
              <a:t>Geometric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45122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9CA2-16C0-F14B-827F-70E4AF80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432FF"/>
                </a:solidFill>
                <a:latin typeface="Garamond" panose="02020404030301010803" pitchFamily="18" charset="0"/>
              </a:rPr>
              <a:t>EXAMPLE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4A36E-C53C-F54E-A7E9-9F8DBFE406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862" y="1863969"/>
                <a:ext cx="11277600" cy="43129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expected number of applicants who need to be interviewed in order to find the first one with advanced training?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X has geometric distribution with p = 0.3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0.3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3.33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4A36E-C53C-F54E-A7E9-9F8DBFE406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862" y="1863969"/>
                <a:ext cx="11277600" cy="4312994"/>
              </a:xfrm>
              <a:blipFill>
                <a:blip r:embed="rId2"/>
                <a:stretch>
                  <a:fillRect l="-1125" t="-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43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556386" y="2448560"/>
            <a:ext cx="8226425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b="1" dirty="0">
                <a:solidFill>
                  <a:srgbClr val="0432FF"/>
                </a:solidFill>
                <a:latin typeface="Garamond" panose="02020404030301010803" pitchFamily="18" charset="0"/>
              </a:rPr>
              <a:t>The Negative Binomial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696</Words>
  <Application>Microsoft Office PowerPoint</Application>
  <PresentationFormat>Widescreen</PresentationFormat>
  <Paragraphs>82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Garamond</vt:lpstr>
      <vt:lpstr>Times</vt:lpstr>
      <vt:lpstr>Times New Roman</vt:lpstr>
      <vt:lpstr>Wingdings</vt:lpstr>
      <vt:lpstr>Office Theme</vt:lpstr>
      <vt:lpstr>Chapter 3</vt:lpstr>
      <vt:lpstr>Objectives</vt:lpstr>
      <vt:lpstr>Geometric Probability Distribution</vt:lpstr>
      <vt:lpstr>Geometric Probability Distribution</vt:lpstr>
      <vt:lpstr>Geometric Probability Distribution</vt:lpstr>
      <vt:lpstr>EXAMPLE</vt:lpstr>
      <vt:lpstr>Geometric Probability Distribution</vt:lpstr>
      <vt:lpstr>EXAMPLE (cont’d)</vt:lpstr>
      <vt:lpstr>PowerPoint Presentation</vt:lpstr>
      <vt:lpstr>The Negative Binomial Distribution</vt:lpstr>
      <vt:lpstr>The Negative Binomial Distribution</vt:lpstr>
      <vt:lpstr>PowerPoint Presentation</vt:lpstr>
      <vt:lpstr>Example</vt:lpstr>
      <vt:lpstr>Example</vt:lpstr>
      <vt:lpstr>The Negative Binomial Distribution</vt:lpstr>
      <vt:lpstr>The Negative Binomial Distribution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Microsoft Office User</dc:creator>
  <cp:lastModifiedBy>Pannu, Jas</cp:lastModifiedBy>
  <cp:revision>27</cp:revision>
  <dcterms:created xsi:type="dcterms:W3CDTF">2020-09-20T15:09:36Z</dcterms:created>
  <dcterms:modified xsi:type="dcterms:W3CDTF">2022-10-11T17:12:05Z</dcterms:modified>
</cp:coreProperties>
</file>