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11"/>
  </p:notesMasterIdLst>
  <p:sldIdLst>
    <p:sldId id="332" r:id="rId2"/>
    <p:sldId id="331" r:id="rId3"/>
    <p:sldId id="299" r:id="rId4"/>
    <p:sldId id="300" r:id="rId5"/>
    <p:sldId id="301" r:id="rId6"/>
    <p:sldId id="302" r:id="rId7"/>
    <p:sldId id="311" r:id="rId8"/>
    <p:sldId id="328" r:id="rId9"/>
    <p:sldId id="308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EF3F2F"/>
    <a:srgbClr val="0078B9"/>
    <a:srgbClr val="00ADEF"/>
    <a:srgbClr val="0A5BA6"/>
    <a:srgbClr val="722E6B"/>
    <a:srgbClr val="722E07"/>
    <a:srgbClr val="8B2315"/>
    <a:srgbClr val="EAF2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02" autoAdjust="0"/>
    <p:restoredTop sz="95994" autoAdjust="0"/>
  </p:normalViewPr>
  <p:slideViewPr>
    <p:cSldViewPr>
      <p:cViewPr varScale="1">
        <p:scale>
          <a:sx n="117" d="100"/>
          <a:sy n="117" d="100"/>
        </p:scale>
        <p:origin x="14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C73EFCA-77B5-4920-A624-485BBA08CE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37368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73486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926887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4000" y="228600"/>
            <a:ext cx="2082800" cy="6489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28600"/>
            <a:ext cx="6096000" cy="6489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81787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877737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535610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62088"/>
            <a:ext cx="4038600" cy="5256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62088"/>
            <a:ext cx="4038600" cy="5256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443782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176332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42291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81159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886933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809686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alpha val="0"/>
                <a:lumMod val="48000"/>
                <a:lumOff val="52000"/>
              </a:schemeClr>
            </a:gs>
            <a:gs pos="100000">
              <a:schemeClr val="accent5">
                <a:lumMod val="45000"/>
                <a:lumOff val="55000"/>
              </a:schemeClr>
            </a:gs>
            <a:gs pos="100000">
              <a:schemeClr val="accent5">
                <a:alpha val="0"/>
                <a:lumMod val="44000"/>
                <a:lumOff val="56000"/>
              </a:schemeClr>
            </a:gs>
            <a:gs pos="100000">
              <a:schemeClr val="accent5">
                <a:lumMod val="30000"/>
                <a:lumOff val="70000"/>
                <a:alpha val="0"/>
              </a:schemeClr>
            </a:gs>
          </a:gsLst>
          <a:lin ang="3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3" descr="45"/>
          <p:cNvPicPr>
            <a:picLocks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381000"/>
            <a:ext cx="89027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Box 8"/>
          <p:cNvSpPr txBox="1">
            <a:spLocks noChangeArrowheads="1"/>
          </p:cNvSpPr>
          <p:nvPr/>
        </p:nvSpPr>
        <p:spPr bwMode="auto">
          <a:xfrm>
            <a:off x="7391400" y="60198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1028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62088"/>
            <a:ext cx="8229600" cy="525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1" name="Text Box 18"/>
          <p:cNvSpPr txBox="1">
            <a:spLocks noChangeArrowheads="1"/>
          </p:cNvSpPr>
          <p:nvPr/>
        </p:nvSpPr>
        <p:spPr bwMode="auto">
          <a:xfrm>
            <a:off x="8496300" y="6388100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BD8BEB87-93ED-4FD3-A4FB-4D3754209CAF}" type="slidenum">
              <a:rPr lang="en-US" altLang="en-US"/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3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2286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rgbClr val="0073AE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73A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25F96-6A17-B04F-961B-38677D354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486" y="685800"/>
            <a:ext cx="8229600" cy="1143000"/>
          </a:xfrm>
        </p:spPr>
        <p:txBody>
          <a:bodyPr/>
          <a:lstStyle/>
          <a:p>
            <a:pPr algn="ctr"/>
            <a:r>
              <a:rPr lang="en-US" sz="6000" b="1" dirty="0">
                <a:solidFill>
                  <a:srgbClr val="0432FF"/>
                </a:solidFill>
                <a:latin typeface="Garamond" panose="02020404030301010803" pitchFamily="18" charset="0"/>
              </a:rPr>
              <a:t>Chapter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DB45F4-2B73-C246-87A1-09E8C8D8AA54}"/>
              </a:ext>
            </a:extLst>
          </p:cNvPr>
          <p:cNvSpPr txBox="1"/>
          <p:nvPr/>
        </p:nvSpPr>
        <p:spPr>
          <a:xfrm>
            <a:off x="1574800" y="2743200"/>
            <a:ext cx="7010400" cy="2215991"/>
          </a:xfrm>
          <a:prstGeom prst="rect">
            <a:avLst/>
          </a:prstGeom>
          <a:gradFill>
            <a:gsLst>
              <a:gs pos="0">
                <a:schemeClr val="accent5">
                  <a:lumMod val="5000"/>
                  <a:lumOff val="95000"/>
                  <a:alpha val="0"/>
                </a:schemeClr>
              </a:gs>
              <a:gs pos="100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alpha val="0"/>
                  <a:lumMod val="44000"/>
                  <a:lumOff val="56000"/>
                </a:schemeClr>
              </a:gs>
              <a:gs pos="100000">
                <a:schemeClr val="accent5">
                  <a:lumMod val="30000"/>
                  <a:lumOff val="70000"/>
                  <a:alpha val="0"/>
                </a:schemeClr>
              </a:gs>
            </a:gsLst>
            <a:lin ang="3000000" scaled="0"/>
          </a:gradFill>
        </p:spPr>
        <p:txBody>
          <a:bodyPr wrap="square" rtlCol="0">
            <a:spAutoFit/>
          </a:bodyPr>
          <a:lstStyle/>
          <a:p>
            <a:r>
              <a:rPr lang="en-US" altLang="en-US" sz="4000" b="1" dirty="0">
                <a:latin typeface="Garamond" panose="02020404030301010803" pitchFamily="18" charset="0"/>
              </a:rPr>
              <a:t>Discrete Random Variables </a:t>
            </a:r>
          </a:p>
          <a:p>
            <a:r>
              <a:rPr lang="en-US" altLang="en-US" sz="4000" b="1" dirty="0">
                <a:latin typeface="Garamond" panose="02020404030301010803" pitchFamily="18" charset="0"/>
              </a:rPr>
              <a:t>                     and </a:t>
            </a:r>
          </a:p>
          <a:p>
            <a:r>
              <a:rPr lang="en-US" altLang="en-US" sz="4000" b="1" dirty="0">
                <a:latin typeface="Garamond" panose="02020404030301010803" pitchFamily="18" charset="0"/>
              </a:rPr>
              <a:t>Their Probability Distributions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7276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0432FF"/>
                </a:solidFill>
                <a:latin typeface="Garamond" panose="02020404030301010803" pitchFamily="18" charset="0"/>
              </a:rPr>
              <a:t>Objectives</a:t>
            </a:r>
          </a:p>
        </p:txBody>
      </p:sp>
      <p:sp>
        <p:nvSpPr>
          <p:cNvPr id="5123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Distributions</a:t>
            </a:r>
          </a:p>
          <a:p>
            <a:pPr lvl="3">
              <a:lnSpc>
                <a:spcPct val="150000"/>
              </a:lnSpc>
              <a:buClr>
                <a:srgbClr val="00ADEF"/>
              </a:buCl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Hyper-geometric</a:t>
            </a:r>
          </a:p>
          <a:p>
            <a:pPr>
              <a:lnSpc>
                <a:spcPct val="150000"/>
              </a:lnSpc>
            </a:pPr>
            <a:endParaRPr lang="en-US" sz="3200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endParaRPr lang="en-US" sz="3200" dirty="0"/>
          </a:p>
        </p:txBody>
      </p:sp>
      <p:sp>
        <p:nvSpPr>
          <p:cNvPr id="5124" name="Slide Number Placeholder 1"/>
          <p:cNvSpPr>
            <a:spLocks noGrp="1"/>
          </p:cNvSpPr>
          <p:nvPr>
            <p:ph type="sldNum" sz="quarter" idx="10"/>
          </p:nvPr>
        </p:nvSpPr>
        <p:spPr bwMode="auto">
          <a:xfrm>
            <a:off x="8305800" y="6096000"/>
            <a:ext cx="366713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06CC9E16-4442-4D47-9E0A-5535F362E45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927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lang="en-US" altLang="en-US" b="1" dirty="0">
                <a:solidFill>
                  <a:srgbClr val="0432FF"/>
                </a:solidFill>
                <a:latin typeface="Garamond" panose="02020404030301010803" pitchFamily="18" charset="0"/>
              </a:rPr>
              <a:t>The Hypergeometric Distribution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839200" cy="5270500"/>
          </a:xfrm>
          <a:noFill/>
        </p:spPr>
        <p:txBody>
          <a:bodyPr/>
          <a:lstStyle/>
          <a:p>
            <a:pPr eaLnBrk="1" hangingPunct="1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assumptions leading to the hypergeometric distribution are as follows:</a:t>
            </a:r>
          </a:p>
          <a:p>
            <a:pPr eaLnBrk="1" hangingPunct="1"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population or set to be sampled consists of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individuals,   </a:t>
            </a:r>
          </a:p>
          <a:p>
            <a:pPr eaLnBrk="1" hangingPunct="1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objects, or elements (a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population).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individual can be characterized as a success 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or a failure  </a:t>
            </a:r>
          </a:p>
          <a:p>
            <a:pPr eaLnBrk="1" hangingPunct="1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and there are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successes in the population.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sample of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 is selected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replacement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such  </a:t>
            </a:r>
          </a:p>
          <a:p>
            <a:pPr eaLnBrk="1" hangingPunct="1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 way that each subset of size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equally likely to be chosen.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noFill/>
        </p:spPr>
        <p:txBody>
          <a:bodyPr/>
          <a:lstStyle/>
          <a:p>
            <a:pPr algn="ctr" eaLnBrk="1" hangingPunct="1"/>
            <a:r>
              <a:rPr lang="en-US" altLang="en-US" b="1" dirty="0">
                <a:solidFill>
                  <a:srgbClr val="0432FF"/>
                </a:solidFill>
                <a:latin typeface="Garamond" panose="02020404030301010803" pitchFamily="18" charset="0"/>
              </a:rPr>
              <a:t>The Hypergeometric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6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8257" y="1524000"/>
                <a:ext cx="8229600" cy="5256212"/>
              </a:xfrm>
              <a:noFill/>
            </p:spPr>
            <p:txBody>
              <a:bodyPr/>
              <a:lstStyle/>
              <a:p>
                <a:pPr eaLnBrk="1" hangingPunct="1">
                  <a:tabLst>
                    <a:tab pos="457200" algn="l"/>
                    <a:tab pos="1371600" algn="l"/>
                    <a:tab pos="1547813" algn="l"/>
                  </a:tabLst>
                </a:pP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random variable of interest is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the number of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’s in a completely random sample of size n drawn from a population of size N consisting of M S’s and (N-M) F’s. </a:t>
                </a:r>
              </a:p>
              <a:p>
                <a:pPr eaLnBrk="1" hangingPunct="1">
                  <a:tabLst>
                    <a:tab pos="457200" algn="l"/>
                    <a:tab pos="1371600" algn="l"/>
                    <a:tab pos="1547813" algn="l"/>
                  </a:tabLst>
                </a:pP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probability distribution of random variable X called </a:t>
                </a:r>
              </a:p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hypergeometric distribution, is given by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P(X=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 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is an integer 0, 1, 2, …, n, subject to the restrictions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 and  n-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N-M .</a:t>
                </a:r>
              </a:p>
              <a:p>
                <a:pPr eaLnBrk="1" hangingPunct="1">
                  <a:tabLst>
                    <a:tab pos="457200" algn="l"/>
                    <a:tab pos="1371600" algn="l"/>
                    <a:tab pos="1547813" algn="l"/>
                  </a:tabLst>
                </a:pPr>
                <a:endParaRPr lang="en-US" altLang="en-US" dirty="0"/>
              </a:p>
            </p:txBody>
          </p:sp>
        </mc:Choice>
        <mc:Fallback>
          <p:sp>
            <p:nvSpPr>
              <p:cNvPr id="11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8257" y="1524000"/>
                <a:ext cx="8229600" cy="5256212"/>
              </a:xfrm>
              <a:blipFill>
                <a:blip r:embed="rId2"/>
                <a:stretch>
                  <a:fillRect l="-1079" t="-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229600" cy="1143000"/>
          </a:xfrm>
          <a:noFill/>
        </p:spPr>
        <p:txBody>
          <a:bodyPr/>
          <a:lstStyle/>
          <a:p>
            <a:pPr algn="ctr" eaLnBrk="1" hangingPunct="1"/>
            <a:r>
              <a:rPr lang="en-US" altLang="en-US" b="1" dirty="0">
                <a:solidFill>
                  <a:srgbClr val="0432FF"/>
                </a:solidFill>
                <a:latin typeface="Garamond" panose="02020404030301010803" pitchFamily="18" charset="0"/>
              </a:rPr>
              <a:t>Example</a:t>
            </a:r>
            <a:r>
              <a:rPr lang="en-US" altLang="en-US" dirty="0"/>
              <a:t>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346700"/>
          </a:xfrm>
          <a:noFill/>
        </p:spPr>
        <p:txBody>
          <a:bodyPr/>
          <a:lstStyle/>
          <a:p>
            <a:pPr eaLnBrk="1" hangingPunct="1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/>
              <a:t>During a particular period a university’s information technology office received </a:t>
            </a:r>
            <a:r>
              <a:rPr lang="en-US" altLang="en-US" dirty="0">
                <a:solidFill>
                  <a:srgbClr val="FF0000"/>
                </a:solidFill>
              </a:rPr>
              <a:t>20</a:t>
            </a:r>
            <a:r>
              <a:rPr lang="en-US" altLang="en-US" dirty="0"/>
              <a:t> service orders for problems with printers, of which </a:t>
            </a:r>
            <a:r>
              <a:rPr lang="en-US" altLang="en-US" dirty="0">
                <a:solidFill>
                  <a:srgbClr val="FF0000"/>
                </a:solidFill>
              </a:rPr>
              <a:t>8</a:t>
            </a:r>
            <a:r>
              <a:rPr lang="en-US" altLang="en-US" dirty="0"/>
              <a:t> were </a:t>
            </a:r>
            <a:r>
              <a:rPr lang="en-US" altLang="en-US" dirty="0">
                <a:solidFill>
                  <a:srgbClr val="FF0000"/>
                </a:solidFill>
              </a:rPr>
              <a:t>laser</a:t>
            </a:r>
            <a:r>
              <a:rPr lang="en-US" altLang="en-US" dirty="0"/>
              <a:t> printers and </a:t>
            </a:r>
            <a:r>
              <a:rPr lang="en-US" altLang="en-US" dirty="0">
                <a:solidFill>
                  <a:srgbClr val="FF0000"/>
                </a:solidFill>
              </a:rPr>
              <a:t>12</a:t>
            </a:r>
            <a:r>
              <a:rPr lang="en-US" altLang="en-US" dirty="0"/>
              <a:t> were </a:t>
            </a:r>
            <a:r>
              <a:rPr lang="en-US" altLang="en-US" dirty="0">
                <a:solidFill>
                  <a:srgbClr val="FF0000"/>
                </a:solidFill>
              </a:rPr>
              <a:t>inkjet</a:t>
            </a:r>
            <a:r>
              <a:rPr lang="en-US" altLang="en-US" dirty="0"/>
              <a:t> models. </a:t>
            </a:r>
          </a:p>
          <a:p>
            <a:pPr eaLnBrk="1" hangingPunct="1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/>
              <a:t>A sample of </a:t>
            </a:r>
            <a:r>
              <a:rPr lang="en-US" altLang="en-US" dirty="0">
                <a:solidFill>
                  <a:srgbClr val="FF0000"/>
                </a:solidFill>
              </a:rPr>
              <a:t>5</a:t>
            </a:r>
            <a:r>
              <a:rPr lang="en-US" altLang="en-US" dirty="0"/>
              <a:t> of these service orders is to be selected for inclusion in a customer satisfaction survey.</a:t>
            </a:r>
          </a:p>
          <a:p>
            <a:pPr eaLnBrk="1" hangingPunct="1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/>
              <a:t>What then is the probability that exactly </a:t>
            </a:r>
            <a:r>
              <a:rPr lang="en-US" altLang="en-US" i="1" dirty="0"/>
              <a:t>x </a:t>
            </a:r>
            <a:r>
              <a:rPr lang="en-US" altLang="en-US" dirty="0"/>
              <a:t>(</a:t>
            </a:r>
            <a:r>
              <a:rPr lang="en-US" altLang="en-US" i="1" dirty="0"/>
              <a:t>x </a:t>
            </a:r>
            <a:r>
              <a:rPr lang="en-US" altLang="en-US" dirty="0"/>
              <a:t>= 0, 1, 2, 3, 4,  </a:t>
            </a:r>
          </a:p>
          <a:p>
            <a:pPr eaLnBrk="1" hangingPunct="1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/>
              <a:t> or 5) of the selected service orders were for inkjet printers?</a:t>
            </a:r>
          </a:p>
          <a:p>
            <a:pPr eaLnBrk="1" hangingPunct="1"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/>
          </a:p>
          <a:p>
            <a:pPr eaLnBrk="1" hangingPunct="1">
              <a:tabLst>
                <a:tab pos="457200" algn="l"/>
                <a:tab pos="1371600" algn="l"/>
                <a:tab pos="1547813" algn="l"/>
              </a:tabLst>
            </a:pPr>
            <a:endParaRPr lang="en-US" altLang="en-US" sz="1800" dirty="0"/>
          </a:p>
          <a:p>
            <a:pPr eaLnBrk="1" hangingPunct="1">
              <a:tabLst>
                <a:tab pos="457200" algn="l"/>
                <a:tab pos="1371600" algn="l"/>
                <a:tab pos="1547813" algn="l"/>
              </a:tabLst>
            </a:pPr>
            <a:endParaRPr lang="en-US" altLang="en-US" sz="1800" dirty="0"/>
          </a:p>
          <a:p>
            <a:pPr eaLnBrk="1" hangingPunct="1">
              <a:tabLst>
                <a:tab pos="457200" algn="l"/>
                <a:tab pos="1371600" algn="l"/>
                <a:tab pos="1547813" algn="l"/>
              </a:tabLst>
            </a:pPr>
            <a:endParaRPr lang="en-US" altLang="en-US" sz="1800" dirty="0"/>
          </a:p>
          <a:p>
            <a:pPr eaLnBrk="1" hangingPunct="1">
              <a:tabLst>
                <a:tab pos="457200" algn="l"/>
                <a:tab pos="1371600" algn="l"/>
                <a:tab pos="1547813" algn="l"/>
              </a:tabLst>
            </a:pPr>
            <a:endParaRPr lang="en-US" altLang="en-US" sz="1800" dirty="0"/>
          </a:p>
          <a:p>
            <a:pPr eaLnBrk="1" hangingPunct="1">
              <a:tabLst>
                <a:tab pos="457200" algn="l"/>
                <a:tab pos="1371600" algn="l"/>
                <a:tab pos="1547813" algn="l"/>
              </a:tabLst>
            </a:pPr>
            <a:endParaRPr lang="en-US" alt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448" y="4267200"/>
            <a:ext cx="2673583" cy="258802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lang="en-US" altLang="en-US" b="1" dirty="0">
                <a:solidFill>
                  <a:srgbClr val="0432FF"/>
                </a:solidFill>
                <a:latin typeface="Garamond" panose="02020404030301010803" pitchFamily="18" charset="0"/>
              </a:rPr>
              <a:t>Example (cont’d)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1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524000"/>
                <a:ext cx="8686800" cy="5194300"/>
              </a:xfrm>
              <a:noFill/>
            </p:spPr>
            <p:txBody>
              <a:bodyPr/>
              <a:lstStyle/>
              <a:p>
                <a:pPr eaLnBrk="1" hangingPunct="1">
                  <a:tabLst>
                    <a:tab pos="457200" algn="l"/>
                    <a:tab pos="1371600" algn="l"/>
                    <a:tab pos="1547813" algn="l"/>
                  </a:tabLst>
                </a:pP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n = 5, M = 12, and N = 20</a:t>
                </a:r>
              </a:p>
              <a:p>
                <a:pPr eaLnBrk="1" hangingPunct="1">
                  <a:tabLst>
                    <a:tab pos="457200" algn="l"/>
                    <a:tab pos="1371600" algn="l"/>
                    <a:tab pos="1547813" algn="l"/>
                  </a:tabLst>
                </a:pP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the value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2. </a:t>
                </a:r>
              </a:p>
              <a:p>
                <a:pPr eaLnBrk="1" hangingPunct="1">
                  <a:tabLst>
                    <a:tab pos="457200" algn="l"/>
                    <a:tab pos="1371600" algn="l"/>
                    <a:tab pos="1547813" algn="l"/>
                  </a:tabLst>
                </a:pP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</a:t>
                </a:r>
              </a:p>
              <a:p>
                <a:pPr eaLnBrk="1" hangingPunct="1">
                  <a:tabLst>
                    <a:tab pos="457200" algn="l"/>
                    <a:tab pos="1371600" algn="l"/>
                    <a:tab pos="1547813" algn="l"/>
                  </a:tabLst>
                </a:pP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P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2)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𝑜𝑢𝑡𝑐𝑜𝑚𝑒𝑠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h𝑎𝑣𝑖𝑛𝑔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𝑝𝑜𝑠𝑠𝑖𝑏𝑙𝑒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𝑜𝑢𝑡𝑐𝑜𝑚𝑒𝑠</m:t>
                        </m:r>
                      </m:den>
                    </m:f>
                  </m:oMath>
                </a14:m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tabLst>
                    <a:tab pos="457200" algn="l"/>
                    <a:tab pos="1371600" algn="l"/>
                    <a:tab pos="1547813" algn="l"/>
                  </a:tabLst>
                </a:pP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tabLst>
                    <a:tab pos="457200" algn="l"/>
                    <a:tab pos="1371600" algn="l"/>
                    <a:tab pos="1547813" algn="l"/>
                  </a:tabLst>
                </a:pP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num>
                              <m:den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num>
                              <m:den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num>
                              <m:den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eaLnBrk="1" hangingPunct="1">
                  <a:tabLst>
                    <a:tab pos="457200" algn="l"/>
                    <a:tab pos="1371600" algn="l"/>
                    <a:tab pos="1547813" algn="l"/>
                  </a:tabLst>
                </a:pP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77</m:t>
                        </m:r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323</m:t>
                        </m:r>
                      </m:den>
                    </m:f>
                  </m:oMath>
                </a14:m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eaLnBrk="1" hangingPunct="1">
                  <a:tabLst>
                    <a:tab pos="457200" algn="l"/>
                    <a:tab pos="1371600" algn="l"/>
                    <a:tab pos="1547813" algn="l"/>
                  </a:tabLst>
                </a:pP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</a:t>
                </a:r>
                <a:r>
                  <a:rPr lang="en-US" alt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= 0.238</a:t>
                </a:r>
              </a:p>
            </p:txBody>
          </p:sp>
        </mc:Choice>
        <mc:Fallback>
          <p:sp>
            <p:nvSpPr>
              <p:cNvPr id="131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524000"/>
                <a:ext cx="8686800" cy="5194300"/>
              </a:xfrm>
              <a:blipFill>
                <a:blip r:embed="rId2"/>
                <a:stretch>
                  <a:fillRect l="-1170" t="-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1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1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lang="en-US" altLang="en-US" b="1" dirty="0">
                <a:solidFill>
                  <a:srgbClr val="0432FF"/>
                </a:solidFill>
                <a:latin typeface="Garamond" panose="02020404030301010803" pitchFamily="18" charset="0"/>
              </a:rPr>
              <a:t>Example</a:t>
            </a:r>
            <a:r>
              <a:rPr lang="en-US" altLang="en-US" dirty="0"/>
              <a:t>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514" y="1371600"/>
            <a:ext cx="8991600" cy="5256212"/>
          </a:xfrm>
          <a:noFill/>
        </p:spPr>
        <p:txBody>
          <a:bodyPr/>
          <a:lstStyle/>
          <a:p>
            <a:pPr marL="342900" indent="-342900" eaLnBrk="1" hangingPunct="1">
              <a:buClr>
                <a:srgbClr val="00B0F0"/>
              </a:buClr>
              <a:buFont typeface="Wingdings" pitchFamily="2" charset="2"/>
              <a:buChar char="Ø"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>
                <a:solidFill>
                  <a:srgbClr val="FF0000"/>
                </a:solidFill>
              </a:rPr>
              <a:t>5</a:t>
            </a:r>
            <a:r>
              <a:rPr lang="en-US" altLang="en-US" dirty="0"/>
              <a:t> individuals from an animal population thought to be near extinction in a certain region have been caught, tagged, and released to mix into the population.</a:t>
            </a:r>
          </a:p>
          <a:p>
            <a:pPr marL="342900" indent="-342900" eaLnBrk="1" hangingPunct="1">
              <a:buClr>
                <a:srgbClr val="00B0F0"/>
              </a:buClr>
              <a:buFont typeface="Wingdings" charset="2"/>
              <a:buChar char="Ø"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/>
              <a:t> After they have had an opportunity to mix, a random sample of </a:t>
            </a:r>
            <a:r>
              <a:rPr lang="en-US" altLang="en-US" dirty="0">
                <a:solidFill>
                  <a:srgbClr val="FF0000"/>
                </a:solidFill>
              </a:rPr>
              <a:t>10</a:t>
            </a:r>
            <a:r>
              <a:rPr lang="en-US" altLang="en-US" dirty="0"/>
              <a:t> of these animals is selected. </a:t>
            </a:r>
          </a:p>
          <a:p>
            <a:pPr marL="342900" indent="-342900" eaLnBrk="1" hangingPunct="1">
              <a:buClr>
                <a:srgbClr val="00B0F0"/>
              </a:buClr>
              <a:buFont typeface="Wingdings" charset="2"/>
              <a:buChar char="Ø"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/>
              <a:t>Let x = the number of tagged animals in the second sample.</a:t>
            </a:r>
          </a:p>
          <a:p>
            <a:pPr marL="342900" indent="-342900" eaLnBrk="1" hangingPunct="1">
              <a:buClr>
                <a:srgbClr val="00B0F0"/>
              </a:buClr>
              <a:buFont typeface="Wingdings" charset="2"/>
              <a:buChar char="Ø"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/>
              <a:t>Suppose there are actually </a:t>
            </a:r>
            <a:r>
              <a:rPr lang="en-US" altLang="en-US" dirty="0">
                <a:solidFill>
                  <a:srgbClr val="FF0000"/>
                </a:solidFill>
              </a:rPr>
              <a:t>25</a:t>
            </a:r>
            <a:r>
              <a:rPr lang="en-US" altLang="en-US" dirty="0"/>
              <a:t> animals of this type in the region. </a:t>
            </a:r>
          </a:p>
          <a:p>
            <a:pPr eaLnBrk="1" hangingPunct="1">
              <a:buClr>
                <a:srgbClr val="00B0F0"/>
              </a:buClr>
              <a:tabLst>
                <a:tab pos="457200" algn="l"/>
                <a:tab pos="1371600" algn="l"/>
                <a:tab pos="1547813" algn="l"/>
              </a:tabLst>
            </a:pPr>
            <a:r>
              <a:rPr lang="en-US" dirty="0"/>
              <a:t>a. What is the probability that exactly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of the animals in the   </a:t>
            </a:r>
          </a:p>
          <a:p>
            <a:pPr eaLnBrk="1" hangingPunct="1">
              <a:buClr>
                <a:srgbClr val="00B0F0"/>
              </a:buClr>
              <a:tabLst>
                <a:tab pos="457200" algn="l"/>
                <a:tab pos="1371600" algn="l"/>
                <a:tab pos="1547813" algn="l"/>
              </a:tabLst>
            </a:pPr>
            <a:r>
              <a:rPr lang="en-US" dirty="0"/>
              <a:t>    second sample are tagged?</a:t>
            </a:r>
          </a:p>
          <a:p>
            <a:pPr eaLnBrk="1" hangingPunct="1">
              <a:buClr>
                <a:srgbClr val="00B0F0"/>
              </a:buCl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/>
              <a:t>b. What is t</a:t>
            </a:r>
            <a:r>
              <a:rPr lang="en-US" dirty="0"/>
              <a:t>he probability that </a:t>
            </a:r>
            <a:r>
              <a:rPr lang="en-US" dirty="0">
                <a:solidFill>
                  <a:srgbClr val="FF0000"/>
                </a:solidFill>
              </a:rPr>
              <a:t>at most two </a:t>
            </a:r>
            <a:r>
              <a:rPr lang="en-US" dirty="0"/>
              <a:t>of the animals in the  </a:t>
            </a:r>
          </a:p>
          <a:p>
            <a:pPr eaLnBrk="1" hangingPunct="1">
              <a:buClr>
                <a:srgbClr val="00B0F0"/>
              </a:buClr>
              <a:tabLst>
                <a:tab pos="457200" algn="l"/>
                <a:tab pos="1371600" algn="l"/>
                <a:tab pos="1547813" algn="l"/>
              </a:tabLst>
            </a:pPr>
            <a:r>
              <a:rPr lang="en-US" dirty="0"/>
              <a:t>    recapture sample are tagged? </a:t>
            </a:r>
            <a:br>
              <a:rPr lang="en-US" altLang="en-US" dirty="0"/>
            </a:br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00" y="1393371"/>
            <a:ext cx="21146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pmf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C9248DA-9A61-DF40-80E7-E1B782FE44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5600" y="228600"/>
            <a:ext cx="8229600" cy="1143000"/>
          </a:xfrm>
          <a:noFill/>
        </p:spPr>
        <p:txBody>
          <a:bodyPr/>
          <a:lstStyle/>
          <a:p>
            <a:pPr algn="ctr" eaLnBrk="1" hangingPunct="1"/>
            <a:r>
              <a:rPr lang="en-US" altLang="en-US" b="1" dirty="0">
                <a:solidFill>
                  <a:srgbClr val="0432FF"/>
                </a:solidFill>
                <a:latin typeface="Garamond" panose="02020404030301010803" pitchFamily="18" charset="0"/>
              </a:rPr>
              <a:t>Example (cont’d)</a:t>
            </a:r>
            <a:r>
              <a:rPr lang="en-US" altLang="en-US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82D534-DA0C-664C-9297-12D7204937D9}"/>
              </a:ext>
            </a:extLst>
          </p:cNvPr>
          <p:cNvSpPr/>
          <p:nvPr/>
        </p:nvSpPr>
        <p:spPr>
          <a:xfrm>
            <a:off x="266537" y="3098672"/>
            <a:ext cx="86109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1" hangingPunct="1">
              <a:buAutoNum type="alpha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that exactly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animals in the second sample are tagged 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BEE10C0-8956-ED4A-934B-DF20E7506C84}"/>
                  </a:ext>
                </a:extLst>
              </p:cNvPr>
              <p:cNvSpPr/>
              <p:nvPr/>
            </p:nvSpPr>
            <p:spPr>
              <a:xfrm>
                <a:off x="2057400" y="1876807"/>
                <a:ext cx="6172200" cy="926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P(X=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=0, 1, 2, 3, 4, 5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BEE10C0-8956-ED4A-934B-DF20E7506C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1876807"/>
                <a:ext cx="6172200" cy="926664"/>
              </a:xfrm>
              <a:prstGeom prst="rect">
                <a:avLst/>
              </a:prstGeom>
              <a:blipFill>
                <a:blip r:embed="rId2"/>
                <a:stretch>
                  <a:fillRect l="-1235" b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DA130B3-1600-1A45-81E9-8AABA179D1A6}"/>
                  </a:ext>
                </a:extLst>
              </p:cNvPr>
              <p:cNvSpPr/>
              <p:nvPr/>
            </p:nvSpPr>
            <p:spPr>
              <a:xfrm>
                <a:off x="2209800" y="3929669"/>
                <a:ext cx="3580596" cy="8075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P(X=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=0.385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DA130B3-1600-1A45-81E9-8AABA179D1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929669"/>
                <a:ext cx="3580596" cy="807593"/>
              </a:xfrm>
              <a:prstGeom prst="rect">
                <a:avLst/>
              </a:prstGeom>
              <a:blipFill>
                <a:blip r:embed="rId3"/>
                <a:stretch>
                  <a:fillRect l="-2827"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7E6064E8-7137-F84E-AFC3-A7C3FE4214C8}"/>
              </a:ext>
            </a:extLst>
          </p:cNvPr>
          <p:cNvSpPr/>
          <p:nvPr/>
        </p:nvSpPr>
        <p:spPr>
          <a:xfrm>
            <a:off x="288307" y="4762642"/>
            <a:ext cx="86109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The probability that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most two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animals in the recapture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sample are tagged 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104AE8A-B0A9-D648-9735-9F588B1423D2}"/>
                  </a:ext>
                </a:extLst>
              </p:cNvPr>
              <p:cNvSpPr/>
              <p:nvPr/>
            </p:nvSpPr>
            <p:spPr>
              <a:xfrm>
                <a:off x="2188029" y="5593639"/>
                <a:ext cx="54157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P(X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0.057 + 0.257 + 0.385 = 0.699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104AE8A-B0A9-D648-9735-9F588B1423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029" y="5593639"/>
                <a:ext cx="5415778" cy="461665"/>
              </a:xfrm>
              <a:prstGeom prst="rect">
                <a:avLst/>
              </a:prstGeom>
              <a:blipFill>
                <a:blip r:embed="rId4"/>
                <a:stretch>
                  <a:fillRect l="-1874" t="-10811" r="-234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7316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lang="en-US" altLang="en-US" b="1" dirty="0">
                <a:solidFill>
                  <a:srgbClr val="0432FF"/>
                </a:solidFill>
                <a:latin typeface="Garamond" panose="02020404030301010803" pitchFamily="18" charset="0"/>
                <a:cs typeface="Calibri" panose="020F0502020204030204" pitchFamily="34" charset="0"/>
              </a:rPr>
              <a:t>The Hypergeometric Distribution</a:t>
            </a:r>
          </a:p>
        </p:txBody>
      </p:sp>
      <p:pic>
        <p:nvPicPr>
          <p:cNvPr id="2151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06156"/>
            <a:ext cx="8001000" cy="2023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McKBAlgP8">
  <a:themeElements>
    <a:clrScheme name="McKBAlgP8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cKBAlgP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McKBAlgP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McKBAlgP8</Template>
  <TotalTime>1364</TotalTime>
  <Words>546</Words>
  <Application>Microsoft Macintosh PowerPoint</Application>
  <PresentationFormat>On-screen Show (4:3)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Cambria Math</vt:lpstr>
      <vt:lpstr>Garamond</vt:lpstr>
      <vt:lpstr>Times New Roman</vt:lpstr>
      <vt:lpstr>Wingdings</vt:lpstr>
      <vt:lpstr>McKBAlgP8</vt:lpstr>
      <vt:lpstr>Chapter 3</vt:lpstr>
      <vt:lpstr>Objectives</vt:lpstr>
      <vt:lpstr>The Hypergeometric Distribution</vt:lpstr>
      <vt:lpstr>The Hypergeometric Distribution</vt:lpstr>
      <vt:lpstr>Example </vt:lpstr>
      <vt:lpstr>Example (cont’d) </vt:lpstr>
      <vt:lpstr>Example </vt:lpstr>
      <vt:lpstr>Example (cont’d) </vt:lpstr>
      <vt:lpstr>The Hypergeometric Distribution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gchaudhari</dc:creator>
  <cp:lastModifiedBy>Microsoft Office User</cp:lastModifiedBy>
  <cp:revision>196</cp:revision>
  <dcterms:created xsi:type="dcterms:W3CDTF">2010-10-18T10:39:55Z</dcterms:created>
  <dcterms:modified xsi:type="dcterms:W3CDTF">2020-09-19T02:50:08Z</dcterms:modified>
</cp:coreProperties>
</file>