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57" r:id="rId5"/>
    <p:sldId id="258" r:id="rId6"/>
    <p:sldId id="259" r:id="rId7"/>
    <p:sldId id="260" r:id="rId8"/>
    <p:sldId id="261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16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10/5/20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10/5/20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10/5/20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10/5/20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10/5/20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10/5/20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10/5/20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10/5/20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moment-generating-function-explained-27821a73903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>
                <a:tint val="80000"/>
                <a:satMod val="250000"/>
              </a:schemeClr>
            </a:gs>
            <a:gs pos="100000">
              <a:schemeClr val="bg1">
                <a:tint val="90000"/>
                <a:shade val="90000"/>
                <a:satMod val="200000"/>
              </a:schemeClr>
            </a:gs>
            <a:gs pos="100000">
              <a:schemeClr val="bg1">
                <a:tint val="90000"/>
                <a:shade val="70000"/>
                <a:satMod val="250000"/>
                <a:alpha val="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63428"/>
            <a:ext cx="7772400" cy="1175152"/>
          </a:xfrm>
        </p:spPr>
        <p:txBody>
          <a:bodyPr/>
          <a:lstStyle/>
          <a:p>
            <a:r>
              <a:rPr lang="en-US" b="1" dirty="0">
                <a:solidFill>
                  <a:srgbClr val="0432FF"/>
                </a:solidFill>
                <a:latin typeface="Garamond" panose="02020404030301010803" pitchFamily="18" charset="0"/>
                <a:cs typeface="Times New Roman"/>
              </a:rPr>
              <a:t>Chapter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05DD5-5849-D64D-BA92-F80FBB7260FF}"/>
              </a:ext>
            </a:extLst>
          </p:cNvPr>
          <p:cNvSpPr txBox="1"/>
          <p:nvPr/>
        </p:nvSpPr>
        <p:spPr>
          <a:xfrm>
            <a:off x="2226049" y="2706399"/>
            <a:ext cx="58785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Random Variables </a:t>
            </a:r>
          </a:p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Probability Distributions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83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">
              <a:schemeClr val="bg1">
                <a:tint val="80000"/>
                <a:satMod val="250000"/>
                <a:alpha val="0"/>
              </a:schemeClr>
            </a:gs>
            <a:gs pos="99000">
              <a:schemeClr val="bg1">
                <a:tint val="90000"/>
                <a:shade val="90000"/>
                <a:satMod val="200000"/>
                <a:alpha val="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C00AF-2985-674E-B6A4-ABA4DBD9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6000" b="1" dirty="0">
                <a:solidFill>
                  <a:srgbClr val="0432FF"/>
                </a:solidFill>
                <a:latin typeface="Garamond" panose="02020404030301010803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223F5-9C8A-7543-B58B-8E5373837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Moments</a:t>
            </a:r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Moment Generating Function</a:t>
            </a:r>
          </a:p>
        </p:txBody>
      </p:sp>
    </p:spTree>
    <p:extLst>
      <p:ext uri="{BB962C8B-B14F-4D97-AF65-F5344CB8AC3E}">
        <p14:creationId xmlns:p14="http://schemas.microsoft.com/office/powerpoint/2010/main" val="168519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>
                <a:tint val="80000"/>
                <a:satMod val="250000"/>
                <a:alpha val="0"/>
              </a:schemeClr>
            </a:gs>
            <a:gs pos="100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AA1AFEB-2A95-A945-8795-429901948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751" y="-539262"/>
            <a:ext cx="8229600" cy="1600200"/>
          </a:xfrm>
        </p:spPr>
        <p:txBody>
          <a:bodyPr/>
          <a:lstStyle/>
          <a:p>
            <a:r>
              <a:rPr lang="en-US" sz="6000" b="1" dirty="0">
                <a:solidFill>
                  <a:srgbClr val="0432FF"/>
                </a:solidFill>
                <a:latin typeface="Garamond" panose="02020404030301010803" pitchFamily="18" charset="0"/>
              </a:rPr>
              <a:t>Moments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F451C0-14EC-504E-A760-515BAA90A109}"/>
              </a:ext>
            </a:extLst>
          </p:cNvPr>
          <p:cNvSpPr txBox="1"/>
          <p:nvPr/>
        </p:nvSpPr>
        <p:spPr>
          <a:xfrm>
            <a:off x="308741" y="1327889"/>
            <a:ext cx="82686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 moment of a random variable X taken about the origin is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to be E(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F2D7BD1-CE7C-8341-8F91-36BBFBAC606D}"/>
                  </a:ext>
                </a:extLst>
              </p:cNvPr>
              <p:cNvSpPr txBox="1"/>
              <p:nvPr/>
            </p:nvSpPr>
            <p:spPr>
              <a:xfrm>
                <a:off x="251822" y="2413337"/>
                <a:ext cx="8892499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rgbClr val="00B0F0"/>
                  </a:buClr>
                  <a:buFont typeface="Wingdings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first moment about the origin, is E(X) =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Clr>
                    <a:srgbClr val="00B0F0"/>
                  </a:buClr>
                  <a:buFont typeface="Wingdings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Second moment about origin is E(X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which is used for finding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F2D7BD1-CE7C-8341-8F91-36BBFBAC6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22" y="2413337"/>
                <a:ext cx="8892499" cy="1384995"/>
              </a:xfrm>
              <a:prstGeom prst="rect">
                <a:avLst/>
              </a:prstGeom>
              <a:blipFill>
                <a:blip r:embed="rId2"/>
                <a:stretch>
                  <a:fillRect l="-856" t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526C2D8-3EDA-AB45-A397-A39E71808718}"/>
                  </a:ext>
                </a:extLst>
              </p:cNvPr>
              <p:cNvSpPr txBox="1"/>
              <p:nvPr/>
            </p:nvSpPr>
            <p:spPr>
              <a:xfrm>
                <a:off x="122868" y="3798332"/>
                <a:ext cx="852752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The 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 moment of a random variable  X taken about its mean, or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the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 central moment of X, is defined to be 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E[(X-</a:t>
                </a:r>
                <a:r>
                  <a:rPr lang="en-US" sz="24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is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denoted by 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526C2D8-3EDA-AB45-A397-A39E71808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68" y="3798332"/>
                <a:ext cx="8527527" cy="1200329"/>
              </a:xfrm>
              <a:prstGeom prst="rect">
                <a:avLst/>
              </a:prstGeom>
              <a:blipFill>
                <a:blip r:embed="rId3"/>
                <a:stretch>
                  <a:fillRect t="-4211" r="-149" b="-1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28AC1C-7110-9241-BCAB-5F1FC5FA37F7}"/>
                  </a:ext>
                </a:extLst>
              </p:cNvPr>
              <p:cNvSpPr txBox="1"/>
              <p:nvPr/>
            </p:nvSpPr>
            <p:spPr>
              <a:xfrm>
                <a:off x="347751" y="5530111"/>
                <a:ext cx="79074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rgbClr val="00B0F0"/>
                  </a:buClr>
                  <a:buFont typeface="Wingdings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particular, the second central moment is </a:t>
                </a:r>
                <a:r>
                  <a:rPr lang="en-US" sz="2400" dirty="0"/>
                  <a:t>E[(X-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)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] 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. 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28AC1C-7110-9241-BCAB-5F1FC5FA3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51" y="5530111"/>
                <a:ext cx="7907421" cy="461665"/>
              </a:xfrm>
              <a:prstGeom prst="rect">
                <a:avLst/>
              </a:prstGeom>
              <a:blipFill>
                <a:blip r:embed="rId4"/>
                <a:stretch>
                  <a:fillRect l="-1124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75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>
                <a:tint val="80000"/>
                <a:satMod val="250000"/>
              </a:schemeClr>
            </a:gs>
            <a:gs pos="100000">
              <a:schemeClr val="bg1">
                <a:tint val="90000"/>
                <a:shade val="90000"/>
                <a:satMod val="200000"/>
              </a:schemeClr>
            </a:gs>
            <a:gs pos="100000">
              <a:schemeClr val="bg1">
                <a:tint val="90000"/>
                <a:shade val="70000"/>
                <a:satMod val="250000"/>
                <a:alpha val="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054" y="-314422"/>
            <a:ext cx="8229600" cy="1600200"/>
          </a:xfrm>
        </p:spPr>
        <p:txBody>
          <a:bodyPr/>
          <a:lstStyle/>
          <a:p>
            <a:r>
              <a:rPr lang="en-US" sz="6000" b="1" dirty="0">
                <a:solidFill>
                  <a:srgbClr val="0432FF"/>
                </a:solidFill>
                <a:latin typeface="Garamond" panose="02020404030301010803" pitchFamily="18" charset="0"/>
              </a:rPr>
              <a:t>MGF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6174" y="1748233"/>
                <a:ext cx="8683364" cy="18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moment generating function </a:t>
                </a:r>
                <a:r>
                  <a:rPr lang="en-US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m(t)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a random variable X is defined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be 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m(t)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E[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𝑡𝑋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]. We say that a moment-generating function for X exists if there exists a positive constant 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such that 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m(t)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is finite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74" y="1748233"/>
                <a:ext cx="8683364" cy="1846659"/>
              </a:xfrm>
              <a:prstGeom prst="rect">
                <a:avLst/>
              </a:prstGeom>
              <a:blipFill>
                <a:blip r:embed="rId2"/>
                <a:stretch>
                  <a:fillRect l="-1022" t="-2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0B1D307-E915-5546-B8BD-61EB107A289E}"/>
                  </a:ext>
                </a:extLst>
              </p:cNvPr>
              <p:cNvSpPr txBox="1"/>
              <p:nvPr/>
            </p:nvSpPr>
            <p:spPr>
              <a:xfrm>
                <a:off x="1486499" y="3719037"/>
                <a:ext cx="61627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𝑡𝑋</m:t>
                            </m:r>
                          </m:sup>
                        </m:sSup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/>
                  <a:t>, if X is discrete.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0B1D307-E915-5546-B8BD-61EB107A2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499" y="3719037"/>
                <a:ext cx="6162713" cy="461665"/>
              </a:xfrm>
              <a:prstGeom prst="rect">
                <a:avLst/>
              </a:prstGeom>
              <a:blipFill>
                <a:blip r:embed="rId3"/>
                <a:stretch>
                  <a:fillRect t="-121053" r="-617" b="-18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469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>
                <a:tint val="80000"/>
                <a:satMod val="250000"/>
              </a:schemeClr>
            </a:gs>
            <a:gs pos="100000">
              <a:schemeClr val="bg1">
                <a:tint val="90000"/>
                <a:shade val="90000"/>
                <a:satMod val="200000"/>
              </a:schemeClr>
            </a:gs>
            <a:gs pos="100000">
              <a:schemeClr val="bg1">
                <a:tint val="90000"/>
                <a:shade val="70000"/>
                <a:satMod val="250000"/>
                <a:alpha val="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55600"/>
            <a:ext cx="8229600" cy="1600200"/>
          </a:xfrm>
        </p:spPr>
        <p:txBody>
          <a:bodyPr/>
          <a:lstStyle/>
          <a:p>
            <a:r>
              <a:rPr lang="en-US" sz="6000" b="1" dirty="0">
                <a:solidFill>
                  <a:srgbClr val="0432FF"/>
                </a:solidFill>
                <a:latin typeface="Garamond" panose="02020404030301010803" pitchFamily="18" charset="0"/>
              </a:rPr>
              <a:t>MGF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363133"/>
                <a:ext cx="8415867" cy="527473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m(t)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called the moment generating function because all of the moments of X can be obtained by successively differentiating </a:t>
                </a:r>
                <a:r>
                  <a:rPr lang="en-US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m(t)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𝑚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/>
                      </a:rPr>
                      <m:t>′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+mn-lt"/>
                    <a:cs typeface="Times New Roman"/>
                  </a:rPr>
                  <a:t>E[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𝑡𝑋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+mn-lt"/>
                    <a:cs typeface="Times New Roman"/>
                  </a:rPr>
                  <a:t>] 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000000"/>
                    </a:solidFill>
                    <a:latin typeface="+mn-lt"/>
                    <a:cs typeface="Times New Roman"/>
                  </a:rPr>
                  <a:t>            = E[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𝑑</m:t>
                        </m:r>
                      </m:num>
                      <m:den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𝑑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+mn-lt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𝑡𝑋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+mn-lt"/>
                    <a:cs typeface="Times New Roman"/>
                  </a:rPr>
                  <a:t>)]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000000"/>
                    </a:solidFill>
                    <a:latin typeface="+mn-lt"/>
                    <a:cs typeface="Times New Roman"/>
                  </a:rPr>
                  <a:t>        =</a:t>
                </a:r>
                <a:r>
                  <a:rPr lang="en-US" dirty="0">
                    <a:solidFill>
                      <a:srgbClr val="000000"/>
                    </a:solidFill>
                    <a:latin typeface="Palatino Linotype"/>
                    <a:cs typeface="Times New Roman"/>
                  </a:rPr>
                  <a:t> E[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𝑋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𝑡𝑋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Palatino Linotype"/>
                    <a:cs typeface="Times New Roman"/>
                  </a:rPr>
                  <a:t>] </a:t>
                </a:r>
                <a:endParaRPr lang="en-US" dirty="0">
                  <a:solidFill>
                    <a:srgbClr val="000000"/>
                  </a:solidFill>
                  <a:latin typeface="+mn-lt"/>
                  <a:cs typeface="Times New Roman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363133"/>
                <a:ext cx="8415867" cy="5274734"/>
              </a:xfrm>
              <a:blipFill>
                <a:blip r:embed="rId2"/>
                <a:stretch>
                  <a:fillRect l="-1207" t="-962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57199" y="4517888"/>
                <a:ext cx="2781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(0)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E[X]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4517888"/>
                <a:ext cx="2781915" cy="461665"/>
              </a:xfrm>
              <a:prstGeom prst="rect">
                <a:avLst/>
              </a:prstGeom>
              <a:blipFill>
                <a:blip r:embed="rId3"/>
                <a:stretch>
                  <a:fillRect l="-3653" t="-10526" r="-274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464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>
                <a:tint val="80000"/>
                <a:satMod val="250000"/>
              </a:schemeClr>
            </a:gs>
            <a:gs pos="100000">
              <a:schemeClr val="bg1">
                <a:tint val="90000"/>
                <a:shade val="90000"/>
                <a:satMod val="200000"/>
              </a:schemeClr>
            </a:gs>
            <a:gs pos="100000">
              <a:schemeClr val="bg1">
                <a:tint val="90000"/>
                <a:shade val="70000"/>
                <a:satMod val="250000"/>
                <a:alpha val="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40267"/>
            <a:ext cx="8229600" cy="1600200"/>
          </a:xfrm>
        </p:spPr>
        <p:txBody>
          <a:bodyPr/>
          <a:lstStyle/>
          <a:p>
            <a:r>
              <a:rPr lang="en-US" sz="6000" b="1" dirty="0">
                <a:solidFill>
                  <a:srgbClr val="0432FF"/>
                </a:solidFill>
                <a:latin typeface="Garamond" panose="02020404030301010803" pitchFamily="18" charset="0"/>
              </a:rPr>
              <a:t>MGF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30D50C-0862-E148-B339-4E4F67D08DE8}"/>
                  </a:ext>
                </a:extLst>
              </p:cNvPr>
              <p:cNvSpPr txBox="1"/>
              <p:nvPr/>
            </p:nvSpPr>
            <p:spPr>
              <a:xfrm>
                <a:off x="609600" y="1458871"/>
                <a:ext cx="4286879" cy="31654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Similarly,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b="0" dirty="0"/>
              </a:p>
              <a:p>
                <a:endParaRPr lang="en-US" sz="2400" dirty="0"/>
              </a:p>
              <a:p>
                <a:r>
                  <a:rPr lang="en-US" sz="2400" dirty="0"/>
                  <a:t>             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0000"/>
                    </a:solidFill>
                    <a:cs typeface="Times New Roman"/>
                  </a:rPr>
                  <a:t>E[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𝑋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𝑡𝑋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0000"/>
                    </a:solidFill>
                    <a:cs typeface="Times New Roman"/>
                  </a:rPr>
                  <a:t>]</a:t>
                </a:r>
              </a:p>
              <a:p>
                <a:endParaRPr lang="en-US" sz="2400" dirty="0">
                  <a:solidFill>
                    <a:srgbClr val="000000"/>
                  </a:solidFill>
                  <a:cs typeface="Times New Roman"/>
                </a:endParaRPr>
              </a:p>
              <a:p>
                <a:r>
                  <a:rPr lang="en-US" sz="2400" dirty="0">
                    <a:solidFill>
                      <a:srgbClr val="000000"/>
                    </a:solidFill>
                    <a:cs typeface="Times New Roman"/>
                  </a:rPr>
                  <a:t>                              = E[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0000"/>
                    </a:solidFill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𝑋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𝑡𝑋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0000"/>
                    </a:solidFill>
                    <a:cs typeface="Times New Roman"/>
                  </a:rPr>
                  <a:t>)]</a:t>
                </a:r>
              </a:p>
              <a:p>
                <a:endParaRPr lang="en-US" sz="2400" dirty="0">
                  <a:solidFill>
                    <a:srgbClr val="000000"/>
                  </a:solidFill>
                  <a:cs typeface="Times New Roman"/>
                </a:endParaRPr>
              </a:p>
              <a:p>
                <a:r>
                  <a:rPr lang="en-US" sz="2400" dirty="0">
                    <a:solidFill>
                      <a:srgbClr val="000000"/>
                    </a:solidFill>
                    <a:cs typeface="Times New Roman"/>
                  </a:rPr>
                  <a:t>                              = E[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𝑋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𝑡𝑋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0000"/>
                    </a:solidFill>
                    <a:cs typeface="Times New Roman"/>
                  </a:rPr>
                  <a:t>]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30D50C-0862-E148-B339-4E4F67D08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458871"/>
                <a:ext cx="4286879" cy="3165482"/>
              </a:xfrm>
              <a:prstGeom prst="rect">
                <a:avLst/>
              </a:prstGeom>
              <a:blipFill>
                <a:blip r:embed="rId2"/>
                <a:stretch>
                  <a:fillRect l="-2367" b="-2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86C03D-2775-E347-973A-8DBE37B1D340}"/>
                  </a:ext>
                </a:extLst>
              </p:cNvPr>
              <p:cNvSpPr txBox="1"/>
              <p:nvPr/>
            </p:nvSpPr>
            <p:spPr>
              <a:xfrm>
                <a:off x="609600" y="4923291"/>
                <a:ext cx="30752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and so,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(0)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E[X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86C03D-2775-E347-973A-8DBE37B1D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923291"/>
                <a:ext cx="3075265" cy="461665"/>
              </a:xfrm>
              <a:prstGeom prst="rect">
                <a:avLst/>
              </a:prstGeom>
              <a:blipFill>
                <a:blip r:embed="rId3"/>
                <a:stretch>
                  <a:fillRect l="-3306" t="-8108" r="-2479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54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>
                <a:tint val="80000"/>
                <a:satMod val="250000"/>
              </a:schemeClr>
            </a:gs>
            <a:gs pos="100000">
              <a:schemeClr val="bg1">
                <a:tint val="90000"/>
                <a:shade val="90000"/>
                <a:satMod val="200000"/>
              </a:schemeClr>
            </a:gs>
            <a:gs pos="100000">
              <a:schemeClr val="bg1">
                <a:tint val="90000"/>
                <a:shade val="70000"/>
                <a:satMod val="250000"/>
                <a:alpha val="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8667"/>
            <a:ext cx="8229600" cy="1600200"/>
          </a:xfrm>
        </p:spPr>
        <p:txBody>
          <a:bodyPr/>
          <a:lstStyle/>
          <a:p>
            <a:r>
              <a:rPr lang="en-US" sz="6000" dirty="0">
                <a:solidFill>
                  <a:srgbClr val="0432FF"/>
                </a:solidFill>
                <a:latin typeface="Garamond" panose="02020404030301010803" pitchFamily="18" charset="0"/>
              </a:rPr>
              <a:t>MGF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6266" y="1355316"/>
                <a:ext cx="8771467" cy="4699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general, the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 derivative of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m(t)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evaluated at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 equals E[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baseline="30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], that is,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</a:t>
                </a:r>
                <a:r>
                  <a:rPr lang="en-US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i="1" baseline="30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(0) = E[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baseline="30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],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6266" y="1355316"/>
                <a:ext cx="8771467" cy="4699000"/>
              </a:xfrm>
              <a:blipFill>
                <a:blip r:embed="rId2"/>
                <a:stretch>
                  <a:fillRect l="-1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23424" y="3901330"/>
            <a:ext cx="83633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moment generating function uniquely determines the distribution. That is, there exists a one-to-one correspondence between the moment generating function and the distribution function of a random variable.</a:t>
            </a:r>
          </a:p>
        </p:txBody>
      </p:sp>
    </p:spTree>
    <p:extLst>
      <p:ext uri="{BB962C8B-B14F-4D97-AF65-F5344CB8AC3E}">
        <p14:creationId xmlns:p14="http://schemas.microsoft.com/office/powerpoint/2010/main" val="24169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>
                <a:tint val="80000"/>
                <a:satMod val="250000"/>
              </a:schemeClr>
            </a:gs>
            <a:gs pos="100000">
              <a:schemeClr val="bg1">
                <a:tint val="90000"/>
                <a:shade val="90000"/>
                <a:satMod val="200000"/>
              </a:schemeClr>
            </a:gs>
            <a:gs pos="100000">
              <a:schemeClr val="bg1">
                <a:tint val="90000"/>
                <a:shade val="70000"/>
                <a:satMod val="250000"/>
                <a:alpha val="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40266"/>
            <a:ext cx="8229600" cy="1600200"/>
          </a:xfrm>
        </p:spPr>
        <p:txBody>
          <a:bodyPr/>
          <a:lstStyle/>
          <a:p>
            <a:r>
              <a:rPr lang="en-US" sz="6000" b="1" dirty="0">
                <a:solidFill>
                  <a:srgbClr val="0432FF"/>
                </a:solidFill>
                <a:latin typeface="Garamond" panose="02020404030301010803" pitchFamily="18" charset="0"/>
              </a:rPr>
              <a:t>MGF</a:t>
            </a:r>
          </a:p>
        </p:txBody>
      </p:sp>
      <p:pic>
        <p:nvPicPr>
          <p:cNvPr id="4" name="Picture 3" descr="Screen Shot 2017-10-30 at 6.19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3" y="1612686"/>
            <a:ext cx="8636000" cy="440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35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>
                <a:tint val="80000"/>
                <a:satMod val="250000"/>
              </a:schemeClr>
            </a:gs>
            <a:gs pos="100000">
              <a:schemeClr val="bg1">
                <a:tint val="90000"/>
                <a:shade val="90000"/>
                <a:satMod val="200000"/>
              </a:schemeClr>
            </a:gs>
            <a:gs pos="100000">
              <a:schemeClr val="bg1">
                <a:tint val="90000"/>
                <a:shade val="70000"/>
                <a:satMod val="250000"/>
                <a:alpha val="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92710-2665-3340-B25D-41F4F4DE5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4695"/>
            <a:ext cx="8229600" cy="1600200"/>
          </a:xfrm>
        </p:spPr>
        <p:txBody>
          <a:bodyPr/>
          <a:lstStyle/>
          <a:p>
            <a:r>
              <a:rPr lang="en-US" sz="6000" b="1" dirty="0">
                <a:solidFill>
                  <a:srgbClr val="0432FF"/>
                </a:solidFill>
                <a:latin typeface="Garamond" panose="02020404030301010803" pitchFamily="18" charset="0"/>
              </a:rPr>
              <a:t>Supplemental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0D15F-E2DB-054D-8DF2-D47E0BEB8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421" y="23320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https://towardsdatascience.com/moment-generating-function-explained-27821a739035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1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1803</TotalTime>
  <Words>386</Words>
  <Application>Microsoft Macintosh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Cambria Math</vt:lpstr>
      <vt:lpstr>Century Gothic</vt:lpstr>
      <vt:lpstr>Courier New</vt:lpstr>
      <vt:lpstr>Garamond</vt:lpstr>
      <vt:lpstr>Palatino Linotype</vt:lpstr>
      <vt:lpstr>Times New Roman</vt:lpstr>
      <vt:lpstr>Wingdings</vt:lpstr>
      <vt:lpstr>Executive</vt:lpstr>
      <vt:lpstr>Chapter 3</vt:lpstr>
      <vt:lpstr>Objectives</vt:lpstr>
      <vt:lpstr>Moments</vt:lpstr>
      <vt:lpstr>MGF</vt:lpstr>
      <vt:lpstr>MGF</vt:lpstr>
      <vt:lpstr>MGF</vt:lpstr>
      <vt:lpstr>MGF</vt:lpstr>
      <vt:lpstr>MGF</vt:lpstr>
      <vt:lpstr>Supplemental Information</vt:lpstr>
    </vt:vector>
  </TitlesOfParts>
  <Company>Lamar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Jas Pannu</dc:creator>
  <cp:lastModifiedBy>Microsoft Office User</cp:lastModifiedBy>
  <cp:revision>74</cp:revision>
  <dcterms:created xsi:type="dcterms:W3CDTF">2017-10-30T22:35:50Z</dcterms:created>
  <dcterms:modified xsi:type="dcterms:W3CDTF">2020-10-05T18:32:27Z</dcterms:modified>
</cp:coreProperties>
</file>