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32" r:id="rId2"/>
    <p:sldId id="331"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20"/>
    <p:restoredTop sz="94643"/>
  </p:normalViewPr>
  <p:slideViewPr>
    <p:cSldViewPr snapToGrid="0" snapToObjects="1">
      <p:cViewPr varScale="1">
        <p:scale>
          <a:sx n="110" d="100"/>
          <a:sy n="110"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EB36-885A-AB4D-9BE9-E7C18E7A6B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8B765A-5F47-1947-AACA-951DC578F6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84FFC1-5530-F542-BEDD-A3010002112D}"/>
              </a:ext>
            </a:extLst>
          </p:cNvPr>
          <p:cNvSpPr>
            <a:spLocks noGrp="1"/>
          </p:cNvSpPr>
          <p:nvPr>
            <p:ph type="dt" sz="half" idx="10"/>
          </p:nvPr>
        </p:nvSpPr>
        <p:spPr/>
        <p:txBody>
          <a:bodyPr/>
          <a:lstStyle/>
          <a:p>
            <a:fld id="{3EE5413E-CBED-2D4B-8877-4EB576F32CF8}" type="datetimeFigureOut">
              <a:rPr lang="en-US" smtClean="0"/>
              <a:t>9/20/20</a:t>
            </a:fld>
            <a:endParaRPr lang="en-US"/>
          </a:p>
        </p:txBody>
      </p:sp>
      <p:sp>
        <p:nvSpPr>
          <p:cNvPr id="5" name="Footer Placeholder 4">
            <a:extLst>
              <a:ext uri="{FF2B5EF4-FFF2-40B4-BE49-F238E27FC236}">
                <a16:creationId xmlns:a16="http://schemas.microsoft.com/office/drawing/2014/main" id="{89432E19-5DF6-DA45-AB22-3C98CC1F5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26EE6B-AB99-D94C-93CC-83822EB536D5}"/>
              </a:ext>
            </a:extLst>
          </p:cNvPr>
          <p:cNvSpPr>
            <a:spLocks noGrp="1"/>
          </p:cNvSpPr>
          <p:nvPr>
            <p:ph type="sldNum" sz="quarter" idx="12"/>
          </p:nvPr>
        </p:nvSpPr>
        <p:spPr/>
        <p:txBody>
          <a:bodyPr/>
          <a:lstStyle/>
          <a:p>
            <a:fld id="{DE00C140-E60B-AC49-AC3D-F6AF3FFB3739}" type="slidenum">
              <a:rPr lang="en-US" smtClean="0"/>
              <a:t>‹#›</a:t>
            </a:fld>
            <a:endParaRPr lang="en-US"/>
          </a:p>
        </p:txBody>
      </p:sp>
    </p:spTree>
    <p:extLst>
      <p:ext uri="{BB962C8B-B14F-4D97-AF65-F5344CB8AC3E}">
        <p14:creationId xmlns:p14="http://schemas.microsoft.com/office/powerpoint/2010/main" val="325113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AEE2-6B4C-DF42-9E7E-5A334F36A9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98628B-096A-284F-998E-DA4CB3F05A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76ECB-7717-A340-9759-6973FE2777D3}"/>
              </a:ext>
            </a:extLst>
          </p:cNvPr>
          <p:cNvSpPr>
            <a:spLocks noGrp="1"/>
          </p:cNvSpPr>
          <p:nvPr>
            <p:ph type="dt" sz="half" idx="10"/>
          </p:nvPr>
        </p:nvSpPr>
        <p:spPr/>
        <p:txBody>
          <a:bodyPr/>
          <a:lstStyle/>
          <a:p>
            <a:fld id="{3EE5413E-CBED-2D4B-8877-4EB576F32CF8}" type="datetimeFigureOut">
              <a:rPr lang="en-US" smtClean="0"/>
              <a:t>9/20/20</a:t>
            </a:fld>
            <a:endParaRPr lang="en-US"/>
          </a:p>
        </p:txBody>
      </p:sp>
      <p:sp>
        <p:nvSpPr>
          <p:cNvPr id="5" name="Footer Placeholder 4">
            <a:extLst>
              <a:ext uri="{FF2B5EF4-FFF2-40B4-BE49-F238E27FC236}">
                <a16:creationId xmlns:a16="http://schemas.microsoft.com/office/drawing/2014/main" id="{61AAD888-A3CE-1241-8986-B4AF4BA91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8F57F-029D-C34A-B0BB-5C0A5A60C7F1}"/>
              </a:ext>
            </a:extLst>
          </p:cNvPr>
          <p:cNvSpPr>
            <a:spLocks noGrp="1"/>
          </p:cNvSpPr>
          <p:nvPr>
            <p:ph type="sldNum" sz="quarter" idx="12"/>
          </p:nvPr>
        </p:nvSpPr>
        <p:spPr/>
        <p:txBody>
          <a:bodyPr/>
          <a:lstStyle/>
          <a:p>
            <a:fld id="{DE00C140-E60B-AC49-AC3D-F6AF3FFB3739}" type="slidenum">
              <a:rPr lang="en-US" smtClean="0"/>
              <a:t>‹#›</a:t>
            </a:fld>
            <a:endParaRPr lang="en-US"/>
          </a:p>
        </p:txBody>
      </p:sp>
    </p:spTree>
    <p:extLst>
      <p:ext uri="{BB962C8B-B14F-4D97-AF65-F5344CB8AC3E}">
        <p14:creationId xmlns:p14="http://schemas.microsoft.com/office/powerpoint/2010/main" val="1537145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C4A452-5D8A-8F41-81BA-4812444E46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7CF019-8A51-D446-8529-06BD93DED6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61E19-F338-4B4C-A5F7-24216082E756}"/>
              </a:ext>
            </a:extLst>
          </p:cNvPr>
          <p:cNvSpPr>
            <a:spLocks noGrp="1"/>
          </p:cNvSpPr>
          <p:nvPr>
            <p:ph type="dt" sz="half" idx="10"/>
          </p:nvPr>
        </p:nvSpPr>
        <p:spPr/>
        <p:txBody>
          <a:bodyPr/>
          <a:lstStyle/>
          <a:p>
            <a:fld id="{3EE5413E-CBED-2D4B-8877-4EB576F32CF8}" type="datetimeFigureOut">
              <a:rPr lang="en-US" smtClean="0"/>
              <a:t>9/20/20</a:t>
            </a:fld>
            <a:endParaRPr lang="en-US"/>
          </a:p>
        </p:txBody>
      </p:sp>
      <p:sp>
        <p:nvSpPr>
          <p:cNvPr id="5" name="Footer Placeholder 4">
            <a:extLst>
              <a:ext uri="{FF2B5EF4-FFF2-40B4-BE49-F238E27FC236}">
                <a16:creationId xmlns:a16="http://schemas.microsoft.com/office/drawing/2014/main" id="{D4EDF89A-581E-FC44-8F73-B7A45F120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172AA-918C-B34C-BD0B-97EB283EB9F3}"/>
              </a:ext>
            </a:extLst>
          </p:cNvPr>
          <p:cNvSpPr>
            <a:spLocks noGrp="1"/>
          </p:cNvSpPr>
          <p:nvPr>
            <p:ph type="sldNum" sz="quarter" idx="12"/>
          </p:nvPr>
        </p:nvSpPr>
        <p:spPr/>
        <p:txBody>
          <a:bodyPr/>
          <a:lstStyle/>
          <a:p>
            <a:fld id="{DE00C140-E60B-AC49-AC3D-F6AF3FFB3739}" type="slidenum">
              <a:rPr lang="en-US" smtClean="0"/>
              <a:t>‹#›</a:t>
            </a:fld>
            <a:endParaRPr lang="en-US"/>
          </a:p>
        </p:txBody>
      </p:sp>
    </p:spTree>
    <p:extLst>
      <p:ext uri="{BB962C8B-B14F-4D97-AF65-F5344CB8AC3E}">
        <p14:creationId xmlns:p14="http://schemas.microsoft.com/office/powerpoint/2010/main" val="106566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C655-595F-F84B-94FB-9D6A6813F5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0EA72B-4117-FB40-BF73-59132F24C0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FFEFE-7C50-794A-90E9-E3086C95E26B}"/>
              </a:ext>
            </a:extLst>
          </p:cNvPr>
          <p:cNvSpPr>
            <a:spLocks noGrp="1"/>
          </p:cNvSpPr>
          <p:nvPr>
            <p:ph type="dt" sz="half" idx="10"/>
          </p:nvPr>
        </p:nvSpPr>
        <p:spPr/>
        <p:txBody>
          <a:bodyPr/>
          <a:lstStyle/>
          <a:p>
            <a:fld id="{3EE5413E-CBED-2D4B-8877-4EB576F32CF8}" type="datetimeFigureOut">
              <a:rPr lang="en-US" smtClean="0"/>
              <a:t>9/20/20</a:t>
            </a:fld>
            <a:endParaRPr lang="en-US"/>
          </a:p>
        </p:txBody>
      </p:sp>
      <p:sp>
        <p:nvSpPr>
          <p:cNvPr id="5" name="Footer Placeholder 4">
            <a:extLst>
              <a:ext uri="{FF2B5EF4-FFF2-40B4-BE49-F238E27FC236}">
                <a16:creationId xmlns:a16="http://schemas.microsoft.com/office/drawing/2014/main" id="{E4B1DD7C-956B-004B-97EF-008F0B657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08FB09-397F-9649-B233-B1C3F89B96F4}"/>
              </a:ext>
            </a:extLst>
          </p:cNvPr>
          <p:cNvSpPr>
            <a:spLocks noGrp="1"/>
          </p:cNvSpPr>
          <p:nvPr>
            <p:ph type="sldNum" sz="quarter" idx="12"/>
          </p:nvPr>
        </p:nvSpPr>
        <p:spPr/>
        <p:txBody>
          <a:bodyPr/>
          <a:lstStyle/>
          <a:p>
            <a:fld id="{DE00C140-E60B-AC49-AC3D-F6AF3FFB3739}" type="slidenum">
              <a:rPr lang="en-US" smtClean="0"/>
              <a:t>‹#›</a:t>
            </a:fld>
            <a:endParaRPr lang="en-US"/>
          </a:p>
        </p:txBody>
      </p:sp>
    </p:spTree>
    <p:extLst>
      <p:ext uri="{BB962C8B-B14F-4D97-AF65-F5344CB8AC3E}">
        <p14:creationId xmlns:p14="http://schemas.microsoft.com/office/powerpoint/2010/main" val="2449967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62606-7B78-E445-98BB-3F1051168A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66652D-4AEC-0A4B-9B15-ABC29E8EDB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087491-7DDF-8C48-8806-EE3AE38DBC8E}"/>
              </a:ext>
            </a:extLst>
          </p:cNvPr>
          <p:cNvSpPr>
            <a:spLocks noGrp="1"/>
          </p:cNvSpPr>
          <p:nvPr>
            <p:ph type="dt" sz="half" idx="10"/>
          </p:nvPr>
        </p:nvSpPr>
        <p:spPr/>
        <p:txBody>
          <a:bodyPr/>
          <a:lstStyle/>
          <a:p>
            <a:fld id="{3EE5413E-CBED-2D4B-8877-4EB576F32CF8}" type="datetimeFigureOut">
              <a:rPr lang="en-US" smtClean="0"/>
              <a:t>9/20/20</a:t>
            </a:fld>
            <a:endParaRPr lang="en-US"/>
          </a:p>
        </p:txBody>
      </p:sp>
      <p:sp>
        <p:nvSpPr>
          <p:cNvPr id="5" name="Footer Placeholder 4">
            <a:extLst>
              <a:ext uri="{FF2B5EF4-FFF2-40B4-BE49-F238E27FC236}">
                <a16:creationId xmlns:a16="http://schemas.microsoft.com/office/drawing/2014/main" id="{36D2F4AB-4F69-B946-8523-E7F7A35DB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638DFB-6604-B543-A13D-4FB485C3C8DD}"/>
              </a:ext>
            </a:extLst>
          </p:cNvPr>
          <p:cNvSpPr>
            <a:spLocks noGrp="1"/>
          </p:cNvSpPr>
          <p:nvPr>
            <p:ph type="sldNum" sz="quarter" idx="12"/>
          </p:nvPr>
        </p:nvSpPr>
        <p:spPr/>
        <p:txBody>
          <a:bodyPr/>
          <a:lstStyle/>
          <a:p>
            <a:fld id="{DE00C140-E60B-AC49-AC3D-F6AF3FFB3739}" type="slidenum">
              <a:rPr lang="en-US" smtClean="0"/>
              <a:t>‹#›</a:t>
            </a:fld>
            <a:endParaRPr lang="en-US"/>
          </a:p>
        </p:txBody>
      </p:sp>
    </p:spTree>
    <p:extLst>
      <p:ext uri="{BB962C8B-B14F-4D97-AF65-F5344CB8AC3E}">
        <p14:creationId xmlns:p14="http://schemas.microsoft.com/office/powerpoint/2010/main" val="4011956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493C-BA3F-0644-9DFA-22D6503857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F934E6-AE94-B842-9A84-F02A6B4A77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0744F3-540C-BA4F-8CD6-2810EDE413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5B555C-8407-F94A-83B0-0DA7805A75AA}"/>
              </a:ext>
            </a:extLst>
          </p:cNvPr>
          <p:cNvSpPr>
            <a:spLocks noGrp="1"/>
          </p:cNvSpPr>
          <p:nvPr>
            <p:ph type="dt" sz="half" idx="10"/>
          </p:nvPr>
        </p:nvSpPr>
        <p:spPr/>
        <p:txBody>
          <a:bodyPr/>
          <a:lstStyle/>
          <a:p>
            <a:fld id="{3EE5413E-CBED-2D4B-8877-4EB576F32CF8}" type="datetimeFigureOut">
              <a:rPr lang="en-US" smtClean="0"/>
              <a:t>9/20/20</a:t>
            </a:fld>
            <a:endParaRPr lang="en-US"/>
          </a:p>
        </p:txBody>
      </p:sp>
      <p:sp>
        <p:nvSpPr>
          <p:cNvPr id="6" name="Footer Placeholder 5">
            <a:extLst>
              <a:ext uri="{FF2B5EF4-FFF2-40B4-BE49-F238E27FC236}">
                <a16:creationId xmlns:a16="http://schemas.microsoft.com/office/drawing/2014/main" id="{2BA906FA-934E-5F4E-9305-044A9A563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CC1C36-F427-9E43-B961-35542F5D93D8}"/>
              </a:ext>
            </a:extLst>
          </p:cNvPr>
          <p:cNvSpPr>
            <a:spLocks noGrp="1"/>
          </p:cNvSpPr>
          <p:nvPr>
            <p:ph type="sldNum" sz="quarter" idx="12"/>
          </p:nvPr>
        </p:nvSpPr>
        <p:spPr/>
        <p:txBody>
          <a:bodyPr/>
          <a:lstStyle/>
          <a:p>
            <a:fld id="{DE00C140-E60B-AC49-AC3D-F6AF3FFB3739}" type="slidenum">
              <a:rPr lang="en-US" smtClean="0"/>
              <a:t>‹#›</a:t>
            </a:fld>
            <a:endParaRPr lang="en-US"/>
          </a:p>
        </p:txBody>
      </p:sp>
    </p:spTree>
    <p:extLst>
      <p:ext uri="{BB962C8B-B14F-4D97-AF65-F5344CB8AC3E}">
        <p14:creationId xmlns:p14="http://schemas.microsoft.com/office/powerpoint/2010/main" val="4137781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D689-2F22-EC4A-87AF-0C5F0200C9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48C852-71E8-C843-9BA1-2F9EE2BE7E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5EA3FA-C3BD-AE4C-BCB9-3091FA9C38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AC35EA-BC03-354C-95F6-7E31108C50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0761C9-E733-8948-904D-FBE4A6133E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9A2D61-7A20-CB43-8A30-4E0A6C66670D}"/>
              </a:ext>
            </a:extLst>
          </p:cNvPr>
          <p:cNvSpPr>
            <a:spLocks noGrp="1"/>
          </p:cNvSpPr>
          <p:nvPr>
            <p:ph type="dt" sz="half" idx="10"/>
          </p:nvPr>
        </p:nvSpPr>
        <p:spPr/>
        <p:txBody>
          <a:bodyPr/>
          <a:lstStyle/>
          <a:p>
            <a:fld id="{3EE5413E-CBED-2D4B-8877-4EB576F32CF8}" type="datetimeFigureOut">
              <a:rPr lang="en-US" smtClean="0"/>
              <a:t>9/20/20</a:t>
            </a:fld>
            <a:endParaRPr lang="en-US"/>
          </a:p>
        </p:txBody>
      </p:sp>
      <p:sp>
        <p:nvSpPr>
          <p:cNvPr id="8" name="Footer Placeholder 7">
            <a:extLst>
              <a:ext uri="{FF2B5EF4-FFF2-40B4-BE49-F238E27FC236}">
                <a16:creationId xmlns:a16="http://schemas.microsoft.com/office/drawing/2014/main" id="{1E2ADAB3-3E40-2D4C-A560-79BD91920F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906648-36F6-F945-8C15-94AFDC7231FD}"/>
              </a:ext>
            </a:extLst>
          </p:cNvPr>
          <p:cNvSpPr>
            <a:spLocks noGrp="1"/>
          </p:cNvSpPr>
          <p:nvPr>
            <p:ph type="sldNum" sz="quarter" idx="12"/>
          </p:nvPr>
        </p:nvSpPr>
        <p:spPr/>
        <p:txBody>
          <a:bodyPr/>
          <a:lstStyle/>
          <a:p>
            <a:fld id="{DE00C140-E60B-AC49-AC3D-F6AF3FFB3739}" type="slidenum">
              <a:rPr lang="en-US" smtClean="0"/>
              <a:t>‹#›</a:t>
            </a:fld>
            <a:endParaRPr lang="en-US"/>
          </a:p>
        </p:txBody>
      </p:sp>
    </p:spTree>
    <p:extLst>
      <p:ext uri="{BB962C8B-B14F-4D97-AF65-F5344CB8AC3E}">
        <p14:creationId xmlns:p14="http://schemas.microsoft.com/office/powerpoint/2010/main" val="54050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48CF-D790-F643-9A45-C5653BF3B0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C19D6F-AA0B-284E-9B32-5511EFAE5896}"/>
              </a:ext>
            </a:extLst>
          </p:cNvPr>
          <p:cNvSpPr>
            <a:spLocks noGrp="1"/>
          </p:cNvSpPr>
          <p:nvPr>
            <p:ph type="dt" sz="half" idx="10"/>
          </p:nvPr>
        </p:nvSpPr>
        <p:spPr/>
        <p:txBody>
          <a:bodyPr/>
          <a:lstStyle/>
          <a:p>
            <a:fld id="{3EE5413E-CBED-2D4B-8877-4EB576F32CF8}" type="datetimeFigureOut">
              <a:rPr lang="en-US" smtClean="0"/>
              <a:t>9/20/20</a:t>
            </a:fld>
            <a:endParaRPr lang="en-US"/>
          </a:p>
        </p:txBody>
      </p:sp>
      <p:sp>
        <p:nvSpPr>
          <p:cNvPr id="4" name="Footer Placeholder 3">
            <a:extLst>
              <a:ext uri="{FF2B5EF4-FFF2-40B4-BE49-F238E27FC236}">
                <a16:creationId xmlns:a16="http://schemas.microsoft.com/office/drawing/2014/main" id="{36CB984A-3BD4-DF4A-A479-390C5AA8C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65F2E9-56C4-0840-BDF2-3FE4162E6FB9}"/>
              </a:ext>
            </a:extLst>
          </p:cNvPr>
          <p:cNvSpPr>
            <a:spLocks noGrp="1"/>
          </p:cNvSpPr>
          <p:nvPr>
            <p:ph type="sldNum" sz="quarter" idx="12"/>
          </p:nvPr>
        </p:nvSpPr>
        <p:spPr/>
        <p:txBody>
          <a:bodyPr/>
          <a:lstStyle/>
          <a:p>
            <a:fld id="{DE00C140-E60B-AC49-AC3D-F6AF3FFB3739}" type="slidenum">
              <a:rPr lang="en-US" smtClean="0"/>
              <a:t>‹#›</a:t>
            </a:fld>
            <a:endParaRPr lang="en-US"/>
          </a:p>
        </p:txBody>
      </p:sp>
    </p:spTree>
    <p:extLst>
      <p:ext uri="{BB962C8B-B14F-4D97-AF65-F5344CB8AC3E}">
        <p14:creationId xmlns:p14="http://schemas.microsoft.com/office/powerpoint/2010/main" val="3942072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950978-7DBE-B04F-B1A0-609CB54B87E3}"/>
              </a:ext>
            </a:extLst>
          </p:cNvPr>
          <p:cNvSpPr>
            <a:spLocks noGrp="1"/>
          </p:cNvSpPr>
          <p:nvPr>
            <p:ph type="dt" sz="half" idx="10"/>
          </p:nvPr>
        </p:nvSpPr>
        <p:spPr/>
        <p:txBody>
          <a:bodyPr/>
          <a:lstStyle/>
          <a:p>
            <a:fld id="{3EE5413E-CBED-2D4B-8877-4EB576F32CF8}" type="datetimeFigureOut">
              <a:rPr lang="en-US" smtClean="0"/>
              <a:t>9/20/20</a:t>
            </a:fld>
            <a:endParaRPr lang="en-US"/>
          </a:p>
        </p:txBody>
      </p:sp>
      <p:sp>
        <p:nvSpPr>
          <p:cNvPr id="3" name="Footer Placeholder 2">
            <a:extLst>
              <a:ext uri="{FF2B5EF4-FFF2-40B4-BE49-F238E27FC236}">
                <a16:creationId xmlns:a16="http://schemas.microsoft.com/office/drawing/2014/main" id="{1BC06B36-09D5-3D49-B4E2-6E5F3974CD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63757F-7766-0F45-A0F3-7F394F890DD1}"/>
              </a:ext>
            </a:extLst>
          </p:cNvPr>
          <p:cNvSpPr>
            <a:spLocks noGrp="1"/>
          </p:cNvSpPr>
          <p:nvPr>
            <p:ph type="sldNum" sz="quarter" idx="12"/>
          </p:nvPr>
        </p:nvSpPr>
        <p:spPr/>
        <p:txBody>
          <a:bodyPr/>
          <a:lstStyle/>
          <a:p>
            <a:fld id="{DE00C140-E60B-AC49-AC3D-F6AF3FFB3739}" type="slidenum">
              <a:rPr lang="en-US" smtClean="0"/>
              <a:t>‹#›</a:t>
            </a:fld>
            <a:endParaRPr lang="en-US"/>
          </a:p>
        </p:txBody>
      </p:sp>
    </p:spTree>
    <p:extLst>
      <p:ext uri="{BB962C8B-B14F-4D97-AF65-F5344CB8AC3E}">
        <p14:creationId xmlns:p14="http://schemas.microsoft.com/office/powerpoint/2010/main" val="399651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B860-7A87-274E-B431-530D95E67E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E3AE83-32EC-0F48-A405-EC075FAC6A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AA215B-08CD-6540-ABBE-E1FC42402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14804D-1B3A-724F-B236-AB75AC1E49C0}"/>
              </a:ext>
            </a:extLst>
          </p:cNvPr>
          <p:cNvSpPr>
            <a:spLocks noGrp="1"/>
          </p:cNvSpPr>
          <p:nvPr>
            <p:ph type="dt" sz="half" idx="10"/>
          </p:nvPr>
        </p:nvSpPr>
        <p:spPr/>
        <p:txBody>
          <a:bodyPr/>
          <a:lstStyle/>
          <a:p>
            <a:fld id="{3EE5413E-CBED-2D4B-8877-4EB576F32CF8}" type="datetimeFigureOut">
              <a:rPr lang="en-US" smtClean="0"/>
              <a:t>9/20/20</a:t>
            </a:fld>
            <a:endParaRPr lang="en-US"/>
          </a:p>
        </p:txBody>
      </p:sp>
      <p:sp>
        <p:nvSpPr>
          <p:cNvPr id="6" name="Footer Placeholder 5">
            <a:extLst>
              <a:ext uri="{FF2B5EF4-FFF2-40B4-BE49-F238E27FC236}">
                <a16:creationId xmlns:a16="http://schemas.microsoft.com/office/drawing/2014/main" id="{F1CD92FF-DAE0-E743-ABDB-FC8D1E59FA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04060-21C9-3142-8F72-8B7FE7C13AE0}"/>
              </a:ext>
            </a:extLst>
          </p:cNvPr>
          <p:cNvSpPr>
            <a:spLocks noGrp="1"/>
          </p:cNvSpPr>
          <p:nvPr>
            <p:ph type="sldNum" sz="quarter" idx="12"/>
          </p:nvPr>
        </p:nvSpPr>
        <p:spPr/>
        <p:txBody>
          <a:bodyPr/>
          <a:lstStyle/>
          <a:p>
            <a:fld id="{DE00C140-E60B-AC49-AC3D-F6AF3FFB3739}" type="slidenum">
              <a:rPr lang="en-US" smtClean="0"/>
              <a:t>‹#›</a:t>
            </a:fld>
            <a:endParaRPr lang="en-US"/>
          </a:p>
        </p:txBody>
      </p:sp>
    </p:spTree>
    <p:extLst>
      <p:ext uri="{BB962C8B-B14F-4D97-AF65-F5344CB8AC3E}">
        <p14:creationId xmlns:p14="http://schemas.microsoft.com/office/powerpoint/2010/main" val="2558093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8AFEE-1B53-CA42-98D9-D8826F3D4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3C062F-DA29-6F4A-9DAD-48F9BA1BAD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C2DC2A-AA86-1448-935E-52717B3F2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206E52-1DDC-7E4E-875C-227899354317}"/>
              </a:ext>
            </a:extLst>
          </p:cNvPr>
          <p:cNvSpPr>
            <a:spLocks noGrp="1"/>
          </p:cNvSpPr>
          <p:nvPr>
            <p:ph type="dt" sz="half" idx="10"/>
          </p:nvPr>
        </p:nvSpPr>
        <p:spPr/>
        <p:txBody>
          <a:bodyPr/>
          <a:lstStyle/>
          <a:p>
            <a:fld id="{3EE5413E-CBED-2D4B-8877-4EB576F32CF8}" type="datetimeFigureOut">
              <a:rPr lang="en-US" smtClean="0"/>
              <a:t>9/20/20</a:t>
            </a:fld>
            <a:endParaRPr lang="en-US"/>
          </a:p>
        </p:txBody>
      </p:sp>
      <p:sp>
        <p:nvSpPr>
          <p:cNvPr id="6" name="Footer Placeholder 5">
            <a:extLst>
              <a:ext uri="{FF2B5EF4-FFF2-40B4-BE49-F238E27FC236}">
                <a16:creationId xmlns:a16="http://schemas.microsoft.com/office/drawing/2014/main" id="{2DB27CB7-EC15-9B4A-BA8A-A66FFC208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07B26C-C892-EA41-97C2-3606545A9AA6}"/>
              </a:ext>
            </a:extLst>
          </p:cNvPr>
          <p:cNvSpPr>
            <a:spLocks noGrp="1"/>
          </p:cNvSpPr>
          <p:nvPr>
            <p:ph type="sldNum" sz="quarter" idx="12"/>
          </p:nvPr>
        </p:nvSpPr>
        <p:spPr/>
        <p:txBody>
          <a:bodyPr/>
          <a:lstStyle/>
          <a:p>
            <a:fld id="{DE00C140-E60B-AC49-AC3D-F6AF3FFB3739}" type="slidenum">
              <a:rPr lang="en-US" smtClean="0"/>
              <a:t>‹#›</a:t>
            </a:fld>
            <a:endParaRPr lang="en-US"/>
          </a:p>
        </p:txBody>
      </p:sp>
    </p:spTree>
    <p:extLst>
      <p:ext uri="{BB962C8B-B14F-4D97-AF65-F5344CB8AC3E}">
        <p14:creationId xmlns:p14="http://schemas.microsoft.com/office/powerpoint/2010/main" val="5730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717776-5254-704F-8FCD-33E28A0928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1FC4E6-F0FD-3E4C-B696-3714F6A998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811FCC-E3A3-6943-93C2-7987D5BCE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E5413E-CBED-2D4B-8877-4EB576F32CF8}" type="datetimeFigureOut">
              <a:rPr lang="en-US" smtClean="0"/>
              <a:t>9/20/20</a:t>
            </a:fld>
            <a:endParaRPr lang="en-US"/>
          </a:p>
        </p:txBody>
      </p:sp>
      <p:sp>
        <p:nvSpPr>
          <p:cNvPr id="5" name="Footer Placeholder 4">
            <a:extLst>
              <a:ext uri="{FF2B5EF4-FFF2-40B4-BE49-F238E27FC236}">
                <a16:creationId xmlns:a16="http://schemas.microsoft.com/office/drawing/2014/main" id="{6B444518-17F8-7644-849C-58FBF9E118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CC17E0-B54D-BC43-92B5-D593E586E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0C140-E60B-AC49-AC3D-F6AF3FFB3739}" type="slidenum">
              <a:rPr lang="en-US" smtClean="0"/>
              <a:t>‹#›</a:t>
            </a:fld>
            <a:endParaRPr lang="en-US"/>
          </a:p>
        </p:txBody>
      </p:sp>
    </p:spTree>
    <p:extLst>
      <p:ext uri="{BB962C8B-B14F-4D97-AF65-F5344CB8AC3E}">
        <p14:creationId xmlns:p14="http://schemas.microsoft.com/office/powerpoint/2010/main" val="3112741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25F96-6A17-B04F-961B-38677D354E36}"/>
              </a:ext>
            </a:extLst>
          </p:cNvPr>
          <p:cNvSpPr>
            <a:spLocks noGrp="1"/>
          </p:cNvSpPr>
          <p:nvPr>
            <p:ph type="title"/>
          </p:nvPr>
        </p:nvSpPr>
        <p:spPr>
          <a:xfrm>
            <a:off x="1890486" y="685800"/>
            <a:ext cx="8229600" cy="1143000"/>
          </a:xfrm>
        </p:spPr>
        <p:txBody>
          <a:bodyPr/>
          <a:lstStyle/>
          <a:p>
            <a:pPr algn="ctr"/>
            <a:r>
              <a:rPr lang="en-US" sz="6000" b="1" dirty="0">
                <a:solidFill>
                  <a:srgbClr val="0432FF"/>
                </a:solidFill>
                <a:latin typeface="Garamond" panose="02020404030301010803" pitchFamily="18" charset="0"/>
              </a:rPr>
              <a:t>Chapter 3</a:t>
            </a:r>
          </a:p>
        </p:txBody>
      </p:sp>
      <p:sp>
        <p:nvSpPr>
          <p:cNvPr id="8" name="TextBox 7">
            <a:extLst>
              <a:ext uri="{FF2B5EF4-FFF2-40B4-BE49-F238E27FC236}">
                <a16:creationId xmlns:a16="http://schemas.microsoft.com/office/drawing/2014/main" id="{2FDB45F4-2B73-C246-87A1-09E8C8D8AA54}"/>
              </a:ext>
            </a:extLst>
          </p:cNvPr>
          <p:cNvSpPr txBox="1"/>
          <p:nvPr/>
        </p:nvSpPr>
        <p:spPr>
          <a:xfrm>
            <a:off x="3098800" y="2743201"/>
            <a:ext cx="7010400" cy="2215991"/>
          </a:xfrm>
          <a:prstGeom prst="rect">
            <a:avLst/>
          </a:prstGeom>
          <a:noFill/>
        </p:spPr>
        <p:txBody>
          <a:bodyPr wrap="square" rtlCol="0">
            <a:spAutoFit/>
          </a:bodyPr>
          <a:lstStyle/>
          <a:p>
            <a:r>
              <a:rPr lang="en-US" altLang="en-US" sz="4000" b="1" dirty="0">
                <a:latin typeface="Garamond" panose="02020404030301010803" pitchFamily="18" charset="0"/>
              </a:rPr>
              <a:t>Discrete Random Variables </a:t>
            </a:r>
          </a:p>
          <a:p>
            <a:r>
              <a:rPr lang="en-US" altLang="en-US" sz="4000" b="1" dirty="0">
                <a:latin typeface="Garamond" panose="02020404030301010803" pitchFamily="18" charset="0"/>
              </a:rPr>
              <a:t>                     and </a:t>
            </a:r>
          </a:p>
          <a:p>
            <a:r>
              <a:rPr lang="en-US" altLang="en-US" sz="4000" b="1" dirty="0">
                <a:latin typeface="Garamond" panose="02020404030301010803" pitchFamily="18" charset="0"/>
              </a:rPr>
              <a:t>Their Probability Distributions</a:t>
            </a:r>
          </a:p>
          <a:p>
            <a:endParaRPr lang="en-US" dirty="0"/>
          </a:p>
        </p:txBody>
      </p:sp>
    </p:spTree>
    <p:extLst>
      <p:ext uri="{BB962C8B-B14F-4D97-AF65-F5344CB8AC3E}">
        <p14:creationId xmlns:p14="http://schemas.microsoft.com/office/powerpoint/2010/main" val="3747644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b="1" dirty="0">
                <a:solidFill>
                  <a:srgbClr val="0432FF"/>
                </a:solidFill>
                <a:latin typeface="Garamond" panose="02020404030301010803" pitchFamily="18" charset="0"/>
              </a:rPr>
              <a:t>Objectives</a:t>
            </a:r>
          </a:p>
        </p:txBody>
      </p:sp>
      <p:sp>
        <p:nvSpPr>
          <p:cNvPr id="5123" name="Content Placeholder 4"/>
          <p:cNvSpPr>
            <a:spLocks noGrp="1"/>
          </p:cNvSpPr>
          <p:nvPr>
            <p:ph idx="1"/>
          </p:nvPr>
        </p:nvSpPr>
        <p:spPr>
          <a:xfrm>
            <a:off x="1981200" y="1295400"/>
            <a:ext cx="8229600" cy="4525962"/>
          </a:xfrm>
        </p:spPr>
        <p:txBody>
          <a:bodyPr/>
          <a:lstStyle/>
          <a:p>
            <a:pPr marL="0" indent="0">
              <a:lnSpc>
                <a:spcPct val="150000"/>
              </a:lnSpc>
              <a:buNone/>
            </a:pPr>
            <a:endParaRPr lang="en-US" sz="3200" dirty="0">
              <a:solidFill>
                <a:srgbClr val="0000FF"/>
              </a:solidFill>
            </a:endParaRPr>
          </a:p>
          <a:p>
            <a:pPr lvl="1">
              <a:buClr>
                <a:srgbClr val="00B0F0"/>
              </a:buClr>
              <a:buFont typeface="Wingdings" pitchFamily="2" charset="2"/>
              <a:buChar char="Ø"/>
            </a:pPr>
            <a:r>
              <a:rPr lang="en-US" sz="3200" dirty="0">
                <a:latin typeface="Times New Roman" panose="02020603050405020304" pitchFamily="18" charset="0"/>
                <a:cs typeface="Times New Roman" panose="02020603050405020304" pitchFamily="18" charset="0"/>
              </a:rPr>
              <a:t>Tchebysheff’s Theorem</a:t>
            </a:r>
          </a:p>
        </p:txBody>
      </p:sp>
      <p:sp>
        <p:nvSpPr>
          <p:cNvPr id="5124" name="Slide Number Placeholder 1"/>
          <p:cNvSpPr>
            <a:spLocks noGrp="1"/>
          </p:cNvSpPr>
          <p:nvPr>
            <p:ph type="sldNum" sz="quarter" idx="10"/>
          </p:nvPr>
        </p:nvSpPr>
        <p:spPr bwMode="auto">
          <a:xfrm>
            <a:off x="9829801" y="6096001"/>
            <a:ext cx="366713" cy="365125"/>
          </a:xfrm>
          <a:noFill/>
          <a:ln>
            <a:miter lim="800000"/>
            <a:headEnd/>
            <a:tailEnd/>
          </a:ln>
        </p:spPr>
        <p:txBody>
          <a:bodyPr/>
          <a:lstStyle/>
          <a:p>
            <a:fld id="{06CC9E16-4442-4D47-9E0A-5535F362E45D}" type="slidenum">
              <a:rPr lang="en-US" smtClean="0"/>
              <a:pPr/>
              <a:t>2</a:t>
            </a:fld>
            <a:endParaRPr lang="en-US"/>
          </a:p>
        </p:txBody>
      </p:sp>
    </p:spTree>
    <p:extLst>
      <p:ext uri="{BB962C8B-B14F-4D97-AF65-F5344CB8AC3E}">
        <p14:creationId xmlns:p14="http://schemas.microsoft.com/office/powerpoint/2010/main" val="475725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CD6CC-5FF8-AD47-9EED-2F6D831A5B58}"/>
              </a:ext>
            </a:extLst>
          </p:cNvPr>
          <p:cNvSpPr>
            <a:spLocks noGrp="1"/>
          </p:cNvSpPr>
          <p:nvPr>
            <p:ph type="title"/>
          </p:nvPr>
        </p:nvSpPr>
        <p:spPr/>
        <p:txBody>
          <a:bodyPr/>
          <a:lstStyle/>
          <a:p>
            <a:pPr algn="ctr"/>
            <a:r>
              <a:rPr lang="en-US" sz="4000" dirty="0">
                <a:solidFill>
                  <a:srgbClr val="0432FF"/>
                </a:solidFill>
                <a:latin typeface="Garamond" panose="02020404030301010803" pitchFamily="18" charset="0"/>
              </a:rPr>
              <a:t>Tchebysheff’s Theorem</a:t>
            </a:r>
            <a:br>
              <a:rPr lang="en-US" b="1" dirty="0"/>
            </a:b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63DC65-CE77-3E4D-B91C-6F50FC230C54}"/>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Let X be a random variable with mean </a:t>
                </a:r>
                <a14:m>
                  <m:oMath xmlns:m="http://schemas.openxmlformats.org/officeDocument/2006/math">
                    <m:r>
                      <a:rPr lang="en-US" sz="2400" i="1" smtClean="0">
                        <a:latin typeface="Cambria Math" panose="02040503050406030204" pitchFamily="18" charset="0"/>
                        <a:ea typeface="Cambria Math" panose="02040503050406030204" pitchFamily="18" charset="0"/>
                      </a:rPr>
                      <m:t>𝜇</m:t>
                    </m:r>
                  </m:oMath>
                </a14:m>
                <a:r>
                  <a:rPr lang="en-US" sz="2400" dirty="0">
                    <a:latin typeface="Times New Roman" panose="02020603050405020304" pitchFamily="18" charset="0"/>
                    <a:cs typeface="Times New Roman" panose="02020603050405020304" pitchFamily="18" charset="0"/>
                  </a:rPr>
                  <a:t> and finite variance </a:t>
                </a:r>
                <a14:m>
                  <m:oMath xmlns:m="http://schemas.openxmlformats.org/officeDocument/2006/math">
                    <m:sSup>
                      <m:sSupPr>
                        <m:ctrlPr>
                          <a:rPr lang="en-US" sz="2400" i="1" smtClean="0">
                            <a:latin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rPr>
                          <m:t>2</m:t>
                        </m:r>
                      </m:sup>
                    </m:sSup>
                  </m:oMath>
                </a14:m>
                <a:r>
                  <a:rPr lang="en-US" sz="2400" dirty="0">
                    <a:latin typeface="Times New Roman" panose="02020603050405020304" pitchFamily="18" charset="0"/>
                    <a:cs typeface="Times New Roman" panose="02020603050405020304" pitchFamily="18" charset="0"/>
                  </a:rPr>
                  <a:t>. Then, for any constant k &gt; 0 ,</a:t>
                </a:r>
              </a:p>
              <a:p>
                <a:pPr marL="0" indent="0">
                  <a:buNone/>
                </a:pPr>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𝜇</m:t>
                              </m:r>
                            </m:e>
                          </m:d>
                          <m:r>
                            <a:rPr lang="en-US" sz="2400" i="1">
                              <a:latin typeface="Cambria Math" panose="02040503050406030204" pitchFamily="18" charset="0"/>
                              <a:ea typeface="Cambria Math" panose="02040503050406030204" pitchFamily="18" charset="0"/>
                              <a:cs typeface="Times New Roman" panose="02020603050405020304" pitchFamily="18" charset="0"/>
                            </a:rPr>
                            <m:t>&lt;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𝑘</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𝜎</m:t>
                          </m:r>
                        </m:e>
                      </m:d>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num>
                        <m:den>
                          <m:sSup>
                            <m:sSup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𝑘</m:t>
                              </m:r>
                            </m:e>
                            <m: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m:t>
                              </m:r>
                            </m:sup>
                          </m:sSup>
                        </m:den>
                      </m:f>
                    </m:oMath>
                  </m:oMathPara>
                </a14:m>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sz="2400" dirty="0">
                    <a:latin typeface="Times New Roman" panose="02020603050405020304" pitchFamily="18" charset="0"/>
                    <a:cs typeface="Times New Roman" panose="02020603050405020304" pitchFamily="18" charset="0"/>
                  </a:rPr>
                  <a:t>or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𝜇</m:t>
                              </m:r>
                            </m:e>
                          </m:d>
                          <m:r>
                            <a:rPr lang="en-US" sz="2400" i="1">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𝑘</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𝜎</m:t>
                          </m:r>
                        </m:e>
                      </m:d>
                      <m:r>
                        <a:rPr lang="en-US" sz="24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num>
                        <m:den>
                          <m:sSup>
                            <m:sSup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𝑘</m:t>
                              </m:r>
                            </m:e>
                            <m: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m:t>
                              </m:r>
                            </m:sup>
                          </m:sSup>
                        </m:den>
                      </m:f>
                    </m:oMath>
                  </m:oMathPara>
                </a14:m>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9563DC65-CE77-3E4D-B91C-6F50FC230C54}"/>
                  </a:ext>
                </a:extLst>
              </p:cNvPr>
              <p:cNvSpPr>
                <a:spLocks noGrp="1" noRot="1" noChangeAspect="1" noMove="1" noResize="1" noEditPoints="1" noAdjustHandles="1" noChangeArrowheads="1" noChangeShapeType="1" noTextEdit="1"/>
              </p:cNvSpPr>
              <p:nvPr>
                <p:ph idx="1"/>
              </p:nvPr>
            </p:nvSpPr>
            <p:spPr>
              <a:blipFill>
                <a:blip r:embed="rId2"/>
                <a:stretch>
                  <a:fillRect l="-965" t="-2035"/>
                </a:stretch>
              </a:blipFill>
            </p:spPr>
            <p:txBody>
              <a:bodyPr/>
              <a:lstStyle/>
              <a:p>
                <a:r>
                  <a:rPr lang="en-US">
                    <a:noFill/>
                  </a:rPr>
                  <a:t> </a:t>
                </a:r>
              </a:p>
            </p:txBody>
          </p:sp>
        </mc:Fallback>
      </mc:AlternateContent>
    </p:spTree>
    <p:extLst>
      <p:ext uri="{BB962C8B-B14F-4D97-AF65-F5344CB8AC3E}">
        <p14:creationId xmlns:p14="http://schemas.microsoft.com/office/powerpoint/2010/main" val="141009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9D5B1-EDB6-A847-BEB0-A619E1401E9A}"/>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The importance of Tchebysheff’s inequality is that it enables us to derive bounds on probabilities when only the mean, or both the mean and the variance, of the probability distribution are known. </a:t>
            </a:r>
          </a:p>
          <a:p>
            <a:pPr marL="0" indent="0">
              <a:buNone/>
            </a:pPr>
            <a:r>
              <a:rPr lang="en-US" sz="2400" dirty="0">
                <a:latin typeface="Times New Roman" panose="02020603050405020304" pitchFamily="18" charset="0"/>
                <a:cs typeface="Times New Roman" panose="02020603050405020304" pitchFamily="18" charset="0"/>
              </a:rPr>
              <a:t>Of course, if the actual distribution were known, then the desired probabilities could be exactly computed, and we would not need to resort to bounds.</a:t>
            </a:r>
          </a:p>
          <a:p>
            <a:pPr marL="0" indent="0">
              <a:buNone/>
            </a:pPr>
            <a:endParaRPr lang="en-US" dirty="0"/>
          </a:p>
        </p:txBody>
      </p:sp>
      <p:sp>
        <p:nvSpPr>
          <p:cNvPr id="4" name="Title 1">
            <a:extLst>
              <a:ext uri="{FF2B5EF4-FFF2-40B4-BE49-F238E27FC236}">
                <a16:creationId xmlns:a16="http://schemas.microsoft.com/office/drawing/2014/main" id="{D8EC425D-4C57-1F4F-B29F-7B955462F652}"/>
              </a:ext>
            </a:extLst>
          </p:cNvPr>
          <p:cNvSpPr>
            <a:spLocks noGrp="1"/>
          </p:cNvSpPr>
          <p:nvPr>
            <p:ph type="title"/>
          </p:nvPr>
        </p:nvSpPr>
        <p:spPr>
          <a:xfrm>
            <a:off x="838200" y="365125"/>
            <a:ext cx="10515600" cy="1325563"/>
          </a:xfrm>
        </p:spPr>
        <p:txBody>
          <a:bodyPr/>
          <a:lstStyle/>
          <a:p>
            <a:pPr algn="ctr"/>
            <a:r>
              <a:rPr lang="en-US" sz="4000" dirty="0">
                <a:solidFill>
                  <a:srgbClr val="0432FF"/>
                </a:solidFill>
                <a:latin typeface="Garamond" panose="02020404030301010803" pitchFamily="18" charset="0"/>
              </a:rPr>
              <a:t>Tchebysheff’s Theorem</a:t>
            </a:r>
            <a:br>
              <a:rPr lang="en-US" b="1" dirty="0"/>
            </a:br>
            <a:endParaRPr lang="en-US" dirty="0"/>
          </a:p>
        </p:txBody>
      </p:sp>
    </p:spTree>
    <p:extLst>
      <p:ext uri="{BB962C8B-B14F-4D97-AF65-F5344CB8AC3E}">
        <p14:creationId xmlns:p14="http://schemas.microsoft.com/office/powerpoint/2010/main" val="2445737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9D6BC-6AC2-B14F-B576-DBB153577915}"/>
              </a:ext>
            </a:extLst>
          </p:cNvPr>
          <p:cNvSpPr>
            <a:spLocks noGrp="1"/>
          </p:cNvSpPr>
          <p:nvPr>
            <p:ph type="title"/>
          </p:nvPr>
        </p:nvSpPr>
        <p:spPr>
          <a:xfrm>
            <a:off x="324091" y="0"/>
            <a:ext cx="10515600" cy="1325563"/>
          </a:xfrm>
        </p:spPr>
        <p:txBody>
          <a:bodyPr>
            <a:normAutofit/>
          </a:bodyPr>
          <a:lstStyle/>
          <a:p>
            <a:pPr algn="ctr"/>
            <a:r>
              <a:rPr lang="en-US" sz="4000" dirty="0">
                <a:solidFill>
                  <a:srgbClr val="0432FF"/>
                </a:solidFill>
                <a:latin typeface="Garamond" panose="02020404030301010803" pitchFamily="18" charset="0"/>
              </a:rPr>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7B9783C-D788-9F44-BCAB-D12C8707ED3C}"/>
                  </a:ext>
                </a:extLst>
              </p:cNvPr>
              <p:cNvSpPr>
                <a:spLocks noGrp="1"/>
              </p:cNvSpPr>
              <p:nvPr>
                <p:ph idx="1"/>
              </p:nvPr>
            </p:nvSpPr>
            <p:spPr>
              <a:xfrm>
                <a:off x="273934" y="1133383"/>
                <a:ext cx="11918066" cy="5556783"/>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Suppose we know that the number of items produced in a factory during a week is a random variable X with mean 500. If the variance of a week’s production is known to equal 100, then what can be said about the probability that this week’s production will be between 400 and 600?</a:t>
                </a:r>
              </a:p>
              <a:p>
                <a:pPr marL="0" indent="0">
                  <a:buNone/>
                </a:pPr>
                <a:r>
                  <a:rPr lang="en-US" sz="2400" b="1" dirty="0">
                    <a:latin typeface="Times New Roman" panose="02020603050405020304" pitchFamily="18" charset="0"/>
                    <a:cs typeface="Times New Roman" panose="02020603050405020304" pitchFamily="18" charset="0"/>
                  </a:rPr>
                  <a:t>Sol: </a:t>
                </a:r>
                <a:r>
                  <a:rPr lang="en-US" sz="2400" dirty="0">
                    <a:latin typeface="Times New Roman" panose="02020603050405020304" pitchFamily="18" charset="0"/>
                    <a:cs typeface="Times New Roman" panose="02020603050405020304" pitchFamily="18" charset="0"/>
                  </a:rPr>
                  <a:t>Now </a:t>
                </a:r>
                <a14:m>
                  <m:oMath xmlns:m="http://schemas.openxmlformats.org/officeDocument/2006/math">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 500, </a:t>
                </a:r>
                <a14:m>
                  <m:oMath xmlns:m="http://schemas.openxmlformats.org/officeDocument/2006/math">
                    <m:r>
                      <a:rPr lang="en-US" sz="2400" b="0" i="1" smtClean="0">
                        <a:latin typeface="Cambria Math" panose="02040503050406030204" pitchFamily="18" charset="0"/>
                        <a:ea typeface="Cambria Math" panose="02040503050406030204" pitchFamily="18" charset="0"/>
                      </a:rPr>
                      <m:t>𝜎</m:t>
                    </m:r>
                  </m:oMath>
                </a14:m>
                <a:r>
                  <a:rPr lang="en-US" sz="2400" baseline="30000"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 100 and </a:t>
                </a:r>
                <a14:m>
                  <m:oMath xmlns:m="http://schemas.openxmlformats.org/officeDocument/2006/math">
                    <m:r>
                      <a:rPr lang="en-US" sz="2400" b="0" i="1" smtClean="0">
                        <a:latin typeface="Cambria Math" panose="02040503050406030204" pitchFamily="18" charset="0"/>
                        <a:ea typeface="Cambria Math" panose="02040503050406030204" pitchFamily="18" charset="0"/>
                      </a:rPr>
                      <m:t>𝜎</m:t>
                    </m:r>
                  </m:oMath>
                </a14:m>
                <a:r>
                  <a:rPr lang="en-US" sz="2400" dirty="0">
                    <a:latin typeface="Times New Roman" panose="02020603050405020304" pitchFamily="18" charset="0"/>
                    <a:cs typeface="Times New Roman" panose="02020603050405020304" pitchFamily="18" charset="0"/>
                  </a:rPr>
                  <a:t> = 10. </a:t>
                </a:r>
              </a:p>
              <a:p>
                <a:pPr marL="0" indent="0">
                  <a:buNone/>
                </a:pPr>
                <a:r>
                  <a:rPr lang="en-US" sz="2400" dirty="0">
                    <a:latin typeface="Times New Roman" panose="02020603050405020304" pitchFamily="18" charset="0"/>
                    <a:cs typeface="Times New Roman" panose="02020603050405020304" pitchFamily="18" charset="0"/>
                  </a:rPr>
                  <a:t>        We want to find P(400 &lt; X &lt; 600). </a:t>
                </a:r>
              </a:p>
              <a:p>
                <a:pPr marL="0" indent="0">
                  <a:buNone/>
                </a:pPr>
                <a:r>
                  <a:rPr lang="en-US" sz="2400" dirty="0">
                    <a:latin typeface="Times New Roman" panose="02020603050405020304" pitchFamily="18" charset="0"/>
                    <a:cs typeface="Times New Roman" panose="02020603050405020304" pitchFamily="18" charset="0"/>
                  </a:rPr>
                  <a:t>        By Tchebysheff’s Theorem, </a:t>
                </a:r>
              </a:p>
              <a:p>
                <a:pPr marL="0" indent="0">
                  <a:buNone/>
                </a:pPr>
                <a:r>
                  <a:rPr lang="en-US" sz="2400" dirty="0">
                    <a:latin typeface="Times New Roman" panose="02020603050405020304" pitchFamily="18" charset="0"/>
                    <a:cs typeface="Times New Roman" panose="02020603050405020304" pitchFamily="18" charset="0"/>
                  </a:rPr>
                  <a:t>        P(400 &lt; X &lt; 600) = </a:t>
                </a:r>
                <a14:m>
                  <m:oMath xmlns:m="http://schemas.openxmlformats.org/officeDocument/2006/math">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𝑋</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ea typeface="Cambria Math" panose="02040503050406030204" pitchFamily="18" charset="0"/>
                                <a:cs typeface="Times New Roman" panose="02020603050405020304" pitchFamily="18" charset="0"/>
                              </a:rPr>
                              <m:t>𝜇</m:t>
                            </m:r>
                          </m:e>
                        </m:d>
                        <m:r>
                          <a:rPr lang="en-US" sz="2400" i="1">
                            <a:latin typeface="Cambria Math" panose="02040503050406030204" pitchFamily="18" charset="0"/>
                            <a:ea typeface="Cambria Math" panose="02040503050406030204" pitchFamily="18" charset="0"/>
                            <a:cs typeface="Times New Roman" panose="02020603050405020304" pitchFamily="18" charset="0"/>
                          </a:rPr>
                          <m:t>&lt;</m:t>
                        </m:r>
                        <m:r>
                          <a:rPr lang="en-US" sz="2400" i="1">
                            <a:latin typeface="Cambria Math" panose="02040503050406030204" pitchFamily="18" charset="0"/>
                            <a:ea typeface="Cambria Math" panose="02040503050406030204" pitchFamily="18" charset="0"/>
                            <a:cs typeface="Times New Roman" panose="02020603050405020304" pitchFamily="18" charset="0"/>
                          </a:rPr>
                          <m:t>𝑘</m:t>
                        </m:r>
                        <m:r>
                          <a:rPr lang="en-US" sz="2400" i="1">
                            <a:latin typeface="Cambria Math" panose="02040503050406030204" pitchFamily="18" charset="0"/>
                            <a:ea typeface="Cambria Math" panose="02040503050406030204" pitchFamily="18" charset="0"/>
                            <a:cs typeface="Times New Roman" panose="02020603050405020304" pitchFamily="18" charset="0"/>
                          </a:rPr>
                          <m:t>𝜎</m:t>
                        </m:r>
                      </m:e>
                    </m:d>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&lt;</m:t>
                    </m:r>
                    <m:r>
                      <a:rPr lang="en-US" sz="2400" b="0" i="1" smtClean="0">
                        <a:latin typeface="Cambria Math" panose="02040503050406030204" pitchFamily="18" charset="0"/>
                        <a:ea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&lt;</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So </a:t>
                </a:r>
                <a14:m>
                  <m:oMath xmlns:m="http://schemas.openxmlformats.org/officeDocument/2006/math">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𝜎</m:t>
                    </m:r>
                  </m:oMath>
                </a14:m>
                <a:r>
                  <a:rPr lang="en-US" sz="2400" dirty="0">
                    <a:latin typeface="Times New Roman" panose="02020603050405020304" pitchFamily="18" charset="0"/>
                    <a:cs typeface="Times New Roman" panose="02020603050405020304" pitchFamily="18" charset="0"/>
                  </a:rPr>
                  <a:t> = 400 and </a:t>
                </a:r>
                <a14:m>
                  <m:oMath xmlns:m="http://schemas.openxmlformats.org/officeDocument/2006/math">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𝜎</m:t>
                    </m:r>
                  </m:oMath>
                </a14:m>
                <a:r>
                  <a:rPr lang="en-US" sz="2400" dirty="0">
                    <a:latin typeface="Times New Roman" panose="02020603050405020304" pitchFamily="18" charset="0"/>
                    <a:cs typeface="Times New Roman" panose="02020603050405020304" pitchFamily="18" charset="0"/>
                  </a:rPr>
                  <a:t> = 600 </a:t>
                </a:r>
              </a:p>
              <a:p>
                <a:pPr marL="0" indent="0">
                  <a:buNone/>
                </a:pPr>
                <a:r>
                  <a:rPr lang="en-US" sz="2400" dirty="0">
                    <a:latin typeface="Times New Roman" panose="02020603050405020304" pitchFamily="18" charset="0"/>
                    <a:cs typeface="Times New Roman" panose="02020603050405020304" pitchFamily="18" charset="0"/>
                  </a:rPr>
                  <a:t>        That is, 500 -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(10) = 400 and 500 +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(10) = 600</a:t>
                </a:r>
              </a:p>
              <a:p>
                <a:pPr marL="0" indent="0">
                  <a:buNone/>
                </a:pPr>
                <a:r>
                  <a:rPr lang="en-US" sz="2400" dirty="0">
                    <a:latin typeface="Times New Roman" panose="02020603050405020304" pitchFamily="18" charset="0"/>
                    <a:cs typeface="Times New Roman" panose="02020603050405020304" pitchFamily="18" charset="0"/>
                  </a:rPr>
                  <a:t>         =&gt; </a:t>
                </a:r>
                <a:r>
                  <a:rPr lang="en-US" sz="2400" i="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 10 </a:t>
                </a:r>
              </a:p>
              <a:p>
                <a:pPr marL="0" indent="0">
                  <a:buNone/>
                </a:pPr>
                <a:r>
                  <a:rPr lang="en-US" sz="2400" dirty="0">
                    <a:latin typeface="Times New Roman" panose="02020603050405020304" pitchFamily="18" charset="0"/>
                    <a:cs typeface="Times New Roman" panose="02020603050405020304" pitchFamily="18" charset="0"/>
                  </a:rPr>
                  <a:t>        Therefore, P(400 &lt; X &lt; 600)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m:t>
                        </m:r>
                      </m:num>
                      <m:den>
                        <m:sSup>
                          <m:sSup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10</m:t>
                                </m:r>
                              </m:e>
                            </m:d>
                          </m:e>
                          <m:sup>
                            <m:r>
                              <a:rPr lang="en-US" sz="2400" b="0" i="1" smtClean="0">
                                <a:latin typeface="Cambria Math" panose="02040503050406030204" pitchFamily="18" charset="0"/>
                                <a:ea typeface="Cambria Math" panose="02040503050406030204" pitchFamily="18" charset="0"/>
                                <a:cs typeface="Times New Roman" panose="02020603050405020304" pitchFamily="18" charset="0"/>
                              </a:rPr>
                              <m:t>2</m:t>
                            </m:r>
                          </m:sup>
                        </m:sSup>
                      </m:den>
                    </m:f>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ea typeface="Cambria Math" panose="02040503050406030204" pitchFamily="18" charset="0"/>
                            <a:cs typeface="Times New Roman" panose="02020603050405020304" pitchFamily="18" charset="0"/>
                          </a:rPr>
                          <m:t>99</m:t>
                        </m:r>
                      </m:num>
                      <m:den>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100</m:t>
                        </m:r>
                      </m:den>
                    </m:f>
                  </m:oMath>
                </a14:m>
                <a:r>
                  <a:rPr lang="en-US" sz="2400" dirty="0">
                    <a:latin typeface="Times New Roman" panose="02020603050405020304" pitchFamily="18" charset="0"/>
                    <a:cs typeface="Times New Roman" panose="02020603050405020304" pitchFamily="18" charset="0"/>
                  </a:rPr>
                  <a:t> = 0.99</a:t>
                </a:r>
              </a:p>
              <a:p>
                <a:pPr marL="0" indent="0">
                  <a:buNone/>
                </a:pPr>
                <a:r>
                  <a:rPr lang="en-US" sz="2400" dirty="0">
                    <a:latin typeface="Times New Roman" panose="02020603050405020304" pitchFamily="18" charset="0"/>
                    <a:cs typeface="Times New Roman" panose="02020603050405020304" pitchFamily="18" charset="0"/>
                  </a:rPr>
                  <a:t>        So the probability that this week’s production will be between 400 and 600 is at least  </a:t>
                </a:r>
              </a:p>
              <a:p>
                <a:pPr marL="0" indent="0">
                  <a:buNone/>
                </a:pPr>
                <a:r>
                  <a:rPr lang="en-US" sz="2400" dirty="0">
                    <a:latin typeface="Times New Roman" panose="02020603050405020304" pitchFamily="18" charset="0"/>
                    <a:cs typeface="Times New Roman" panose="02020603050405020304" pitchFamily="18" charset="0"/>
                  </a:rPr>
                  <a:t>        0.99.</a:t>
                </a: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A7B9783C-D788-9F44-BCAB-D12C8707ED3C}"/>
                  </a:ext>
                </a:extLst>
              </p:cNvPr>
              <p:cNvSpPr>
                <a:spLocks noGrp="1" noRot="1" noChangeAspect="1" noMove="1" noResize="1" noEditPoints="1" noAdjustHandles="1" noChangeArrowheads="1" noChangeShapeType="1" noTextEdit="1"/>
              </p:cNvSpPr>
              <p:nvPr>
                <p:ph idx="1"/>
              </p:nvPr>
            </p:nvSpPr>
            <p:spPr>
              <a:xfrm>
                <a:off x="273934" y="1133383"/>
                <a:ext cx="11918066" cy="5556783"/>
              </a:xfrm>
              <a:blipFill>
                <a:blip r:embed="rId2"/>
                <a:stretch>
                  <a:fillRect l="-851" t="-2283" r="-638"/>
                </a:stretch>
              </a:blipFill>
            </p:spPr>
            <p:txBody>
              <a:bodyPr/>
              <a:lstStyle/>
              <a:p>
                <a:r>
                  <a:rPr lang="en-US">
                    <a:noFill/>
                  </a:rPr>
                  <a:t> </a:t>
                </a:r>
              </a:p>
            </p:txBody>
          </p:sp>
        </mc:Fallback>
      </mc:AlternateContent>
    </p:spTree>
    <p:extLst>
      <p:ext uri="{BB962C8B-B14F-4D97-AF65-F5344CB8AC3E}">
        <p14:creationId xmlns:p14="http://schemas.microsoft.com/office/powerpoint/2010/main" val="215464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additive="base">
                                        <p:cTn id="5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312</Words>
  <Application>Microsoft Macintosh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Calibri Light</vt:lpstr>
      <vt:lpstr>Cambria Math</vt:lpstr>
      <vt:lpstr>Garamond</vt:lpstr>
      <vt:lpstr>Times New Roman</vt:lpstr>
      <vt:lpstr>Wingdings</vt:lpstr>
      <vt:lpstr>Office Theme</vt:lpstr>
      <vt:lpstr>Chapter 3</vt:lpstr>
      <vt:lpstr>Objectives</vt:lpstr>
      <vt:lpstr>Tchebysheff’s Theorem </vt:lpstr>
      <vt:lpstr>Tchebysheff’s Theorem </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12</cp:revision>
  <dcterms:created xsi:type="dcterms:W3CDTF">2020-09-20T20:12:02Z</dcterms:created>
  <dcterms:modified xsi:type="dcterms:W3CDTF">2020-09-20T21:30:24Z</dcterms:modified>
</cp:coreProperties>
</file>