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  <p:sldMasterId id="2147483722" r:id="rId2"/>
  </p:sldMasterIdLst>
  <p:notesMasterIdLst>
    <p:notesMasterId r:id="rId7"/>
  </p:notesMasterIdLst>
  <p:handoutMasterIdLst>
    <p:handoutMasterId r:id="rId8"/>
  </p:handoutMasterIdLst>
  <p:sldIdLst>
    <p:sldId id="256" r:id="rId3"/>
    <p:sldId id="374" r:id="rId4"/>
    <p:sldId id="394" r:id="rId5"/>
    <p:sldId id="398" r:id="rId6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00"/>
    <a:srgbClr val="008000"/>
    <a:srgbClr val="0066FF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130" autoAdjust="0"/>
    <p:restoredTop sz="94831" autoAdjust="0"/>
  </p:normalViewPr>
  <p:slideViewPr>
    <p:cSldViewPr>
      <p:cViewPr varScale="1">
        <p:scale>
          <a:sx n="104" d="100"/>
          <a:sy n="104" d="100"/>
        </p:scale>
        <p:origin x="1422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0" d="100"/>
          <a:sy n="80" d="100"/>
        </p:scale>
        <p:origin x="-1452" y="-102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 eaLnBrk="1" hangingPunct="1">
              <a:defRPr sz="1200">
                <a:cs typeface="+mn-cs"/>
              </a:defRPr>
            </a:lvl1pPr>
          </a:lstStyle>
          <a:p>
            <a:pPr>
              <a:defRPr/>
            </a:pPr>
            <a:r>
              <a:rPr lang="en-US"/>
              <a:t>QTM1310/ Sharpe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 eaLnBrk="1" hangingPunct="1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 eaLnBrk="1" hangingPunct="1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 eaLnBrk="1" hangingPunct="1">
              <a:defRPr sz="1200">
                <a:cs typeface="+mn-cs"/>
              </a:defRPr>
            </a:lvl1pPr>
          </a:lstStyle>
          <a:p>
            <a:pPr>
              <a:defRPr/>
            </a:pPr>
            <a:fld id="{2980DCE7-2FDE-4BB1-9DB6-8A8E99E0AC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3111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 eaLnBrk="1" hangingPunct="1">
              <a:defRPr sz="1200">
                <a:cs typeface="+mn-cs"/>
              </a:defRPr>
            </a:lvl1pPr>
          </a:lstStyle>
          <a:p>
            <a:pPr>
              <a:defRPr/>
            </a:pPr>
            <a:r>
              <a:rPr lang="en-US"/>
              <a:t>QTM1310/ Sharpe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 eaLnBrk="1" hangingPunct="1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30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 eaLnBrk="1" hangingPunct="1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 eaLnBrk="1" hangingPunct="1">
              <a:defRPr sz="1200">
                <a:cs typeface="+mn-cs"/>
              </a:defRPr>
            </a:lvl1pPr>
          </a:lstStyle>
          <a:p>
            <a:pPr>
              <a:defRPr/>
            </a:pPr>
            <a:fld id="{442E977A-6F32-45A2-B99F-DD2E389524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078190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>
                <a:cs typeface="Arial" charset="0"/>
              </a:rPr>
              <a:t>QTM1310/ Sharpe</a:t>
            </a:r>
          </a:p>
        </p:txBody>
      </p:sp>
      <p:sp>
        <p:nvSpPr>
          <p:cNvPr id="4403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A2EB0F4-E945-4682-A7CF-D845B55A7E34}" type="slidenum">
              <a:rPr lang="en-US" smtClean="0">
                <a:cs typeface="Arial" charset="0"/>
              </a:rPr>
              <a:pPr/>
              <a:t>1</a:t>
            </a:fld>
            <a:endParaRPr lang="en-US">
              <a:cs typeface="Arial" charset="0"/>
            </a:endParaRPr>
          </a:p>
        </p:txBody>
      </p:sp>
      <p:sp>
        <p:nvSpPr>
          <p:cNvPr id="4403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Slide Number Placeholder 2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5FFFA7-3E4E-4696-B07B-809DD78913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2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3CFFDA-1A58-42AB-B509-C0B0E46F6D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7324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7324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2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407B3D-D3CD-4B69-9776-69AD78005C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FC9A0-218E-43BA-B838-BA2C8D160B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BC0474-8AE7-4616-AD9C-D5DF46744C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8D03FE-8DF9-4373-B313-58052A9E5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209E6-1903-4289-92DA-835F4E629DED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36C087-E561-404F-B307-ED5683E88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5F1A6A-1715-482C-A627-4978E0701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5FFFA7-3E4E-4696-B07B-809DD789136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8092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ACD68-7303-448C-AF93-3137F7D49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74587C-3437-4240-841E-54D223DAB0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F87104-BFEF-4C74-B135-CE2D81127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209E6-1903-4289-92DA-835F4E629DED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C9CA2A-9556-4DC1-8982-74AA8AF52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66CAC0-A4B9-4D06-95A3-7F810E98C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001BD0-1066-4DC1-84FA-5DA93206BA9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0919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D45ED-2912-4A4E-8DBF-6D19397FB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7C36A7-4AE0-4D26-8646-20694AD63E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7320CF-395A-412B-A86C-1945B94F9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209E6-1903-4289-92DA-835F4E629DED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0E95A3-3C7A-4A04-BD50-528B207B5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36FEE8-5C3D-41C1-A14B-52DA796D0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0EDF02-1C07-4700-A667-D3FC7FF2688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546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BD3EE-FA1E-469D-9C79-8491DCEA6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833772-6083-4194-9C5E-3AA7231A84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9B1121-0C41-4A4A-80EF-03DBD012F1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C6B096-9B82-41ED-B186-D75737808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209E6-1903-4289-92DA-835F4E629DED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393B5F-1B8A-4CD5-A9B7-C34C02A67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C90806-2888-4FC8-8E41-B3033AC00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56D70C-E553-4F9B-B6C8-4117F76456B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0245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06A52-D54C-4D6C-AF94-D7D2C1193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743515-C74E-4D96-8EBF-85C5CF7C95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231281-5086-4423-9C93-E0EEF5815E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A70336-071A-4691-B728-DF2D69BF8B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4AA79C-6D44-4E44-8E0C-09FFFE6E91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061642-3DC7-4E13-82D4-0CABA5B01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209E6-1903-4289-92DA-835F4E629DED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5F38CE-4220-4CAB-B503-84815CFF9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AB333B-A96F-4888-95AF-B1E651A73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B37E10-869E-45A2-8EC0-CE4E358AFA7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8998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201E2-F024-46BC-A584-CDF6A9295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E627A9-6CFC-498F-80D9-8E8660379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209E6-1903-4289-92DA-835F4E629DED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5DDE4D-A163-472E-BA68-955392847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DCDD83-0E78-4537-94DD-F13CEA772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446466-36F6-4843-A68A-4BE121A868A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01457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1A1049-BBA1-4604-A0AE-30723E2B8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209E6-1903-4289-92DA-835F4E629DED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E4D8E1-1D68-4B35-AEFA-08A350449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0D1ACD-AA78-4526-B959-ABCDC51A2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2C61A1-49B4-4D74-AD4D-32BEB2F43F1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3410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4A080-C728-4475-9805-5823177D6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C9CA66-FC73-4C22-B21B-A2FDBD901E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46C394-3EE1-43EE-AE4F-5124489E14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FD7156-C067-4485-8F4A-955AB1F14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209E6-1903-4289-92DA-835F4E629DED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F1603C-984F-40E1-AB44-69435D9B5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643F32-F4E7-4F13-9BA6-BAED0FD96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7575FE-AD30-4F63-AA91-526019B35F8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508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2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001BD0-1066-4DC1-84FA-5DA93206BA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81331-61D1-4B91-86FA-8C4B15CEF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4F9AB0-0955-40DB-B1EC-B876F636F5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AC45E1-2484-4158-81CB-E44568CA3F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56687D-35C0-4A4E-8FA3-FC940659A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209E6-1903-4289-92DA-835F4E629DED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7B44FC-CFBA-4BF1-8F43-44CE4DEE2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639796-72AF-4323-8919-7E83FA165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26A50F-FC03-4576-BE11-63C5903EA10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06313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C38BE-6A6B-4A8B-9787-CE9693A8A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F2AB69-2580-4B76-BD35-70682BADC1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E705C0-1AF8-402D-A900-6D0D58B7A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209E6-1903-4289-92DA-835F4E629DED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280473-DD55-437E-A56D-1B97B9D7A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46E8A6-2457-4307-BF35-817723D71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3CFFDA-1A58-42AB-B509-C0B0E46F6D7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26277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183CF7-6202-420B-8AF0-31C101A39C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84232E-0BCD-4CFA-ABF9-D38861956D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8F1A2E-8A30-4484-BDFB-5F0D8CA10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209E6-1903-4289-92DA-835F4E629DED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0F9285-A987-41D2-979A-D03A4EAFF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06F788-D152-44CD-91AB-C6EEE7991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407B3D-D3CD-4B69-9776-69AD78005C3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664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2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0EDF02-1C07-4700-A667-D3FC7FF268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1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1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2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56D70C-E553-4F9B-B6C8-4117F76456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2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B37E10-869E-45A2-8EC0-CE4E358AFA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446466-36F6-4843-A68A-4BE121A868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2C61A1-49B4-4D74-AD4D-32BEB2F43F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2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7575FE-AD30-4F63-AA91-526019B35F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2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26A50F-FC03-4576-BE11-63C5903EA1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screen_plain2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687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ight Triangle 9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269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5" name="Slide Number Placeholder 26"/>
          <p:cNvSpPr>
            <a:spLocks noGrp="1"/>
          </p:cNvSpPr>
          <p:nvPr>
            <p:ph type="sldNum" sz="quarter" idx="4"/>
          </p:nvPr>
        </p:nvSpPr>
        <p:spPr>
          <a:xfrm>
            <a:off x="8305800" y="6264275"/>
            <a:ext cx="366713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000" smtClean="0">
                <a:latin typeface="Verdana" pitchFamily="34" charset="0"/>
              </a:defRPr>
            </a:lvl1pPr>
          </a:lstStyle>
          <a:p>
            <a:pPr>
              <a:defRPr/>
            </a:pPr>
            <a:fld id="{964B6C23-B086-44BD-AC40-1670550FA9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cs typeface="Arial" charset="0"/>
        </a:defRPr>
      </a:lvl9pPr>
    </p:titleStyle>
    <p:bodyStyle>
      <a:lvl1pPr marL="365125" indent="-255588" algn="l" rtl="0" eaLnBrk="0" fontAlgn="base" hangingPunct="0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itchFamily="18" charset="2"/>
        <a:buChar char=""/>
        <a:defRPr sz="2700" b="1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eaLnBrk="0" fontAlgn="base" hangingPunct="0">
        <a:spcBef>
          <a:spcPts val="325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300" b="1">
          <a:solidFill>
            <a:schemeClr val="tx1"/>
          </a:solidFill>
          <a:latin typeface="+mn-lt"/>
          <a:cs typeface="+mn-cs"/>
        </a:defRPr>
      </a:lvl2pPr>
      <a:lvl3pPr marL="858838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itchFamily="18" charset="2"/>
        <a:buChar char=""/>
        <a:defRPr sz="2100">
          <a:solidFill>
            <a:schemeClr val="tx1"/>
          </a:solidFill>
          <a:latin typeface="+mn-lt"/>
          <a:cs typeface="+mn-cs"/>
        </a:defRPr>
      </a:lvl3pPr>
      <a:lvl4pPr marL="11430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1900" i="1">
          <a:solidFill>
            <a:schemeClr val="tx1"/>
          </a:solidFill>
          <a:latin typeface="+mn-lt"/>
          <a:cs typeface="+mn-cs"/>
        </a:defRPr>
      </a:lvl4pPr>
      <a:lvl5pPr marL="13716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i="1">
          <a:solidFill>
            <a:schemeClr val="tx1"/>
          </a:solidFill>
          <a:latin typeface="+mn-lt"/>
          <a:cs typeface="+mn-cs"/>
        </a:defRPr>
      </a:lvl5pPr>
      <a:lvl6pPr marL="1828800" indent="-228600" algn="l" rtl="0" fontAlgn="base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i="1">
          <a:solidFill>
            <a:schemeClr val="tx1"/>
          </a:solidFill>
          <a:latin typeface="+mn-lt"/>
          <a:cs typeface="+mn-cs"/>
        </a:defRPr>
      </a:lvl6pPr>
      <a:lvl7pPr marL="2286000" indent="-228600" algn="l" rtl="0" fontAlgn="base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i="1">
          <a:solidFill>
            <a:schemeClr val="tx1"/>
          </a:solidFill>
          <a:latin typeface="+mn-lt"/>
          <a:cs typeface="+mn-cs"/>
        </a:defRPr>
      </a:lvl7pPr>
      <a:lvl8pPr marL="2743200" indent="-228600" algn="l" rtl="0" fontAlgn="base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i="1">
          <a:solidFill>
            <a:schemeClr val="tx1"/>
          </a:solidFill>
          <a:latin typeface="+mn-lt"/>
          <a:cs typeface="+mn-cs"/>
        </a:defRPr>
      </a:lvl8pPr>
      <a:lvl9pPr marL="3200400" indent="-228600" algn="l" rtl="0" fontAlgn="base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i="1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C15ADB-A74F-4CA1-9286-4A267C485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95C35B-9966-4A60-905C-B16D64350B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1B76E8-650C-403A-9258-6EF8E2CB35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F209E6-1903-4289-92DA-835F4E629DED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AD4766-F748-4D00-8DE4-401B5D1F80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DDCA67-7C4B-48A0-95BB-88828EE6AB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64B6C23-B086-44BD-AC40-1670550FA91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236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</p:sldLayoutIdLst>
  <p:hf hdr="0" ft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Slide Number Placeholder 5"/>
          <p:cNvSpPr txBox="1">
            <a:spLocks noGrp="1"/>
          </p:cNvSpPr>
          <p:nvPr/>
        </p:nvSpPr>
        <p:spPr bwMode="auto">
          <a:xfrm>
            <a:off x="8291513" y="6107113"/>
            <a:ext cx="366712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F484B559-CF59-4DE0-B017-4C96175F9298}" type="slidenum">
              <a:rPr lang="en-US" sz="1000" b="1">
                <a:latin typeface="Verdana" pitchFamily="34" charset="0"/>
              </a:rPr>
              <a:pPr algn="r"/>
              <a:t>1</a:t>
            </a:fld>
            <a:endParaRPr lang="en-US" sz="1000" b="1">
              <a:latin typeface="Verdana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0309" y="1371600"/>
            <a:ext cx="8610600" cy="1200329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sz="7200" dirty="0">
                <a:solidFill>
                  <a:srgbClr val="0000FF"/>
                </a:solidFill>
                <a:latin typeface="Garamond" pitchFamily="18" charset="0"/>
              </a:rPr>
              <a:t>         Chapter 3</a:t>
            </a: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1676400" y="3276600"/>
            <a:ext cx="5943600" cy="173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3600" b="1" dirty="0">
                <a:solidFill>
                  <a:srgbClr val="000000"/>
                </a:solidFill>
                <a:latin typeface="Garamond" panose="02020404030301010803" pitchFamily="18" charset="0"/>
              </a:rPr>
              <a:t>Discrete Random </a:t>
            </a:r>
            <a:br>
              <a:rPr lang="en-US" altLang="en-US" sz="3600" b="1" dirty="0">
                <a:solidFill>
                  <a:srgbClr val="000000"/>
                </a:solidFill>
                <a:latin typeface="Garamond" panose="02020404030301010803" pitchFamily="18" charset="0"/>
              </a:rPr>
            </a:br>
            <a:r>
              <a:rPr lang="en-US" altLang="en-US" sz="3600" b="1" dirty="0">
                <a:solidFill>
                  <a:srgbClr val="000000"/>
                </a:solidFill>
                <a:latin typeface="Garamond" panose="02020404030301010803" pitchFamily="18" charset="0"/>
              </a:rPr>
              <a:t>Variables and their</a:t>
            </a:r>
            <a:br>
              <a:rPr lang="en-US" altLang="en-US" sz="3600" b="1" dirty="0">
                <a:solidFill>
                  <a:srgbClr val="000000"/>
                </a:solidFill>
                <a:latin typeface="Garamond" panose="02020404030301010803" pitchFamily="18" charset="0"/>
              </a:rPr>
            </a:br>
            <a:r>
              <a:rPr lang="en-US" altLang="en-US" sz="3600" b="1" dirty="0">
                <a:solidFill>
                  <a:srgbClr val="000000"/>
                </a:solidFill>
                <a:latin typeface="Garamond" panose="02020404030301010803" pitchFamily="18" charset="0"/>
              </a:rPr>
              <a:t>Probability Distributions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4000" dirty="0">
                <a:solidFill>
                  <a:srgbClr val="0000FF"/>
                </a:solidFill>
                <a:latin typeface="Garamond" panose="02020404030301010803" pitchFamily="18" charset="0"/>
              </a:rPr>
              <a:t>Objectives</a:t>
            </a:r>
          </a:p>
        </p:txBody>
      </p:sp>
      <p:sp>
        <p:nvSpPr>
          <p:cNvPr id="5123" name="Content Placeholder 4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52596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3200" dirty="0"/>
              <a:t>CDF (Cumulative Distribution Function) for Discrete RV</a:t>
            </a:r>
          </a:p>
          <a:p>
            <a:pPr lvl="1"/>
            <a:endParaRPr lang="en-US" sz="3200" dirty="0"/>
          </a:p>
        </p:txBody>
      </p:sp>
      <p:sp>
        <p:nvSpPr>
          <p:cNvPr id="5124" name="Slide Number Placeholder 1"/>
          <p:cNvSpPr>
            <a:spLocks noGrp="1"/>
          </p:cNvSpPr>
          <p:nvPr>
            <p:ph type="sldNum" sz="quarter" idx="12"/>
          </p:nvPr>
        </p:nvSpPr>
        <p:spPr bwMode="auto">
          <a:xfrm>
            <a:off x="8305800" y="6096000"/>
            <a:ext cx="366713" cy="36512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06CC9E16-4442-4D47-9E0A-5535F362E45D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9021"/>
            <a:ext cx="8229600" cy="1143000"/>
          </a:xfrm>
          <a:noFill/>
        </p:spPr>
        <p:txBody>
          <a:bodyPr>
            <a:normAutofit/>
          </a:bodyPr>
          <a:lstStyle/>
          <a:p>
            <a:pPr algn="ctr"/>
            <a:r>
              <a:rPr lang="en-US" sz="4000" b="0" dirty="0">
                <a:solidFill>
                  <a:srgbClr val="0000FF"/>
                </a:solidFill>
              </a:rPr>
              <a:t>Example</a:t>
            </a:r>
            <a:endParaRPr lang="en-US" altLang="en-US" sz="3800" dirty="0">
              <a:solidFill>
                <a:srgbClr val="0000FF"/>
              </a:solidFill>
            </a:endParaRPr>
          </a:p>
        </p:txBody>
      </p:sp>
      <p:sp>
        <p:nvSpPr>
          <p:cNvPr id="13926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685799"/>
            <a:ext cx="8763000" cy="3581401"/>
          </a:xfrm>
          <a:noFill/>
        </p:spPr>
        <p:txBody>
          <a:bodyPr/>
          <a:lstStyle/>
          <a:p>
            <a:pPr marL="109537" indent="0">
              <a:buNone/>
            </a:pPr>
            <a:r>
              <a:rPr lang="en-US" b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b="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: </a:t>
            </a:r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number of beds occupied in a hospital’s emergency room at a certain 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of day. </a:t>
            </a:r>
          </a:p>
          <a:p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  <a:tabLst>
                <a:tab pos="457200" algn="l"/>
                <a:tab pos="1371600" algn="l"/>
                <a:tab pos="1547813" algn="l"/>
              </a:tabLst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tabLst>
                <a:tab pos="457200" algn="l"/>
                <a:tab pos="1371600" algn="l"/>
                <a:tab pos="1547813" algn="l"/>
              </a:tabLst>
            </a:pPr>
            <a:r>
              <a:rPr lang="en-US" alt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the probability that at most two beds are occupied is</a:t>
            </a:r>
          </a:p>
          <a:p>
            <a:pPr>
              <a:tabLst>
                <a:tab pos="457200" algn="l"/>
                <a:tab pos="1371600" algn="l"/>
                <a:tab pos="1547813" algn="l"/>
              </a:tabLst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tabLst>
                <a:tab pos="457200" algn="l"/>
                <a:tab pos="1371600" algn="l"/>
                <a:tab pos="1547813" algn="l"/>
              </a:tabLst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tabLst>
                <a:tab pos="457200" algn="l"/>
                <a:tab pos="1371600" algn="l"/>
                <a:tab pos="1547813" algn="l"/>
              </a:tabLst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1905000"/>
            <a:ext cx="3200401" cy="79558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3581400"/>
            <a:ext cx="3200400" cy="47619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C3DE489-4005-4B67-8AFE-4A8889FAFCE7}"/>
              </a:ext>
            </a:extLst>
          </p:cNvPr>
          <p:cNvSpPr txBox="1"/>
          <p:nvPr/>
        </p:nvSpPr>
        <p:spPr>
          <a:xfrm>
            <a:off x="258618" y="4549676"/>
            <a:ext cx="2895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≤</a:t>
            </a:r>
            <a:r>
              <a:rPr lang="en-US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2.7) = .75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≤ </a:t>
            </a:r>
            <a:r>
              <a:rPr lang="en-US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2.999) = .75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≤ -1.5) = 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≤</a:t>
            </a:r>
            <a:r>
              <a:rPr lang="en-US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-10) = 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≤</a:t>
            </a:r>
            <a:r>
              <a:rPr lang="en-US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4) = 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≤</a:t>
            </a:r>
            <a:r>
              <a:rPr lang="en-US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9.8) = 1</a:t>
            </a:r>
            <a:endParaRPr lang="en-US" altLang="en-US" sz="20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3C6D3B-5AB5-4F49-B580-44C175F3199C}"/>
              </a:ext>
            </a:extLst>
          </p:cNvPr>
          <p:cNvSpPr txBox="1"/>
          <p:nvPr/>
        </p:nvSpPr>
        <p:spPr>
          <a:xfrm>
            <a:off x="5257800" y="5941368"/>
            <a:ext cx="3570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Note:</a:t>
            </a:r>
            <a:r>
              <a:rPr lang="en-US" dirty="0"/>
              <a:t> </a:t>
            </a:r>
            <a:r>
              <a:rPr lang="en-US" sz="2400" b="0" i="1" dirty="0">
                <a:solidFill>
                  <a:srgbClr val="0000FF"/>
                </a:solidFill>
              </a:rPr>
              <a:t>P</a:t>
            </a:r>
            <a:r>
              <a:rPr lang="en-US" sz="2400" b="0" dirty="0">
                <a:solidFill>
                  <a:srgbClr val="0000FF"/>
                </a:solidFill>
              </a:rPr>
              <a:t>(</a:t>
            </a:r>
            <a:r>
              <a:rPr lang="en-US" sz="2400" b="0" i="1" dirty="0">
                <a:solidFill>
                  <a:srgbClr val="0000FF"/>
                </a:solidFill>
              </a:rPr>
              <a:t>X &lt;</a:t>
            </a:r>
            <a:r>
              <a:rPr lang="en-US" sz="2400" b="0" dirty="0">
                <a:solidFill>
                  <a:srgbClr val="0000FF"/>
                </a:solidFill>
              </a:rPr>
              <a:t> </a:t>
            </a:r>
            <a:r>
              <a:rPr lang="en-US" sz="2400" b="0" i="1" dirty="0">
                <a:solidFill>
                  <a:srgbClr val="0000FF"/>
                </a:solidFill>
              </a:rPr>
              <a:t>x</a:t>
            </a:r>
            <a:r>
              <a:rPr lang="en-US" sz="2400" b="0" dirty="0">
                <a:solidFill>
                  <a:srgbClr val="0000FF"/>
                </a:solidFill>
              </a:rPr>
              <a:t>) ≤ </a:t>
            </a:r>
            <a:r>
              <a:rPr lang="en-US" sz="2400" b="0" i="1" dirty="0">
                <a:solidFill>
                  <a:srgbClr val="0000FF"/>
                </a:solidFill>
              </a:rPr>
              <a:t>P</a:t>
            </a:r>
            <a:r>
              <a:rPr lang="en-US" sz="2400" b="0" dirty="0">
                <a:solidFill>
                  <a:srgbClr val="0000FF"/>
                </a:solidFill>
              </a:rPr>
              <a:t>(</a:t>
            </a:r>
            <a:r>
              <a:rPr lang="en-US" sz="2400" b="0" i="1" dirty="0">
                <a:solidFill>
                  <a:srgbClr val="0000FF"/>
                </a:solidFill>
              </a:rPr>
              <a:t>X ≤</a:t>
            </a:r>
            <a:r>
              <a:rPr lang="en-US" sz="2400" b="0" dirty="0">
                <a:solidFill>
                  <a:srgbClr val="0000FF"/>
                </a:solidFill>
              </a:rPr>
              <a:t> </a:t>
            </a:r>
            <a:r>
              <a:rPr lang="en-US" sz="2400" b="0" i="1" dirty="0">
                <a:solidFill>
                  <a:srgbClr val="0000FF"/>
                </a:solidFill>
              </a:rPr>
              <a:t>x</a:t>
            </a:r>
            <a:r>
              <a:rPr lang="en-US" sz="2400" b="0" dirty="0">
                <a:solidFill>
                  <a:srgbClr val="0000FF"/>
                </a:solidFill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248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39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9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9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229600" cy="1143000"/>
          </a:xfrm>
          <a:noFill/>
        </p:spPr>
        <p:txBody>
          <a:bodyPr>
            <a:normAutofit/>
          </a:bodyPr>
          <a:lstStyle/>
          <a:p>
            <a:pPr algn="ctr"/>
            <a:r>
              <a:rPr lang="en-US" altLang="en-US" b="0" dirty="0">
                <a:solidFill>
                  <a:srgbClr val="0000FF"/>
                </a:solidFill>
              </a:rPr>
              <a:t>Exercise</a:t>
            </a:r>
          </a:p>
        </p:txBody>
      </p:sp>
      <p:sp>
        <p:nvSpPr>
          <p:cNvPr id="140291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013619"/>
            <a:ext cx="8458200" cy="1143000"/>
          </a:xfrm>
          <a:noFill/>
        </p:spPr>
        <p:txBody>
          <a:bodyPr>
            <a:normAutofit/>
          </a:bodyPr>
          <a:lstStyle/>
          <a:p>
            <a:pPr>
              <a:tabLst>
                <a:tab pos="457200" algn="l"/>
                <a:tab pos="1371600" algn="l"/>
                <a:tab pos="1547813" algn="l"/>
              </a:tabLst>
            </a:pPr>
            <a:r>
              <a:rPr lang="en-US" altLang="en-US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store carries flash drives with either 1 GB, 2 GB, 4 GB, 8 GB, or 16 GB of memory. </a:t>
            </a:r>
          </a:p>
          <a:p>
            <a:pPr>
              <a:tabLst>
                <a:tab pos="457200" algn="l"/>
                <a:tab pos="1371600" algn="l"/>
                <a:tab pos="1547813" algn="l"/>
              </a:tabLst>
            </a:pPr>
            <a:r>
              <a:rPr lang="en-US" altLang="en-US" sz="2000" b="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</a:t>
            </a:r>
            <a:r>
              <a:rPr lang="en-US" altLang="en-US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the amount of memory in a purchased drive:</a:t>
            </a:r>
          </a:p>
        </p:txBody>
      </p:sp>
      <p:pic>
        <p:nvPicPr>
          <p:cNvPr id="140294" name="Picture 6"/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2427133"/>
            <a:ext cx="4800600" cy="741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06400" y="3406395"/>
            <a:ext cx="3479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 F(y) and plot it.</a:t>
            </a: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E56ED1-1C82-454E-840B-D2FB5665F026}"/>
              </a:ext>
            </a:extLst>
          </p:cNvPr>
          <p:cNvSpPr txBox="1"/>
          <p:nvPr/>
        </p:nvSpPr>
        <p:spPr>
          <a:xfrm>
            <a:off x="406400" y="3962400"/>
            <a:ext cx="6751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Sol: </a:t>
            </a:r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9F18406B-544B-4395-AD62-6995FE9DAE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4362510"/>
            <a:ext cx="2848494" cy="21717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89101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0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0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02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02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theme/theme1.xml><?xml version="1.0" encoding="utf-8"?>
<a:theme xmlns:a="http://schemas.openxmlformats.org/drawingml/2006/main" name="9_Concourse">
  <a:themeElements>
    <a:clrScheme name="9_Concourse 1">
      <a:dk1>
        <a:srgbClr val="000000"/>
      </a:dk1>
      <a:lt1>
        <a:srgbClr val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FFFFFF"/>
      </a:accent3>
      <a:accent4>
        <a:srgbClr val="000000"/>
      </a:accent4>
      <a:accent5>
        <a:srgbClr val="ADCEDC"/>
      </a:accent5>
      <a:accent6>
        <a:srgbClr val="C51B23"/>
      </a:accent6>
      <a:hlink>
        <a:srgbClr val="FF8119"/>
      </a:hlink>
      <a:folHlink>
        <a:srgbClr val="44B9E8"/>
      </a:folHlink>
    </a:clrScheme>
    <a:fontScheme name="9_Concourse">
      <a:majorFont>
        <a:latin typeface="Lucida Sans Unicode"/>
        <a:ea typeface=""/>
        <a:cs typeface="Arial"/>
      </a:majorFont>
      <a:minorFont>
        <a:latin typeface="Times New Roman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9_Concourse 1">
        <a:dk1>
          <a:srgbClr val="000000"/>
        </a:dk1>
        <a:lt1>
          <a:srgbClr val="FFFFFF"/>
        </a:lt1>
        <a:dk2>
          <a:srgbClr val="464646"/>
        </a:dk2>
        <a:lt2>
          <a:srgbClr val="DEF5FA"/>
        </a:lt2>
        <a:accent1>
          <a:srgbClr val="2DA2BF"/>
        </a:accent1>
        <a:accent2>
          <a:srgbClr val="DA1F28"/>
        </a:accent2>
        <a:accent3>
          <a:srgbClr val="FFFFFF"/>
        </a:accent3>
        <a:accent4>
          <a:srgbClr val="000000"/>
        </a:accent4>
        <a:accent5>
          <a:srgbClr val="ADCEDC"/>
        </a:accent5>
        <a:accent6>
          <a:srgbClr val="C51B23"/>
        </a:accent6>
        <a:hlink>
          <a:srgbClr val="FF8119"/>
        </a:hlink>
        <a:folHlink>
          <a:srgbClr val="44B9E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Radial</Template>
  <TotalTime>8927</TotalTime>
  <Words>176</Words>
  <Application>Microsoft Office PowerPoint</Application>
  <PresentationFormat>On-screen Show (4:3)</PresentationFormat>
  <Paragraphs>29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5" baseType="lpstr">
      <vt:lpstr>Arial</vt:lpstr>
      <vt:lpstr>Calibri</vt:lpstr>
      <vt:lpstr>Calibri Light</vt:lpstr>
      <vt:lpstr>Garamond</vt:lpstr>
      <vt:lpstr>Lucida Sans Unicode</vt:lpstr>
      <vt:lpstr>Times New Roman</vt:lpstr>
      <vt:lpstr>Verdana</vt:lpstr>
      <vt:lpstr>Wingdings 2</vt:lpstr>
      <vt:lpstr>Wingdings 3</vt:lpstr>
      <vt:lpstr>9_Concourse</vt:lpstr>
      <vt:lpstr>Office Theme</vt:lpstr>
      <vt:lpstr>PowerPoint Presentation</vt:lpstr>
      <vt:lpstr>Objectives</vt:lpstr>
      <vt:lpstr>Example</vt:lpstr>
      <vt:lpstr>Exercise</vt:lpstr>
    </vt:vector>
  </TitlesOfParts>
  <Company>Alcatel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Stats: An Applied Approach</dc:title>
  <dc:creator>Alcatel</dc:creator>
  <cp:lastModifiedBy>Pannu, Jas</cp:lastModifiedBy>
  <cp:revision>608</cp:revision>
  <dcterms:created xsi:type="dcterms:W3CDTF">2006-09-04T14:13:43Z</dcterms:created>
  <dcterms:modified xsi:type="dcterms:W3CDTF">2022-10-25T22:34:24Z</dcterms:modified>
</cp:coreProperties>
</file>