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4" r:id="rId3"/>
    <p:sldId id="432" r:id="rId4"/>
    <p:sldId id="379" r:id="rId5"/>
    <p:sldId id="390" r:id="rId6"/>
    <p:sldId id="380" r:id="rId7"/>
    <p:sldId id="391" r:id="rId8"/>
    <p:sldId id="327" r:id="rId9"/>
    <p:sldId id="438" r:id="rId10"/>
    <p:sldId id="441" r:id="rId11"/>
    <p:sldId id="332" r:id="rId12"/>
    <p:sldId id="455" r:id="rId13"/>
    <p:sldId id="454" r:id="rId14"/>
    <p:sldId id="447" r:id="rId15"/>
    <p:sldId id="448" r:id="rId16"/>
    <p:sldId id="445" r:id="rId17"/>
    <p:sldId id="456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8000"/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12" autoAdjust="0"/>
    <p:restoredTop sz="94741" autoAdjust="0"/>
  </p:normalViewPr>
  <p:slideViewPr>
    <p:cSldViewPr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452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379347-7A2B-4749-89D7-042586FA4BBE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9B120-4380-6043-89C5-E9F547E2B773}">
      <dgm:prSet phldrT="[Text]"/>
      <dgm:spPr/>
      <dgm:t>
        <a:bodyPr/>
        <a:lstStyle/>
        <a:p>
          <a:r>
            <a:rPr lang="en-US" dirty="0"/>
            <a:t>RV</a:t>
          </a:r>
        </a:p>
      </dgm:t>
    </dgm:pt>
    <dgm:pt modelId="{862AF50A-20F1-564B-B868-C62DB2FC8D9A}" type="parTrans" cxnId="{4E395FCB-F218-7D42-8026-E5F6712B068E}">
      <dgm:prSet/>
      <dgm:spPr/>
      <dgm:t>
        <a:bodyPr/>
        <a:lstStyle/>
        <a:p>
          <a:endParaRPr lang="en-US"/>
        </a:p>
      </dgm:t>
    </dgm:pt>
    <dgm:pt modelId="{624DF026-4CEF-4243-87D2-3737F05C8C96}" type="sibTrans" cxnId="{4E395FCB-F218-7D42-8026-E5F6712B068E}">
      <dgm:prSet/>
      <dgm:spPr/>
      <dgm:t>
        <a:bodyPr/>
        <a:lstStyle/>
        <a:p>
          <a:endParaRPr lang="en-US"/>
        </a:p>
      </dgm:t>
    </dgm:pt>
    <dgm:pt modelId="{6D629CB5-DE0D-6746-8A01-F1144F282723}">
      <dgm:prSet phldrT="[Text]"/>
      <dgm:spPr/>
      <dgm:t>
        <a:bodyPr/>
        <a:lstStyle/>
        <a:p>
          <a:r>
            <a:rPr lang="en-US" dirty="0"/>
            <a:t>Discrete</a:t>
          </a:r>
        </a:p>
      </dgm:t>
    </dgm:pt>
    <dgm:pt modelId="{80327DFE-66FD-0040-983B-CA9C3D5CD2DD}" type="parTrans" cxnId="{4037BF60-2448-284B-93CA-14E39BBC9D63}">
      <dgm:prSet/>
      <dgm:spPr/>
      <dgm:t>
        <a:bodyPr/>
        <a:lstStyle/>
        <a:p>
          <a:endParaRPr lang="en-US"/>
        </a:p>
      </dgm:t>
    </dgm:pt>
    <dgm:pt modelId="{CFB41EBF-7B6D-2346-A601-803F27B292B1}" type="sibTrans" cxnId="{4037BF60-2448-284B-93CA-14E39BBC9D63}">
      <dgm:prSet/>
      <dgm:spPr/>
      <dgm:t>
        <a:bodyPr/>
        <a:lstStyle/>
        <a:p>
          <a:endParaRPr lang="en-US"/>
        </a:p>
      </dgm:t>
    </dgm:pt>
    <dgm:pt modelId="{6BDEED7B-3466-EC49-A941-4E838B16C7EF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8289A338-E775-A74A-BD51-A31BC2C8C45D}" type="parTrans" cxnId="{ABAAFD36-6FF2-2945-8FFB-894C2A6EA8E8}">
      <dgm:prSet/>
      <dgm:spPr/>
      <dgm:t>
        <a:bodyPr/>
        <a:lstStyle/>
        <a:p>
          <a:endParaRPr lang="en-US"/>
        </a:p>
      </dgm:t>
    </dgm:pt>
    <dgm:pt modelId="{68627D0F-F171-644E-9026-F28A7128F2FC}" type="sibTrans" cxnId="{ABAAFD36-6FF2-2945-8FFB-894C2A6EA8E8}">
      <dgm:prSet/>
      <dgm:spPr/>
      <dgm:t>
        <a:bodyPr/>
        <a:lstStyle/>
        <a:p>
          <a:endParaRPr lang="en-US"/>
        </a:p>
      </dgm:t>
    </dgm:pt>
    <dgm:pt modelId="{297F293A-ACB6-354A-998B-EDCA3C07CA37}" type="pres">
      <dgm:prSet presAssocID="{72379347-7A2B-4749-89D7-042586FA4B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C811D0-B993-BD4E-ADC3-49E2E971B55A}" type="pres">
      <dgm:prSet presAssocID="{22E9B120-4380-6043-89C5-E9F547E2B773}" presName="hierRoot1" presStyleCnt="0"/>
      <dgm:spPr/>
    </dgm:pt>
    <dgm:pt modelId="{CED21290-8120-F74B-BF60-B489021561B6}" type="pres">
      <dgm:prSet presAssocID="{22E9B120-4380-6043-89C5-E9F547E2B773}" presName="composite" presStyleCnt="0"/>
      <dgm:spPr/>
    </dgm:pt>
    <dgm:pt modelId="{BD85B629-31A1-8D4D-9239-976D0D5E57BB}" type="pres">
      <dgm:prSet presAssocID="{22E9B120-4380-6043-89C5-E9F547E2B773}" presName="background" presStyleLbl="node0" presStyleIdx="0" presStyleCnt="1"/>
      <dgm:spPr/>
    </dgm:pt>
    <dgm:pt modelId="{D4014427-8E20-4444-9FC0-878ABE2B6512}" type="pres">
      <dgm:prSet presAssocID="{22E9B120-4380-6043-89C5-E9F547E2B773}" presName="text" presStyleLbl="fgAcc0" presStyleIdx="0" presStyleCnt="1">
        <dgm:presLayoutVars>
          <dgm:chPref val="3"/>
        </dgm:presLayoutVars>
      </dgm:prSet>
      <dgm:spPr/>
    </dgm:pt>
    <dgm:pt modelId="{9C8DE872-C6CF-804F-96CE-46C16D424310}" type="pres">
      <dgm:prSet presAssocID="{22E9B120-4380-6043-89C5-E9F547E2B773}" presName="hierChild2" presStyleCnt="0"/>
      <dgm:spPr/>
    </dgm:pt>
    <dgm:pt modelId="{F952BC74-5304-F14D-A727-AFE526F57A78}" type="pres">
      <dgm:prSet presAssocID="{80327DFE-66FD-0040-983B-CA9C3D5CD2DD}" presName="Name10" presStyleLbl="parChTrans1D2" presStyleIdx="0" presStyleCnt="2"/>
      <dgm:spPr/>
    </dgm:pt>
    <dgm:pt modelId="{9AD25FC7-A530-464B-97EC-90A06F9C027F}" type="pres">
      <dgm:prSet presAssocID="{6D629CB5-DE0D-6746-8A01-F1144F282723}" presName="hierRoot2" presStyleCnt="0"/>
      <dgm:spPr/>
    </dgm:pt>
    <dgm:pt modelId="{18AAB084-2407-994B-B943-2A5CB21FEC81}" type="pres">
      <dgm:prSet presAssocID="{6D629CB5-DE0D-6746-8A01-F1144F282723}" presName="composite2" presStyleCnt="0"/>
      <dgm:spPr/>
    </dgm:pt>
    <dgm:pt modelId="{CF53A63D-FF36-E945-97F6-882384E13FC6}" type="pres">
      <dgm:prSet presAssocID="{6D629CB5-DE0D-6746-8A01-F1144F282723}" presName="background2" presStyleLbl="node2" presStyleIdx="0" presStyleCnt="2"/>
      <dgm:spPr/>
    </dgm:pt>
    <dgm:pt modelId="{F32101B1-A07B-5D42-8DB4-46D246CF9328}" type="pres">
      <dgm:prSet presAssocID="{6D629CB5-DE0D-6746-8A01-F1144F282723}" presName="text2" presStyleLbl="fgAcc2" presStyleIdx="0" presStyleCnt="2">
        <dgm:presLayoutVars>
          <dgm:chPref val="3"/>
        </dgm:presLayoutVars>
      </dgm:prSet>
      <dgm:spPr/>
    </dgm:pt>
    <dgm:pt modelId="{64DB6AE1-3092-3D42-9704-E15BB88BD4C3}" type="pres">
      <dgm:prSet presAssocID="{6D629CB5-DE0D-6746-8A01-F1144F282723}" presName="hierChild3" presStyleCnt="0"/>
      <dgm:spPr/>
    </dgm:pt>
    <dgm:pt modelId="{AB44DD64-06A2-CB42-824F-1E2E53BF138C}" type="pres">
      <dgm:prSet presAssocID="{8289A338-E775-A74A-BD51-A31BC2C8C45D}" presName="Name10" presStyleLbl="parChTrans1D2" presStyleIdx="1" presStyleCnt="2"/>
      <dgm:spPr/>
    </dgm:pt>
    <dgm:pt modelId="{355D9DB9-3F30-C34E-BAFB-3CA9ED7E9B5A}" type="pres">
      <dgm:prSet presAssocID="{6BDEED7B-3466-EC49-A941-4E838B16C7EF}" presName="hierRoot2" presStyleCnt="0"/>
      <dgm:spPr/>
    </dgm:pt>
    <dgm:pt modelId="{4C76149E-A6AE-CD41-9B2A-4E74EF0E96BB}" type="pres">
      <dgm:prSet presAssocID="{6BDEED7B-3466-EC49-A941-4E838B16C7EF}" presName="composite2" presStyleCnt="0"/>
      <dgm:spPr/>
    </dgm:pt>
    <dgm:pt modelId="{DB49B645-C20E-0E48-A1F9-814DE5656275}" type="pres">
      <dgm:prSet presAssocID="{6BDEED7B-3466-EC49-A941-4E838B16C7EF}" presName="background2" presStyleLbl="node2" presStyleIdx="1" presStyleCnt="2"/>
      <dgm:spPr/>
    </dgm:pt>
    <dgm:pt modelId="{415138DA-0075-6C45-A780-2AF2619596D4}" type="pres">
      <dgm:prSet presAssocID="{6BDEED7B-3466-EC49-A941-4E838B16C7EF}" presName="text2" presStyleLbl="fgAcc2" presStyleIdx="1" presStyleCnt="2">
        <dgm:presLayoutVars>
          <dgm:chPref val="3"/>
        </dgm:presLayoutVars>
      </dgm:prSet>
      <dgm:spPr/>
    </dgm:pt>
    <dgm:pt modelId="{FB62251C-A704-554F-A4ED-E990DD0B40E8}" type="pres">
      <dgm:prSet presAssocID="{6BDEED7B-3466-EC49-A941-4E838B16C7EF}" presName="hierChild3" presStyleCnt="0"/>
      <dgm:spPr/>
    </dgm:pt>
  </dgm:ptLst>
  <dgm:cxnLst>
    <dgm:cxn modelId="{88DA8233-5EE2-2B4D-B83C-2567CCB014E6}" type="presOf" srcId="{6BDEED7B-3466-EC49-A941-4E838B16C7EF}" destId="{415138DA-0075-6C45-A780-2AF2619596D4}" srcOrd="0" destOrd="0" presId="urn:microsoft.com/office/officeart/2005/8/layout/hierarchy1"/>
    <dgm:cxn modelId="{ABAAFD36-6FF2-2945-8FFB-894C2A6EA8E8}" srcId="{22E9B120-4380-6043-89C5-E9F547E2B773}" destId="{6BDEED7B-3466-EC49-A941-4E838B16C7EF}" srcOrd="1" destOrd="0" parTransId="{8289A338-E775-A74A-BD51-A31BC2C8C45D}" sibTransId="{68627D0F-F171-644E-9026-F28A7128F2FC}"/>
    <dgm:cxn modelId="{3D8C775E-F484-F546-B803-CF3E8DDB73CB}" type="presOf" srcId="{8289A338-E775-A74A-BD51-A31BC2C8C45D}" destId="{AB44DD64-06A2-CB42-824F-1E2E53BF138C}" srcOrd="0" destOrd="0" presId="urn:microsoft.com/office/officeart/2005/8/layout/hierarchy1"/>
    <dgm:cxn modelId="{4037BF60-2448-284B-93CA-14E39BBC9D63}" srcId="{22E9B120-4380-6043-89C5-E9F547E2B773}" destId="{6D629CB5-DE0D-6746-8A01-F1144F282723}" srcOrd="0" destOrd="0" parTransId="{80327DFE-66FD-0040-983B-CA9C3D5CD2DD}" sibTransId="{CFB41EBF-7B6D-2346-A601-803F27B292B1}"/>
    <dgm:cxn modelId="{10735A58-19B3-B44A-9E40-E551F119F753}" type="presOf" srcId="{80327DFE-66FD-0040-983B-CA9C3D5CD2DD}" destId="{F952BC74-5304-F14D-A727-AFE526F57A78}" srcOrd="0" destOrd="0" presId="urn:microsoft.com/office/officeart/2005/8/layout/hierarchy1"/>
    <dgm:cxn modelId="{4E395FCB-F218-7D42-8026-E5F6712B068E}" srcId="{72379347-7A2B-4749-89D7-042586FA4BBE}" destId="{22E9B120-4380-6043-89C5-E9F547E2B773}" srcOrd="0" destOrd="0" parTransId="{862AF50A-20F1-564B-B868-C62DB2FC8D9A}" sibTransId="{624DF026-4CEF-4243-87D2-3737F05C8C96}"/>
    <dgm:cxn modelId="{2359AAD0-E2BB-4D4E-8419-530164E848D0}" type="presOf" srcId="{72379347-7A2B-4749-89D7-042586FA4BBE}" destId="{297F293A-ACB6-354A-998B-EDCA3C07CA37}" srcOrd="0" destOrd="0" presId="urn:microsoft.com/office/officeart/2005/8/layout/hierarchy1"/>
    <dgm:cxn modelId="{8D58CBD9-DCE1-6B48-9D4B-387771C61928}" type="presOf" srcId="{22E9B120-4380-6043-89C5-E9F547E2B773}" destId="{D4014427-8E20-4444-9FC0-878ABE2B6512}" srcOrd="0" destOrd="0" presId="urn:microsoft.com/office/officeart/2005/8/layout/hierarchy1"/>
    <dgm:cxn modelId="{4B3428FE-1852-4D48-8E38-04996B16088E}" type="presOf" srcId="{6D629CB5-DE0D-6746-8A01-F1144F282723}" destId="{F32101B1-A07B-5D42-8DB4-46D246CF9328}" srcOrd="0" destOrd="0" presId="urn:microsoft.com/office/officeart/2005/8/layout/hierarchy1"/>
    <dgm:cxn modelId="{6611FA49-BB2E-9B40-B93E-FF0961EDBE2E}" type="presParOf" srcId="{297F293A-ACB6-354A-998B-EDCA3C07CA37}" destId="{24C811D0-B993-BD4E-ADC3-49E2E971B55A}" srcOrd="0" destOrd="0" presId="urn:microsoft.com/office/officeart/2005/8/layout/hierarchy1"/>
    <dgm:cxn modelId="{BC6404EB-2E81-1241-9496-673C55B94B30}" type="presParOf" srcId="{24C811D0-B993-BD4E-ADC3-49E2E971B55A}" destId="{CED21290-8120-F74B-BF60-B489021561B6}" srcOrd="0" destOrd="0" presId="urn:microsoft.com/office/officeart/2005/8/layout/hierarchy1"/>
    <dgm:cxn modelId="{C089D485-D736-AB46-8DC5-DD11EF3C44A8}" type="presParOf" srcId="{CED21290-8120-F74B-BF60-B489021561B6}" destId="{BD85B629-31A1-8D4D-9239-976D0D5E57BB}" srcOrd="0" destOrd="0" presId="urn:microsoft.com/office/officeart/2005/8/layout/hierarchy1"/>
    <dgm:cxn modelId="{EFA7CDC9-466E-B44C-B8D8-CE6C9B14EC02}" type="presParOf" srcId="{CED21290-8120-F74B-BF60-B489021561B6}" destId="{D4014427-8E20-4444-9FC0-878ABE2B6512}" srcOrd="1" destOrd="0" presId="urn:microsoft.com/office/officeart/2005/8/layout/hierarchy1"/>
    <dgm:cxn modelId="{41CFE1CC-7ADC-FC45-B4FC-5593ADA9338F}" type="presParOf" srcId="{24C811D0-B993-BD4E-ADC3-49E2E971B55A}" destId="{9C8DE872-C6CF-804F-96CE-46C16D424310}" srcOrd="1" destOrd="0" presId="urn:microsoft.com/office/officeart/2005/8/layout/hierarchy1"/>
    <dgm:cxn modelId="{60CA535A-7BFE-2D4B-A27B-5EB4C59C0AE5}" type="presParOf" srcId="{9C8DE872-C6CF-804F-96CE-46C16D424310}" destId="{F952BC74-5304-F14D-A727-AFE526F57A78}" srcOrd="0" destOrd="0" presId="urn:microsoft.com/office/officeart/2005/8/layout/hierarchy1"/>
    <dgm:cxn modelId="{45650F51-F031-FF41-BB60-C7E733F3ED7E}" type="presParOf" srcId="{9C8DE872-C6CF-804F-96CE-46C16D424310}" destId="{9AD25FC7-A530-464B-97EC-90A06F9C027F}" srcOrd="1" destOrd="0" presId="urn:microsoft.com/office/officeart/2005/8/layout/hierarchy1"/>
    <dgm:cxn modelId="{32C66C4D-F3E3-624D-A236-6A345CEBCF60}" type="presParOf" srcId="{9AD25FC7-A530-464B-97EC-90A06F9C027F}" destId="{18AAB084-2407-994B-B943-2A5CB21FEC81}" srcOrd="0" destOrd="0" presId="urn:microsoft.com/office/officeart/2005/8/layout/hierarchy1"/>
    <dgm:cxn modelId="{E2F264D9-49FD-D649-82EC-E9D001D02609}" type="presParOf" srcId="{18AAB084-2407-994B-B943-2A5CB21FEC81}" destId="{CF53A63D-FF36-E945-97F6-882384E13FC6}" srcOrd="0" destOrd="0" presId="urn:microsoft.com/office/officeart/2005/8/layout/hierarchy1"/>
    <dgm:cxn modelId="{7E1BFB0D-1F26-F54F-A161-13598C472551}" type="presParOf" srcId="{18AAB084-2407-994B-B943-2A5CB21FEC81}" destId="{F32101B1-A07B-5D42-8DB4-46D246CF9328}" srcOrd="1" destOrd="0" presId="urn:microsoft.com/office/officeart/2005/8/layout/hierarchy1"/>
    <dgm:cxn modelId="{42B4D59D-8F59-EF4C-A1CE-CE1ED5873DDF}" type="presParOf" srcId="{9AD25FC7-A530-464B-97EC-90A06F9C027F}" destId="{64DB6AE1-3092-3D42-9704-E15BB88BD4C3}" srcOrd="1" destOrd="0" presId="urn:microsoft.com/office/officeart/2005/8/layout/hierarchy1"/>
    <dgm:cxn modelId="{9A386C52-2A0D-FE49-9164-ABE931464CA8}" type="presParOf" srcId="{9C8DE872-C6CF-804F-96CE-46C16D424310}" destId="{AB44DD64-06A2-CB42-824F-1E2E53BF138C}" srcOrd="2" destOrd="0" presId="urn:microsoft.com/office/officeart/2005/8/layout/hierarchy1"/>
    <dgm:cxn modelId="{E0213748-DEAA-3B42-A012-8AD1DDA5156E}" type="presParOf" srcId="{9C8DE872-C6CF-804F-96CE-46C16D424310}" destId="{355D9DB9-3F30-C34E-BAFB-3CA9ED7E9B5A}" srcOrd="3" destOrd="0" presId="urn:microsoft.com/office/officeart/2005/8/layout/hierarchy1"/>
    <dgm:cxn modelId="{18F69DCD-0C53-D648-A136-203DD9C56FBD}" type="presParOf" srcId="{355D9DB9-3F30-C34E-BAFB-3CA9ED7E9B5A}" destId="{4C76149E-A6AE-CD41-9B2A-4E74EF0E96BB}" srcOrd="0" destOrd="0" presId="urn:microsoft.com/office/officeart/2005/8/layout/hierarchy1"/>
    <dgm:cxn modelId="{FEB4FEF1-3A16-E548-AB3D-BB66E64AA6F6}" type="presParOf" srcId="{4C76149E-A6AE-CD41-9B2A-4E74EF0E96BB}" destId="{DB49B645-C20E-0E48-A1F9-814DE5656275}" srcOrd="0" destOrd="0" presId="urn:microsoft.com/office/officeart/2005/8/layout/hierarchy1"/>
    <dgm:cxn modelId="{7569D414-E82D-B34A-AC7D-5CB7C66D1651}" type="presParOf" srcId="{4C76149E-A6AE-CD41-9B2A-4E74EF0E96BB}" destId="{415138DA-0075-6C45-A780-2AF2619596D4}" srcOrd="1" destOrd="0" presId="urn:microsoft.com/office/officeart/2005/8/layout/hierarchy1"/>
    <dgm:cxn modelId="{659A4D6C-6BCB-514B-86CC-9F3465FA37F1}" type="presParOf" srcId="{355D9DB9-3F30-C34E-BAFB-3CA9ED7E9B5A}" destId="{FB62251C-A704-554F-A4ED-E990DD0B4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4DD64-06A2-CB42-824F-1E2E53BF138C}">
      <dsp:nvSpPr>
        <dsp:cNvPr id="0" name=""/>
        <dsp:cNvSpPr/>
      </dsp:nvSpPr>
      <dsp:spPr>
        <a:xfrm>
          <a:off x="2912566" y="1548840"/>
          <a:ext cx="1489769" cy="708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159"/>
              </a:lnTo>
              <a:lnTo>
                <a:pt x="1489769" y="483159"/>
              </a:lnTo>
              <a:lnTo>
                <a:pt x="1489769" y="7089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2BC74-5304-F14D-A727-AFE526F57A78}">
      <dsp:nvSpPr>
        <dsp:cNvPr id="0" name=""/>
        <dsp:cNvSpPr/>
      </dsp:nvSpPr>
      <dsp:spPr>
        <a:xfrm>
          <a:off x="1422796" y="1548840"/>
          <a:ext cx="1489769" cy="708994"/>
        </a:xfrm>
        <a:custGeom>
          <a:avLst/>
          <a:gdLst/>
          <a:ahLst/>
          <a:cxnLst/>
          <a:rect l="0" t="0" r="0" b="0"/>
          <a:pathLst>
            <a:path>
              <a:moveTo>
                <a:pt x="1489769" y="0"/>
              </a:moveTo>
              <a:lnTo>
                <a:pt x="1489769" y="483159"/>
              </a:lnTo>
              <a:lnTo>
                <a:pt x="0" y="483159"/>
              </a:lnTo>
              <a:lnTo>
                <a:pt x="0" y="7089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5B629-31A1-8D4D-9239-976D0D5E57BB}">
      <dsp:nvSpPr>
        <dsp:cNvPr id="0" name=""/>
        <dsp:cNvSpPr/>
      </dsp:nvSpPr>
      <dsp:spPr>
        <a:xfrm>
          <a:off x="1693664" y="834"/>
          <a:ext cx="2437804" cy="1548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14427-8E20-4444-9FC0-878ABE2B6512}">
      <dsp:nvSpPr>
        <dsp:cNvPr id="0" name=""/>
        <dsp:cNvSpPr/>
      </dsp:nvSpPr>
      <dsp:spPr>
        <a:xfrm>
          <a:off x="1964531" y="258158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RV</a:t>
          </a:r>
        </a:p>
      </dsp:txBody>
      <dsp:txXfrm>
        <a:off x="2009871" y="303498"/>
        <a:ext cx="2347124" cy="1457325"/>
      </dsp:txXfrm>
    </dsp:sp>
    <dsp:sp modelId="{CF53A63D-FF36-E945-97F6-882384E13FC6}">
      <dsp:nvSpPr>
        <dsp:cNvPr id="0" name=""/>
        <dsp:cNvSpPr/>
      </dsp:nvSpPr>
      <dsp:spPr>
        <a:xfrm>
          <a:off x="203894" y="2257835"/>
          <a:ext cx="2437804" cy="1548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2101B1-A07B-5D42-8DB4-46D246CF9328}">
      <dsp:nvSpPr>
        <dsp:cNvPr id="0" name=""/>
        <dsp:cNvSpPr/>
      </dsp:nvSpPr>
      <dsp:spPr>
        <a:xfrm>
          <a:off x="474761" y="2515159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Discrete</a:t>
          </a:r>
        </a:p>
      </dsp:txBody>
      <dsp:txXfrm>
        <a:off x="520101" y="2560499"/>
        <a:ext cx="2347124" cy="1457325"/>
      </dsp:txXfrm>
    </dsp:sp>
    <dsp:sp modelId="{DB49B645-C20E-0E48-A1F9-814DE5656275}">
      <dsp:nvSpPr>
        <dsp:cNvPr id="0" name=""/>
        <dsp:cNvSpPr/>
      </dsp:nvSpPr>
      <dsp:spPr>
        <a:xfrm>
          <a:off x="3183433" y="2257835"/>
          <a:ext cx="2437804" cy="1548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5138DA-0075-6C45-A780-2AF2619596D4}">
      <dsp:nvSpPr>
        <dsp:cNvPr id="0" name=""/>
        <dsp:cNvSpPr/>
      </dsp:nvSpPr>
      <dsp:spPr>
        <a:xfrm>
          <a:off x="3454300" y="2515159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Continuous</a:t>
          </a:r>
        </a:p>
      </dsp:txBody>
      <dsp:txXfrm>
        <a:off x="3499640" y="2560499"/>
        <a:ext cx="2347124" cy="1457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QTM1310/ Sharpe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2980DCE7-2FDE-4BB1-9DB6-8A8E99E0A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1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QTM1310/ Sharpe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42E977A-6F32-45A2-B99F-DD2E38952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81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QTM1310/ Sharpe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EB0F4-E945-4682-A7CF-D845B55A7E34}" type="slidenum">
              <a:rPr lang="en-US" smtClean="0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QTM1310/ Sharpe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F1086-5559-4018-8337-0B82F9518991}" type="slidenum">
              <a:rPr lang="en-US" smtClean="0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defTabSz="931863"/>
            <a:r>
              <a:rPr lang="en-US" sz="1200"/>
              <a:t>QTM1310/ Sharpe</a:t>
            </a: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4ED75BB-1A17-4EEA-8116-7287F13F88B8}" type="slidenum">
              <a:rPr lang="en-US" sz="1200"/>
              <a:pPr algn="r" defTabSz="931863"/>
              <a:t>8</a:t>
            </a:fld>
            <a:endParaRPr lang="en-US" sz="120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defTabSz="931863"/>
            <a:r>
              <a:rPr lang="en-US" sz="1200"/>
              <a:t>QTM1310/ Sharpe</a:t>
            </a:r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7799AC12-F1A4-476D-AD09-F9D7AFDBB4CE}" type="slidenum">
              <a:rPr lang="en-US" sz="1200"/>
              <a:pPr algn="r" defTabSz="931863"/>
              <a:t>11</a:t>
            </a:fld>
            <a:endParaRPr lang="en-US" sz="120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2F0FC-5949-435A-B19B-88DD082D6FC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04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QTM1310/ Sharpe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2E977A-6F32-45A2-B99F-DD2E389524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6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FFFA7-3E4E-4696-B07B-809DD7891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CFFDA-1A58-42AB-B509-C0B0E46F6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07B3D-D3CD-4B69-9776-69AD78005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01BD0-1066-4DC1-84FA-5DA93206B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EDF02-1C07-4700-A667-D3FC7FF26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D70C-E553-4F9B-B6C8-4117F7645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37E10-869E-45A2-8EC0-CE4E358AF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46466-36F6-4843-A68A-4BE121A86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C61A1-49B4-4D74-AD4D-32BEB2F43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575FE-AD30-4F63-AA91-526019B35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6A50F-FC03-4576-BE11-63C5903EA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8000">
              <a:schemeClr val="accent1">
                <a:alpha val="0"/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creen_plain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26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05800" y="6264275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Verdana" pitchFamily="34" charset="0"/>
              </a:defRPr>
            </a:lvl1pPr>
          </a:lstStyle>
          <a:p>
            <a:pPr>
              <a:defRPr/>
            </a:pPr>
            <a:fld id="{964B6C23-B086-44BD-AC40-1670550FA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b="1">
          <a:solidFill>
            <a:schemeClr val="tx1"/>
          </a:solidFill>
          <a:latin typeface="+mn-lt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>
          <a:solidFill>
            <a:schemeClr val="tx1"/>
          </a:solidFill>
          <a:latin typeface="+mn-lt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i="1">
          <a:solidFill>
            <a:schemeClr val="tx1"/>
          </a:solidFill>
          <a:latin typeface="+mn-lt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5pPr>
      <a:lvl6pPr marL="18288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6pPr>
      <a:lvl7pPr marL="2286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7pPr>
      <a:lvl8pPr marL="27432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8pPr>
      <a:lvl9pPr marL="32004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84B559-CF59-4DE0-B017-4C96175F9298}" type="slidenum">
              <a:rPr lang="en-US" sz="1000" b="1">
                <a:latin typeface="Verdana" pitchFamily="34" charset="0"/>
              </a:rPr>
              <a:pPr algn="r"/>
              <a:t>1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7200" b="1" dirty="0">
                <a:solidFill>
                  <a:srgbClr val="007DB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         </a:t>
            </a:r>
            <a:r>
              <a:rPr lang="en-US" sz="7200" b="1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Chapter 4</a:t>
            </a:r>
            <a:endParaRPr lang="en-US" sz="7200" b="1" dirty="0">
              <a:solidFill>
                <a:srgbClr val="0000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76400" y="3276600"/>
            <a:ext cx="6477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rgbClr val="000000"/>
                </a:solidFill>
              </a:rPr>
              <a:t>Continuous Variables and Their</a:t>
            </a:r>
            <a:br>
              <a:rPr lang="en-US" altLang="en-US" sz="3600" b="1" dirty="0">
                <a:solidFill>
                  <a:srgbClr val="000000"/>
                </a:solidFill>
              </a:rPr>
            </a:br>
            <a:r>
              <a:rPr lang="en-US" altLang="en-US" sz="3600" b="1" dirty="0">
                <a:solidFill>
                  <a:srgbClr val="000000"/>
                </a:solidFill>
              </a:rPr>
              <a:t>Probability Distributions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>
            <a:normAutofit fontScale="90000"/>
          </a:bodyPr>
          <a:lstStyle/>
          <a:p>
            <a:pPr algn="ctr"/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sz="4400" dirty="0">
                <a:solidFill>
                  <a:srgbClr val="0000FF"/>
                </a:solidFill>
                <a:latin typeface="Garamond" panose="02020404030301010803" pitchFamily="18" charset="0"/>
              </a:rPr>
              <a:t>Example  </a:t>
            </a:r>
            <a:r>
              <a:rPr lang="en-US" sz="4400" dirty="0">
                <a:solidFill>
                  <a:srgbClr val="0000FF"/>
                </a:solidFill>
                <a:latin typeface="Garamond" panose="02020404030301010803" pitchFamily="18" charset="0"/>
              </a:rPr>
              <a:t>(cont’d)</a:t>
            </a:r>
            <a:br>
              <a:rPr lang="en-US" sz="4000" dirty="0">
                <a:solidFill>
                  <a:srgbClr val="0033CC"/>
                </a:solidFill>
              </a:rPr>
            </a:b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" y="914400"/>
                <a:ext cx="8915400" cy="5867400"/>
              </a:xfrm>
              <a:noFill/>
            </p:spPr>
            <p:txBody>
              <a:bodyPr/>
              <a:lstStyle/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b="0" dirty="0"/>
                  <a:t>Now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b="0" dirty="0"/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b="0" dirty="0"/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en-US" b="0" dirty="0"/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b="0" dirty="0"/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b="0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en-US" b="0" dirty="0"/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b="0" dirty="0"/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/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19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320</m:t>
                        </m:r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=0.059</m:t>
                    </m:r>
                  </m:oMath>
                </a14:m>
                <a:endParaRPr lang="en-US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SD(X)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0.059</m:t>
                        </m:r>
                      </m:e>
                    </m:ra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=0.244</m:t>
                    </m:r>
                  </m:oMath>
                </a14:m>
                <a:endParaRPr lang="en-US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sz="1600" i="1" dirty="0"/>
              </a:p>
            </p:txBody>
          </p:sp>
        </mc:Choice>
        <mc:Fallback xmlns="">
          <p:sp>
            <p:nvSpPr>
              <p:cNvPr id="171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" y="914400"/>
                <a:ext cx="8915400" cy="5867400"/>
              </a:xfrm>
              <a:blipFill>
                <a:blip r:embed="rId2"/>
                <a:stretch>
                  <a:fillRect l="-142" t="-1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87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9600195-446E-445A-8768-F29324463B58}" type="slidenum">
              <a:rPr lang="en-US" sz="1000" b="1">
                <a:latin typeface="Verdana" pitchFamily="34" charset="0"/>
              </a:rPr>
              <a:pPr algn="r"/>
              <a:t>11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4800" y="1524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0033CC"/>
                </a:solidFill>
              </a:rPr>
              <a:t>   </a:t>
            </a:r>
            <a:r>
              <a:rPr lang="en-US" sz="3600" dirty="0">
                <a:solidFill>
                  <a:srgbClr val="0033CC"/>
                </a:solidFill>
                <a:latin typeface="Garamond" panose="02020404030301010803" pitchFamily="18" charset="0"/>
                <a:ea typeface="Cambria Math" panose="02040503050406030204" pitchFamily="18" charset="0"/>
              </a:rPr>
              <a:t>Properties of Expected Values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04800" y="109788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/>
              <a:t>Adding a constant </a:t>
            </a:r>
            <a:r>
              <a:rPr lang="en-US" i="1" dirty="0">
                <a:latin typeface="Times New Roman" pitchFamily="18" charset="0"/>
              </a:rPr>
              <a:t>c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: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37595" y="3217095"/>
            <a:ext cx="510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charset="2"/>
              <a:buChar char="Ø"/>
            </a:pPr>
            <a:r>
              <a:rPr lang="en-US" dirty="0"/>
              <a:t>Multiplying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 by a constant </a:t>
            </a:r>
            <a:r>
              <a:rPr lang="en-US" i="1" dirty="0">
                <a:latin typeface="Times New Roman" pitchFamily="18" charset="0"/>
              </a:rPr>
              <a:t>a</a:t>
            </a:r>
            <a:r>
              <a:rPr lang="en-US" dirty="0"/>
              <a:t>:</a:t>
            </a: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714371"/>
              </p:ext>
            </p:extLst>
          </p:nvPr>
        </p:nvGraphicFramePr>
        <p:xfrm>
          <a:off x="2333424" y="1766645"/>
          <a:ext cx="33401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3" name="Equation" r:id="rId4" imgW="3340080" imgH="1307880" progId="Equation.DSMT4">
                  <p:embed/>
                </p:oleObj>
              </mc:Choice>
              <mc:Fallback>
                <p:oleObj name="Equation" r:id="rId4" imgW="3340080" imgH="1307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424" y="1766645"/>
                        <a:ext cx="33401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116480"/>
              </p:ext>
            </p:extLst>
          </p:nvPr>
        </p:nvGraphicFramePr>
        <p:xfrm>
          <a:off x="2333424" y="3918371"/>
          <a:ext cx="2755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4" name="Equation" r:id="rId6" imgW="2755800" imgH="1422360" progId="Equation.DSMT4">
                  <p:embed/>
                </p:oleObj>
              </mc:Choice>
              <mc:Fallback>
                <p:oleObj name="Equation" r:id="rId6" imgW="2755800" imgH="142236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424" y="3918371"/>
                        <a:ext cx="27559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6C895E69-27A7-EC45-A78F-5405ACAFF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9" y="536137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Addition Rule for Expected Values</a:t>
            </a:r>
          </a:p>
        </p:txBody>
      </p:sp>
      <p:graphicFrame>
        <p:nvGraphicFramePr>
          <p:cNvPr id="11" name="Object 17">
            <a:extLst>
              <a:ext uri="{FF2B5EF4-FFF2-40B4-BE49-F238E27FC236}">
                <a16:creationId xmlns:a16="http://schemas.microsoft.com/office/drawing/2014/main" id="{CF8AE5D5-DD67-1B42-89F3-48D22DBBE5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460762"/>
              </p:ext>
            </p:extLst>
          </p:nvPr>
        </p:nvGraphicFramePr>
        <p:xfrm>
          <a:off x="2177809" y="5982300"/>
          <a:ext cx="3289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5" name="Equation" r:id="rId8" imgW="3288960" imgH="355320" progId="Equation.DSMT4">
                  <p:embed/>
                </p:oleObj>
              </mc:Choice>
              <mc:Fallback>
                <p:oleObj name="Equation" r:id="rId8" imgW="3288960" imgH="355320" progId="Equation.DSMT4">
                  <p:embed/>
                  <p:pic>
                    <p:nvPicPr>
                      <p:cNvPr id="174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809" y="5982300"/>
                        <a:ext cx="3289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58787" y="1524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rgbClr val="0000FF"/>
                </a:solidFill>
                <a:latin typeface="Garamond" panose="02020404030301010803" pitchFamily="18" charset="0"/>
              </a:rPr>
              <a:t>The Cumulative Distribution Function (CDF)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B13DAF-B748-224A-B31F-4E7CF75066DF}"/>
                  </a:ext>
                </a:extLst>
              </p:cNvPr>
              <p:cNvSpPr txBox="1"/>
              <p:nvPr/>
            </p:nvSpPr>
            <p:spPr>
              <a:xfrm>
                <a:off x="342900" y="1904404"/>
                <a:ext cx="8648700" cy="304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 X denote any random variable. The 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function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 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distribution function) of X,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such that 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B13DAF-B748-224A-B31F-4E7CF7506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904404"/>
                <a:ext cx="8648700" cy="3048596"/>
              </a:xfrm>
              <a:prstGeom prst="rect">
                <a:avLst/>
              </a:prstGeom>
              <a:blipFill>
                <a:blip r:embed="rId3"/>
                <a:stretch>
                  <a:fillRect l="-1026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8F2789-4F06-7944-B60A-FFED213B7623}"/>
              </a:ext>
            </a:extLst>
          </p:cNvPr>
          <p:cNvSpPr txBox="1"/>
          <p:nvPr/>
        </p:nvSpPr>
        <p:spPr>
          <a:xfrm>
            <a:off x="463610" y="4724400"/>
            <a:ext cx="791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the distribution function associated with a random variable determines whether the variable is continuous or discrete.</a:t>
            </a:r>
          </a:p>
        </p:txBody>
      </p:sp>
    </p:spTree>
    <p:extLst>
      <p:ext uri="{BB962C8B-B14F-4D97-AF65-F5344CB8AC3E}">
        <p14:creationId xmlns:p14="http://schemas.microsoft.com/office/powerpoint/2010/main" val="31337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8538-CA62-044E-98A2-03819B92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Properties of CDF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AAFB6-32FB-B540-909F-C59D521C2C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C88BE-8D1A-D740-916A-BAC40F809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8" y="2095500"/>
            <a:ext cx="877334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6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43225"/>
            <a:ext cx="8229600" cy="1143000"/>
          </a:xfrm>
          <a:noFill/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                 </a:t>
            </a:r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990600"/>
                <a:ext cx="8839199" cy="5562599"/>
              </a:xfrm>
              <a:noFill/>
            </p:spPr>
            <p:txBody>
              <a:bodyPr/>
              <a:lstStyle/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 pdf of the magnitude </a:t>
                </a:r>
                <a:r>
                  <a:rPr lang="en-US" alt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dynamic load on a bridge (in newtons) is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/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/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/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/>
                  <a:t>Find the probability that the load is at most 1.</a:t>
                </a:r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/>
                  <a:t>Sol                          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en-US" sz="2000" b="0" dirty="0"/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>
                    <a:cs typeface="Times New Roman" panose="020206030504050203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p>
                    </m:sSubSup>
                  </m:oMath>
                </a14:m>
                <a:endParaRPr lang="en-US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>
                    <a:cs typeface="Times New Roman" panose="02020603050405020304" pitchFamily="18" charset="0"/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</a:t>
                </a:r>
                <a:r>
                  <a:rPr lang="en-US" alt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0.3125</a:t>
                </a:r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= F(1)            [Note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141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990600"/>
                <a:ext cx="8839199" cy="5562599"/>
              </a:xfrm>
              <a:blipFill>
                <a:blip r:embed="rId2"/>
                <a:stretch>
                  <a:fillRect t="-1142"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1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42182"/>
            <a:ext cx="3885989" cy="129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900" dirty="0"/>
          </a:p>
        </p:txBody>
      </p:sp>
      <p:pic>
        <p:nvPicPr>
          <p:cNvPr id="142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1681"/>
            <a:ext cx="3811588" cy="163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8C91C1-8D45-0D46-8C4B-06435D5BEF31}"/>
              </a:ext>
            </a:extLst>
          </p:cNvPr>
          <p:cNvSpPr/>
          <p:nvPr/>
        </p:nvSpPr>
        <p:spPr>
          <a:xfrm>
            <a:off x="2768397" y="178092"/>
            <a:ext cx="3607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Example (cont’d)</a:t>
            </a:r>
            <a:endParaRPr lang="en-US" sz="4000" dirty="0">
              <a:latin typeface="Garamond" panose="020204040303010108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5D6D29-D871-0547-87F6-4BC27DB17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643" y="4316503"/>
            <a:ext cx="4221357" cy="2399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A61F85-DE83-F746-80D1-4E197606DE4C}"/>
                  </a:ext>
                </a:extLst>
              </p:cNvPr>
              <p:cNvSpPr txBox="1"/>
              <p:nvPr/>
            </p:nvSpPr>
            <p:spPr>
              <a:xfrm>
                <a:off x="404208" y="1061661"/>
                <a:ext cx="7806753" cy="1128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number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0 and 2,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A61F85-DE83-F746-80D1-4E197606D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8" y="1061661"/>
                <a:ext cx="7806753" cy="1128707"/>
              </a:xfrm>
              <a:prstGeom prst="rect">
                <a:avLst/>
              </a:prstGeom>
              <a:blipFill>
                <a:blip r:embed="rId5"/>
                <a:stretch>
                  <a:fillRect l="-1136" t="-76667" b="-1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852ADC-B288-114A-9A44-A36453C90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4" y="4418394"/>
            <a:ext cx="4025900" cy="2324100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BF594E6-E8BE-2D4E-AE9A-1C8312D3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62" y="2802224"/>
            <a:ext cx="3885989" cy="129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45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Obtaining </a:t>
            </a:r>
            <a:r>
              <a:rPr lang="en-US" altLang="en-US" sz="4000" i="1" dirty="0">
                <a:solidFill>
                  <a:srgbClr val="0000FF"/>
                </a:solidFill>
                <a:latin typeface="Garamond" panose="02020404030301010803" pitchFamily="18" charset="0"/>
              </a:rPr>
              <a:t>f(x)</a:t>
            </a:r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 from </a:t>
            </a:r>
            <a:r>
              <a:rPr lang="en-US" altLang="en-US" sz="4000" i="1" dirty="0">
                <a:solidFill>
                  <a:srgbClr val="0000FF"/>
                </a:solidFill>
                <a:latin typeface="Garamond" panose="02020404030301010803" pitchFamily="18" charset="0"/>
              </a:rPr>
              <a:t>F(x)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3" y="2209800"/>
            <a:ext cx="866533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9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DCE9-89F8-D942-9982-F359AA70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7134-9709-AB48-926C-F8A996B1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 has following distribution function then find the mean and variance of 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7B965-2F06-A94C-8D21-1535963B0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371B-BD15-3342-9A1C-C472B3448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2230438"/>
            <a:ext cx="3873500" cy="260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0B89A9-60FE-1F49-A4CA-B8D26D865276}"/>
              </a:ext>
            </a:extLst>
          </p:cNvPr>
          <p:cNvSpPr txBox="1"/>
          <p:nvPr/>
        </p:nvSpPr>
        <p:spPr>
          <a:xfrm>
            <a:off x="617517" y="5248894"/>
            <a:ext cx="528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 E(Y) = 31/12 and V(Y) = 1.160</a:t>
            </a:r>
          </a:p>
        </p:txBody>
      </p:sp>
    </p:spTree>
    <p:extLst>
      <p:ext uri="{BB962C8B-B14F-4D97-AF65-F5344CB8AC3E}">
        <p14:creationId xmlns:p14="http://schemas.microsoft.com/office/powerpoint/2010/main" val="419080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442912" y="1571967"/>
            <a:ext cx="8472487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Continuous Random Variable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Cumulative Distribution Function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Expected Values of a Continuous Random Variable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Properties of Expected Values of a Continuous Random Variable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0000FF"/>
              </a:solidFill>
            </a:endParaRPr>
          </a:p>
          <a:p>
            <a:pPr lvl="1"/>
            <a:endParaRPr lang="en-US" sz="3200" dirty="0"/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8305800" y="6096000"/>
            <a:ext cx="366713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6CC9E16-4442-4D47-9E0A-5535F362E4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3317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6166527-D2C9-4BBD-AE6F-7FF286DEB79C}" type="slidenum">
              <a:rPr lang="en-US" sz="1000" b="1">
                <a:latin typeface="Verdana" pitchFamily="34" charset="0"/>
              </a:rPr>
              <a:pPr algn="r"/>
              <a:t>3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13318" name="Text Box 1035"/>
          <p:cNvSpPr txBox="1">
            <a:spLocks noChangeArrowheads="1"/>
          </p:cNvSpPr>
          <p:nvPr/>
        </p:nvSpPr>
        <p:spPr bwMode="auto">
          <a:xfrm>
            <a:off x="2819400" y="287050"/>
            <a:ext cx="41547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Random Variables</a:t>
            </a:r>
          </a:p>
        </p:txBody>
      </p:sp>
      <p:sp>
        <p:nvSpPr>
          <p:cNvPr id="13319" name="Text Box 1036"/>
          <p:cNvSpPr txBox="1">
            <a:spLocks noChangeArrowheads="1"/>
          </p:cNvSpPr>
          <p:nvPr/>
        </p:nvSpPr>
        <p:spPr bwMode="auto">
          <a:xfrm>
            <a:off x="457200" y="1158875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940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0529"/>
            <a:ext cx="8229600" cy="96957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FF"/>
                </a:solidFill>
                <a:latin typeface="Garamond" panose="02020404030301010803" pitchFamily="18" charset="0"/>
              </a:rPr>
              <a:t>Continuous Random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81600"/>
          </a:xfrm>
        </p:spPr>
        <p:txBody>
          <a:bodyPr/>
          <a:lstStyle/>
          <a:p>
            <a:pPr marL="109537" indent="0">
              <a:buNone/>
            </a:pPr>
            <a:r>
              <a:rPr lang="en-US" b="0" dirty="0"/>
              <a:t>A </a:t>
            </a:r>
            <a:r>
              <a:rPr lang="en-US" b="0" i="1" dirty="0">
                <a:solidFill>
                  <a:srgbClr val="0000FF"/>
                </a:solidFill>
              </a:rPr>
              <a:t>continuous</a:t>
            </a:r>
            <a:r>
              <a:rPr lang="en-US" b="0" i="1" dirty="0"/>
              <a:t> random variable</a:t>
            </a:r>
            <a:r>
              <a:rPr lang="en-US" b="0" dirty="0"/>
              <a:t> is one which takes an </a:t>
            </a:r>
            <a:r>
              <a:rPr lang="en-US" b="0" dirty="0">
                <a:solidFill>
                  <a:srgbClr val="0000FF"/>
                </a:solidFill>
              </a:rPr>
              <a:t>infinite</a:t>
            </a:r>
            <a:r>
              <a:rPr lang="en-US" b="0" dirty="0"/>
              <a:t> number of possible values. </a:t>
            </a:r>
          </a:p>
          <a:p>
            <a:pPr marL="109537" indent="0">
              <a:buNone/>
            </a:pPr>
            <a:endParaRPr lang="en-US" b="0" dirty="0"/>
          </a:p>
          <a:p>
            <a:pPr marL="109537" indent="0">
              <a:buNone/>
            </a:pPr>
            <a:r>
              <a:rPr lang="en-US" b="0" dirty="0"/>
              <a:t>Continuous random variables are usually </a:t>
            </a:r>
            <a:r>
              <a:rPr lang="en-US" b="0" dirty="0">
                <a:solidFill>
                  <a:srgbClr val="0000FF"/>
                </a:solidFill>
              </a:rPr>
              <a:t>measurements</a:t>
            </a:r>
            <a:r>
              <a:rPr lang="en-US" b="0" dirty="0"/>
              <a:t>.</a:t>
            </a:r>
          </a:p>
          <a:p>
            <a:pPr marL="109537" indent="0">
              <a:buNone/>
            </a:pPr>
            <a:r>
              <a:rPr lang="en-US" b="0" dirty="0"/>
              <a:t>Examples:</a:t>
            </a:r>
          </a:p>
          <a:p>
            <a:pPr>
              <a:buFont typeface="Wingdings" charset="2"/>
              <a:buChar char="Ø"/>
            </a:pPr>
            <a:r>
              <a:rPr lang="en-US" b="0" dirty="0"/>
              <a:t>height </a:t>
            </a:r>
          </a:p>
          <a:p>
            <a:pPr>
              <a:buFont typeface="Wingdings" charset="2"/>
              <a:buChar char="Ø"/>
            </a:pPr>
            <a:r>
              <a:rPr lang="en-US" b="0" dirty="0"/>
              <a:t>weight </a:t>
            </a:r>
          </a:p>
          <a:p>
            <a:pPr>
              <a:buFont typeface="Wingdings" charset="2"/>
              <a:buChar char="Ø"/>
            </a:pPr>
            <a:r>
              <a:rPr lang="en-US" b="0" dirty="0"/>
              <a:t>the amount of sugar in an orange </a:t>
            </a:r>
          </a:p>
          <a:p>
            <a:pPr>
              <a:buFont typeface="Wingdings" charset="2"/>
              <a:buChar char="Ø"/>
            </a:pPr>
            <a:r>
              <a:rPr lang="en-US" b="0" dirty="0"/>
              <a:t>the time required to run a mile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5352"/>
            <a:ext cx="8229600" cy="96957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Continuous Random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56" y="1517248"/>
            <a:ext cx="8229600" cy="51054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b="0" dirty="0"/>
              <a:t>If a random variable can take on </a:t>
            </a:r>
            <a:r>
              <a:rPr lang="en-US" b="0" dirty="0">
                <a:solidFill>
                  <a:srgbClr val="FF0000"/>
                </a:solidFill>
              </a:rPr>
              <a:t>any</a:t>
            </a:r>
            <a:r>
              <a:rPr lang="en-US" b="0" dirty="0"/>
              <a:t> value between two values, it is called a continuous random variable.</a:t>
            </a:r>
          </a:p>
          <a:p>
            <a:pPr>
              <a:buFont typeface="Wingdings" charset="2"/>
              <a:buChar char="Ø"/>
            </a:pPr>
            <a:r>
              <a:rPr lang="en-US" b="0" dirty="0"/>
              <a:t>A continuous random variable is </a:t>
            </a:r>
            <a:r>
              <a:rPr lang="en-US" b="0" dirty="0">
                <a:solidFill>
                  <a:srgbClr val="FF0000"/>
                </a:solidFill>
              </a:rPr>
              <a:t>NOT</a:t>
            </a:r>
            <a:r>
              <a:rPr lang="en-US" b="0" dirty="0"/>
              <a:t> defined at specific values. </a:t>
            </a:r>
          </a:p>
          <a:p>
            <a:pPr>
              <a:buFont typeface="Wingdings" charset="2"/>
              <a:buChar char="Ø"/>
            </a:pPr>
            <a:r>
              <a:rPr lang="en-US" b="0" dirty="0"/>
              <a:t>Instead, it is defined over an </a:t>
            </a:r>
            <a:r>
              <a:rPr lang="en-US" b="0" i="1" dirty="0">
                <a:solidFill>
                  <a:srgbClr val="FF0000"/>
                </a:solidFill>
              </a:rPr>
              <a:t>interval</a:t>
            </a:r>
            <a:r>
              <a:rPr lang="en-US" b="0" dirty="0"/>
              <a:t> of values.</a:t>
            </a:r>
          </a:p>
          <a:p>
            <a:pPr>
              <a:buFont typeface="Wingdings" charset="2"/>
              <a:buChar char="Ø"/>
            </a:pPr>
            <a:r>
              <a:rPr lang="en-US" b="0" dirty="0"/>
              <a:t>The probability of observing any single value is equal to </a:t>
            </a:r>
            <a:r>
              <a:rPr lang="en-US" b="0" dirty="0">
                <a:solidFill>
                  <a:srgbClr val="FF0000"/>
                </a:solidFill>
              </a:rPr>
              <a:t>0</a:t>
            </a:r>
            <a:r>
              <a:rPr lang="en-US" b="0" dirty="0"/>
              <a:t>, since the number of values which may be assumed by the random variable is </a:t>
            </a:r>
            <a:r>
              <a:rPr lang="en-US" b="0" dirty="0">
                <a:solidFill>
                  <a:srgbClr val="FF0000"/>
                </a:solidFill>
              </a:rPr>
              <a:t>infinite</a:t>
            </a:r>
            <a:r>
              <a:rPr lang="en-US" b="0" dirty="0"/>
              <a:t>. </a:t>
            </a:r>
          </a:p>
          <a:p>
            <a:pPr>
              <a:buFont typeface="Wingdings" charset="2"/>
              <a:buChar char="Ø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5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Density function of Continuous RV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16" y="1066800"/>
                <a:ext cx="8839199" cy="5042021"/>
              </a:xfrm>
            </p:spPr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a random variable X may take all values over an interval A of real numbers.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 probability that X is in the set of outcomes A, P(A), is defined to be the area above A and under a curve.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</a:t>
                </a:r>
              </a:p>
              <a:p>
                <a:pPr marL="109537" indent="0"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P( X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A) = Area above A and under a curve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6" y="1066800"/>
                <a:ext cx="8839199" cy="5042021"/>
              </a:xfrm>
              <a:blipFill>
                <a:blip r:embed="rId2"/>
                <a:stretch>
                  <a:fillRect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7E869-E795-4F45-978A-98CFE25B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593938"/>
            <a:ext cx="6096000" cy="195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ACC7D-96A9-AC4E-A358-A60A2E7F1D55}"/>
              </a:ext>
            </a:extLst>
          </p:cNvPr>
          <p:cNvSpPr txBox="1"/>
          <p:nvPr/>
        </p:nvSpPr>
        <p:spPr>
          <a:xfrm>
            <a:off x="1388088" y="5610247"/>
            <a:ext cx="7128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the area under the density curve 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between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Density function of Continuous RV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913" y="1450975"/>
                <a:ext cx="8229600" cy="4995862"/>
              </a:xfrm>
            </p:spPr>
            <p:txBody>
              <a:bodyPr/>
              <a:lstStyle/>
              <a:p>
                <a:pPr marL="109537" indent="0"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curve, which represents a function 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must satisfy the following: </a:t>
                </a:r>
              </a:p>
              <a:p>
                <a:pPr marL="109537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The curve has no negative values (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)≥0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x ).</a:t>
                </a:r>
              </a:p>
              <a:p>
                <a:pPr marL="109537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The total area under the curve is equal to 1(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buFont typeface="Wingdings" charset="2"/>
                  <a:buChar char="Ø"/>
                </a:pPr>
                <a:endPara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curve meeting these requirements is known as a </a:t>
                </a:r>
                <a:r>
                  <a:rPr lang="en-US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density curve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function 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associated with continuous RV is called </a:t>
                </a:r>
                <a:r>
                  <a:rPr lang="en-US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Density function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09537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3" y="1450975"/>
                <a:ext cx="8229600" cy="4995862"/>
              </a:xfrm>
              <a:blipFill>
                <a:blip r:embed="rId2"/>
                <a:stretch>
                  <a:fillRect t="-1015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033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04AEB7A-C6F9-426C-B92C-208A0A07C091}" type="slidenum">
              <a:rPr lang="en-US" sz="1000" b="1">
                <a:latin typeface="Verdana" pitchFamily="34" charset="0"/>
              </a:rPr>
              <a:pPr algn="r"/>
              <a:t>8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1034" name="Text Box 6"/>
          <p:cNvSpPr txBox="1">
            <a:spLocks noChangeArrowheads="1"/>
          </p:cNvSpPr>
          <p:nvPr/>
        </p:nvSpPr>
        <p:spPr bwMode="auto">
          <a:xfrm>
            <a:off x="341931" y="361803"/>
            <a:ext cx="84601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     </a:t>
            </a:r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Expected Values of Continuous RV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44975" y="1474461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For a continuous random variable:</a:t>
            </a: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17829"/>
              </p:ext>
            </p:extLst>
          </p:nvPr>
        </p:nvGraphicFramePr>
        <p:xfrm>
          <a:off x="1161809" y="2133600"/>
          <a:ext cx="293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" name="Equation" r:id="rId4" imgW="2933700" imgH="571500" progId="Equation.3">
                  <p:embed/>
                </p:oleObj>
              </mc:Choice>
              <mc:Fallback>
                <p:oleObj name="Equation" r:id="rId4" imgW="2933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809" y="2133600"/>
                        <a:ext cx="2933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ACD8591-ECEB-114C-8EFD-B0794595B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70850"/>
              </p:ext>
            </p:extLst>
          </p:nvPr>
        </p:nvGraphicFramePr>
        <p:xfrm>
          <a:off x="1104659" y="2902574"/>
          <a:ext cx="3048000" cy="594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4659" y="2902574"/>
                        <a:ext cx="3048000" cy="594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25EBE1-1DEA-9841-B989-54D8EF03C343}"/>
                  </a:ext>
                </a:extLst>
              </p:cNvPr>
              <p:cNvSpPr txBox="1"/>
              <p:nvPr/>
            </p:nvSpPr>
            <p:spPr>
              <a:xfrm>
                <a:off x="1161809" y="3733255"/>
                <a:ext cx="5571525" cy="518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25EBE1-1DEA-9841-B989-54D8EF03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09" y="3733255"/>
                <a:ext cx="5571525" cy="518988"/>
              </a:xfrm>
              <a:prstGeom prst="rect">
                <a:avLst/>
              </a:prstGeom>
              <a:blipFill>
                <a:blip r:embed="rId8"/>
                <a:stretch>
                  <a:fillRect l="-1591" t="-134884" b="-19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7070CA-9095-9442-87D4-E78BD5E8E4CF}"/>
              </a:ext>
            </a:extLst>
          </p:cNvPr>
          <p:cNvSpPr txBox="1"/>
          <p:nvPr/>
        </p:nvSpPr>
        <p:spPr>
          <a:xfrm>
            <a:off x="3414532" y="435208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2C8935-629B-BF4A-8312-5BD5666FD2C8}"/>
                  </a:ext>
                </a:extLst>
              </p:cNvPr>
              <p:cNvSpPr txBox="1"/>
              <p:nvPr/>
            </p:nvSpPr>
            <p:spPr>
              <a:xfrm>
                <a:off x="1046636" y="4603149"/>
                <a:ext cx="7741928" cy="106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2C8935-629B-BF4A-8312-5BD5666FD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36" y="4603149"/>
                <a:ext cx="7741928" cy="1060931"/>
              </a:xfrm>
              <a:prstGeom prst="rect">
                <a:avLst/>
              </a:prstGeom>
              <a:blipFill>
                <a:blip r:embed="rId9"/>
                <a:stretch>
                  <a:fillRect t="-140476" b="-19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10AA43A-2302-4E4B-8B0A-C09348F02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064735"/>
              </p:ext>
            </p:extLst>
          </p:nvPr>
        </p:nvGraphicFramePr>
        <p:xfrm>
          <a:off x="1231507" y="5664080"/>
          <a:ext cx="270256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" name="Equation" r:id="rId10" imgW="1422400" imgH="254000" progId="Equation.3">
                  <p:embed/>
                </p:oleObj>
              </mc:Choice>
              <mc:Fallback>
                <p:oleObj name="Equation" r:id="rId10" imgW="1422400" imgH="254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31507" y="5664080"/>
                        <a:ext cx="270256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pdf of weekly gravel sales </a:t>
            </a:r>
            <a:r>
              <a:rPr lang="en-US" alt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E(X), V(X) and SD(X).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0" dirty="0"/>
              <a:t>Sol</a:t>
            </a:r>
          </a:p>
        </p:txBody>
      </p:sp>
      <p:pic>
        <p:nvPicPr>
          <p:cNvPr id="1628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78"/>
          <a:stretch>
            <a:fillRect/>
          </a:stretch>
        </p:blipFill>
        <p:spPr bwMode="auto">
          <a:xfrm>
            <a:off x="1785938" y="4452795"/>
            <a:ext cx="2895600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2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3"/>
          <a:stretch>
            <a:fillRect/>
          </a:stretch>
        </p:blipFill>
        <p:spPr bwMode="auto">
          <a:xfrm>
            <a:off x="2438400" y="5655469"/>
            <a:ext cx="2333625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2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2"/>
          <a:stretch>
            <a:fillRect/>
          </a:stretch>
        </p:blipFill>
        <p:spPr bwMode="auto">
          <a:xfrm>
            <a:off x="4829175" y="4451505"/>
            <a:ext cx="2790825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2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19"/>
          <a:stretch>
            <a:fillRect/>
          </a:stretch>
        </p:blipFill>
        <p:spPr bwMode="auto">
          <a:xfrm>
            <a:off x="7823993" y="5606765"/>
            <a:ext cx="658813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3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6" r="11281"/>
          <a:stretch>
            <a:fillRect/>
          </a:stretch>
        </p:blipFill>
        <p:spPr bwMode="auto">
          <a:xfrm>
            <a:off x="4800600" y="5655801"/>
            <a:ext cx="28194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0"/>
          <p:cNvSpPr txBox="1">
            <a:spLocks noGrp="1"/>
          </p:cNvSpPr>
          <p:nvPr>
            <p:ph type="title"/>
          </p:nvPr>
        </p:nvSpPr>
        <p:spPr>
          <a:xfrm>
            <a:off x="3422650" y="373818"/>
            <a:ext cx="2140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FF"/>
                </a:solidFill>
                <a:latin typeface="Garamond" panose="020204040303010108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730D71-27BC-2441-AAB3-16500837CF9A}"/>
                  </a:ext>
                </a:extLst>
              </p:cNvPr>
              <p:cNvSpPr txBox="1"/>
              <p:nvPr/>
            </p:nvSpPr>
            <p:spPr>
              <a:xfrm>
                <a:off x="1900371" y="2007544"/>
                <a:ext cx="5343258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730D71-27BC-2441-AAB3-16500837C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371" y="2007544"/>
                <a:ext cx="5343258" cy="1271438"/>
              </a:xfrm>
              <a:prstGeom prst="rect">
                <a:avLst/>
              </a:prstGeom>
              <a:blipFill>
                <a:blip r:embed="rId4"/>
                <a:stretch>
                  <a:fillRect l="-20142" t="-207843" b="-298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56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9_Concourse">
  <a:themeElements>
    <a:clrScheme name="9_Concourse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9_Concourse">
      <a:majorFont>
        <a:latin typeface="Lucida Sans Unicode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Concourse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11255</TotalTime>
  <Words>696</Words>
  <Application>Microsoft Office PowerPoint</Application>
  <PresentationFormat>On-screen Show (4:3)</PresentationFormat>
  <Paragraphs>121</Paragraphs>
  <Slides>17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Cambria Math</vt:lpstr>
      <vt:lpstr>Garamond</vt:lpstr>
      <vt:lpstr>Lucida Sans Unicode</vt:lpstr>
      <vt:lpstr>Times New Roman</vt:lpstr>
      <vt:lpstr>Verdana</vt:lpstr>
      <vt:lpstr>Wingdings</vt:lpstr>
      <vt:lpstr>Wingdings 2</vt:lpstr>
      <vt:lpstr>Wingdings 3</vt:lpstr>
      <vt:lpstr>9_Concourse</vt:lpstr>
      <vt:lpstr>Equation</vt:lpstr>
      <vt:lpstr>PowerPoint Presentation</vt:lpstr>
      <vt:lpstr>Objectives</vt:lpstr>
      <vt:lpstr>PowerPoint Presentation</vt:lpstr>
      <vt:lpstr>Continuous Random Variable</vt:lpstr>
      <vt:lpstr>Continuous Random Variable</vt:lpstr>
      <vt:lpstr>Density function of Continuous RV </vt:lpstr>
      <vt:lpstr>Density function of Continuous RV </vt:lpstr>
      <vt:lpstr>PowerPoint Presentation</vt:lpstr>
      <vt:lpstr>Example</vt:lpstr>
      <vt:lpstr> Example  (cont’d)                        </vt:lpstr>
      <vt:lpstr>PowerPoint Presentation</vt:lpstr>
      <vt:lpstr>PowerPoint Presentation</vt:lpstr>
      <vt:lpstr>Properties of CDF</vt:lpstr>
      <vt:lpstr>                 Example</vt:lpstr>
      <vt:lpstr>PowerPoint Presentation</vt:lpstr>
      <vt:lpstr>Obtaining f(x) from F(x)</vt:lpstr>
      <vt:lpstr>Exercise</vt:lpstr>
    </vt:vector>
  </TitlesOfParts>
  <Company>Alcatel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Stats: An Applied Approach</dc:title>
  <dc:creator>Alcatel</dc:creator>
  <cp:lastModifiedBy>Pannu, Jas</cp:lastModifiedBy>
  <cp:revision>673</cp:revision>
  <dcterms:created xsi:type="dcterms:W3CDTF">2006-09-04T14:13:43Z</dcterms:created>
  <dcterms:modified xsi:type="dcterms:W3CDTF">2022-11-01T15:40:13Z</dcterms:modified>
</cp:coreProperties>
</file>