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notesSlides/notesSlide5.xml" ContentType="application/vnd.openxmlformats-officedocument.presentationml.notesSlide+xml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notesSlides/notesSlide6.xml" ContentType="application/vnd.openxmlformats-officedocument.presentationml.notesSlide+xml"/>
  <Override PartName="/ppt/embeddings/oleObject4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45"/>
  </p:notesMasterIdLst>
  <p:sldIdLst>
    <p:sldId id="267" r:id="rId2"/>
    <p:sldId id="376" r:id="rId3"/>
    <p:sldId id="259" r:id="rId4"/>
    <p:sldId id="295" r:id="rId5"/>
    <p:sldId id="299" r:id="rId6"/>
    <p:sldId id="300" r:id="rId7"/>
    <p:sldId id="382" r:id="rId8"/>
    <p:sldId id="301" r:id="rId9"/>
    <p:sldId id="302" r:id="rId10"/>
    <p:sldId id="359" r:id="rId11"/>
    <p:sldId id="305" r:id="rId12"/>
    <p:sldId id="306" r:id="rId13"/>
    <p:sldId id="378" r:id="rId14"/>
    <p:sldId id="307" r:id="rId15"/>
    <p:sldId id="360" r:id="rId16"/>
    <p:sldId id="309" r:id="rId17"/>
    <p:sldId id="361" r:id="rId18"/>
    <p:sldId id="310" r:id="rId19"/>
    <p:sldId id="311" r:id="rId20"/>
    <p:sldId id="312" r:id="rId21"/>
    <p:sldId id="355" r:id="rId22"/>
    <p:sldId id="314" r:id="rId23"/>
    <p:sldId id="316" r:id="rId24"/>
    <p:sldId id="318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9" r:id="rId34"/>
    <p:sldId id="328" r:id="rId35"/>
    <p:sldId id="331" r:id="rId36"/>
    <p:sldId id="333" r:id="rId37"/>
    <p:sldId id="334" r:id="rId38"/>
    <p:sldId id="335" r:id="rId39"/>
    <p:sldId id="337" r:id="rId40"/>
    <p:sldId id="379" r:id="rId41"/>
    <p:sldId id="338" r:id="rId42"/>
    <p:sldId id="356" r:id="rId43"/>
    <p:sldId id="363" r:id="rId44"/>
  </p:sldIdLst>
  <p:sldSz cx="9144000" cy="6858000" type="screen4x3"/>
  <p:notesSz cx="6858000" cy="9144000"/>
  <p:custDataLst>
    <p:tags r:id="rId4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F2F"/>
    <a:srgbClr val="0078B9"/>
    <a:srgbClr val="00ADEF"/>
    <a:srgbClr val="0A5BA6"/>
    <a:srgbClr val="722E6B"/>
    <a:srgbClr val="722E07"/>
    <a:srgbClr val="8B2315"/>
    <a:srgbClr val="EAF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4" autoAdjust="0"/>
    <p:restoredTop sz="98326" autoAdjust="0"/>
  </p:normalViewPr>
  <p:slideViewPr>
    <p:cSldViewPr>
      <p:cViewPr varScale="1">
        <p:scale>
          <a:sx n="85" d="100"/>
          <a:sy n="85" d="100"/>
        </p:scale>
        <p:origin x="-19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tags" Target="tags/tag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Relationship Id="rId3" Type="http://schemas.openxmlformats.org/officeDocument/2006/relationships/image" Target="../media/image3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A611C9-E596-4856-A96D-34B829B745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143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7B7C3D-EE90-46B6-99FA-6F001F49596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685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4F48B7-46DF-41DA-89B2-14C29D32F9B0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40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2B55B5-B361-4D79-A522-B6BBF0C42C3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121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3F3FD-628D-4CD6-9F9B-35F78C6FAABB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145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72CED2-B2BE-4AE8-9297-665D65384DF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207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B545A-99EC-4389-ABC4-64A9C3B0961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7900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666902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41599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228600"/>
            <a:ext cx="2082800" cy="6489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8600"/>
            <a:ext cx="6096000" cy="6489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347152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192328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597552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2088"/>
            <a:ext cx="4038600" cy="5256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62088"/>
            <a:ext cx="4038600" cy="5256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626932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84713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403036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86569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522412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148300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9" name="Picture 63" descr="45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381000"/>
            <a:ext cx="89027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391400" y="6019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alt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2088"/>
            <a:ext cx="8229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7D7123F7-BC58-4BB9-B807-87C8474C812A}" type="slidenum">
              <a:rPr lang="en-US" altLang="en-US"/>
              <a:pPr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0073AE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73A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oleObject" Target="../embeddings/oleObject8.bin"/><Relationship Id="rId5" Type="http://schemas.openxmlformats.org/officeDocument/2006/relationships/image" Target="../media/image12.e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4.emf"/><Relationship Id="rId1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6.e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4" Type="http://schemas.openxmlformats.org/officeDocument/2006/relationships/image" Target="../media/image21.jpeg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16.bin"/><Relationship Id="rId6" Type="http://schemas.openxmlformats.org/officeDocument/2006/relationships/oleObject" Target="../embeddings/oleObject17.bin"/><Relationship Id="rId7" Type="http://schemas.openxmlformats.org/officeDocument/2006/relationships/oleObject" Target="../embeddings/oleObject18.bin"/><Relationship Id="rId8" Type="http://schemas.openxmlformats.org/officeDocument/2006/relationships/oleObject" Target="../embeddings/oleObject1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png"/><Relationship Id="rId5" Type="http://schemas.openxmlformats.org/officeDocument/2006/relationships/oleObject" Target="../embeddings/oleObject20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jpeg"/><Relationship Id="rId5" Type="http://schemas.openxmlformats.org/officeDocument/2006/relationships/oleObject" Target="../embeddings/oleObject21.bin"/><Relationship Id="rId6" Type="http://schemas.openxmlformats.org/officeDocument/2006/relationships/image" Target="../media/image1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4.emf"/><Relationship Id="rId6" Type="http://schemas.openxmlformats.org/officeDocument/2006/relationships/oleObject" Target="../embeddings/oleObject24.bin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14.emf"/><Relationship Id="rId5" Type="http://schemas.openxmlformats.org/officeDocument/2006/relationships/oleObject" Target="../embeddings/oleObject26.bin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30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oleObject" Target="../embeddings/oleObject28.bin"/><Relationship Id="rId5" Type="http://schemas.openxmlformats.org/officeDocument/2006/relationships/image" Target="../media/image30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0.emf"/><Relationship Id="rId5" Type="http://schemas.openxmlformats.org/officeDocument/2006/relationships/oleObject" Target="../embeddings/oleObject30.bin"/><Relationship Id="rId6" Type="http://schemas.openxmlformats.org/officeDocument/2006/relationships/oleObject" Target="../embeddings/oleObject31.bin"/><Relationship Id="rId7" Type="http://schemas.openxmlformats.org/officeDocument/2006/relationships/oleObject" Target="../embeddings/oleObject32.bin"/><Relationship Id="rId8" Type="http://schemas.openxmlformats.org/officeDocument/2006/relationships/oleObject" Target="../embeddings/oleObject33.bin"/><Relationship Id="rId9" Type="http://schemas.openxmlformats.org/officeDocument/2006/relationships/oleObject" Target="../embeddings/oleObject34.bin"/><Relationship Id="rId10" Type="http://schemas.openxmlformats.org/officeDocument/2006/relationships/oleObject" Target="../embeddings/oleObject35.bin"/><Relationship Id="rId11" Type="http://schemas.openxmlformats.org/officeDocument/2006/relationships/oleObject" Target="../embeddings/oleObject36.bin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0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4" Type="http://schemas.openxmlformats.org/officeDocument/2006/relationships/image" Target="../media/image34.emf"/><Relationship Id="rId5" Type="http://schemas.openxmlformats.org/officeDocument/2006/relationships/oleObject" Target="../embeddings/oleObject39.bin"/><Relationship Id="rId6" Type="http://schemas.openxmlformats.org/officeDocument/2006/relationships/image" Target="../media/image35.emf"/><Relationship Id="rId7" Type="http://schemas.openxmlformats.org/officeDocument/2006/relationships/oleObject" Target="../embeddings/oleObject40.bin"/><Relationship Id="rId8" Type="http://schemas.openxmlformats.org/officeDocument/2006/relationships/image" Target="../media/image36.e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4" Type="http://schemas.openxmlformats.org/officeDocument/2006/relationships/image" Target="../media/image41.e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6" Type="http://schemas.openxmlformats.org/officeDocument/2006/relationships/oleObject" Target="../embeddings/oleObject4.bin"/><Relationship Id="rId7" Type="http://schemas.openxmlformats.org/officeDocument/2006/relationships/oleObject" Target="../embeddings/oleObject5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6.bin"/><Relationship Id="rId10" Type="http://schemas.openxmlformats.org/officeDocument/2006/relationships/oleObject" Target="../embeddings/oleObject7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33" name="Picture 53" descr="Pictur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371600" y="1763713"/>
            <a:ext cx="1676400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8800" dirty="0">
                <a:solidFill>
                  <a:schemeClr val="bg1"/>
                </a:solidFill>
              </a:rPr>
              <a:t>4</a:t>
            </a:r>
            <a:endParaRPr lang="en-US" altLang="en-US" sz="8800" dirty="0">
              <a:solidFill>
                <a:schemeClr val="bg1"/>
              </a:solidFill>
            </a:endParaRP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681288" y="1708150"/>
            <a:ext cx="59436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1">
                <a:solidFill>
                  <a:schemeClr val="bg1"/>
                </a:solidFill>
              </a:rPr>
              <a:t>Continuous Random Variables and </a:t>
            </a:r>
            <a:br>
              <a:rPr lang="en-US" altLang="en-US" sz="3600" b="1">
                <a:solidFill>
                  <a:schemeClr val="bg1"/>
                </a:solidFill>
              </a:rPr>
            </a:br>
            <a:r>
              <a:rPr lang="en-US" altLang="en-US" sz="3600" b="1">
                <a:solidFill>
                  <a:schemeClr val="bg1"/>
                </a:solidFill>
              </a:rPr>
              <a:t>Probability Distributions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The Normal Distribution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256212"/>
          </a:xfrm>
          <a:noFill/>
        </p:spPr>
        <p:txBody>
          <a:bodyPr/>
          <a:lstStyle/>
          <a:p>
            <a:r>
              <a:rPr lang="en-US" i="1" dirty="0" smtClean="0">
                <a:solidFill>
                  <a:srgbClr val="0000FF"/>
                </a:solidFill>
              </a:rPr>
              <a:t> scale parameter: </a:t>
            </a:r>
            <a:r>
              <a:rPr lang="en-US" dirty="0" smtClean="0"/>
              <a:t>changing </a:t>
            </a:r>
            <a:r>
              <a:rPr lang="en-US" dirty="0"/>
              <a:t>its value </a:t>
            </a:r>
            <a:r>
              <a:rPr lang="en-US" dirty="0" smtClean="0"/>
              <a:t>stretches/compresses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the </a:t>
            </a:r>
            <a:r>
              <a:rPr lang="en-US" dirty="0"/>
              <a:t>curve horizontally without changing the </a:t>
            </a:r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basic </a:t>
            </a:r>
            <a:r>
              <a:rPr lang="en-US" dirty="0"/>
              <a:t>shape</a:t>
            </a:r>
            <a:r>
              <a:rPr lang="en-US" dirty="0" smtClean="0"/>
              <a:t>.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819400"/>
            <a:ext cx="8229600" cy="343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151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smtClean="0"/>
              <a:t>Normal </a:t>
            </a:r>
            <a:r>
              <a:rPr lang="en-US" altLang="en-US" dirty="0"/>
              <a:t>Distribution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270500"/>
          </a:xfrm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 smtClean="0">
                <a:sym typeface="Symbol" panose="05050102010706020507" pitchFamily="18" charset="2"/>
              </a:rPr>
              <a:t>     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i="1" dirty="0">
              <a:sym typeface="Symbol" panose="05050102010706020507" pitchFamily="18" charset="2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 smtClean="0">
                <a:sym typeface="Symbol" panose="05050102010706020507" pitchFamily="18" charset="2"/>
              </a:rPr>
              <a:t>                   If X </a:t>
            </a:r>
            <a:r>
              <a:rPr lang="en-US" altLang="en-US" dirty="0">
                <a:sym typeface="Symbol" panose="05050102010706020507" pitchFamily="18" charset="2"/>
              </a:rPr>
              <a:t>~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 smtClean="0">
                <a:sym typeface="Symbol" panose="05050102010706020507" pitchFamily="18" charset="2"/>
              </a:rPr>
              <a:t>(    ,    </a:t>
            </a:r>
            <a:r>
              <a:rPr lang="en-US" altLang="en-US" baseline="30000" dirty="0" smtClean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endParaRPr lang="en-US" altLang="en-US" i="1" dirty="0" smtClean="0">
              <a:sym typeface="Symbol" panose="05050102010706020507" pitchFamily="18" charset="2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i="1" dirty="0">
              <a:sym typeface="Symbol" panose="05050102010706020507" pitchFamily="18" charset="2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i="1" dirty="0">
              <a:sym typeface="Symbol" panose="05050102010706020507" pitchFamily="18" charset="2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 smtClean="0">
                <a:sym typeface="Symbol" panose="05050102010706020507" pitchFamily="18" charset="2"/>
              </a:rPr>
              <a:t>                  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 </a:t>
            </a:r>
            <a:r>
              <a:rPr lang="en-US" altLang="en-US" dirty="0" smtClean="0">
                <a:sym typeface="Symbol" panose="05050102010706020507" pitchFamily="18" charset="2"/>
              </a:rPr>
              <a:t>   </a:t>
            </a:r>
            <a:r>
              <a:rPr lang="en-US" altLang="en-US" i="1" dirty="0" smtClean="0">
                <a:sym typeface="Symbol" panose="05050102010706020507" pitchFamily="18" charset="2"/>
              </a:rPr>
              <a:t>X </a:t>
            </a:r>
            <a:r>
              <a:rPr lang="en-US" altLang="en-US" dirty="0" smtClean="0">
                <a:sym typeface="Symbol" panose="05050102010706020507" pitchFamily="18" charset="2"/>
              </a:rPr>
              <a:t>    </a:t>
            </a:r>
            <a:r>
              <a:rPr lang="en-US" altLang="en-US" i="1" dirty="0" smtClean="0">
                <a:sym typeface="Symbol" panose="05050102010706020507" pitchFamily="18" charset="2"/>
              </a:rPr>
              <a:t>b</a:t>
            </a:r>
            <a:r>
              <a:rPr lang="en-US" altLang="en-US" dirty="0" smtClean="0">
                <a:sym typeface="Symbol" panose="05050102010706020507" pitchFamily="18" charset="2"/>
              </a:rPr>
              <a:t>)   = </a:t>
            </a: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                                                   </a:t>
            </a:r>
            <a:r>
              <a:rPr lang="en-US" altLang="en-US" dirty="0" smtClean="0">
                <a:sym typeface="Symbol" panose="05050102010706020507" pitchFamily="18" charset="2"/>
              </a:rPr>
              <a:t>                 </a:t>
            </a:r>
            <a:r>
              <a:rPr lang="en-US" altLang="en-US" dirty="0">
                <a:solidFill>
                  <a:srgbClr val="00ADEF"/>
                </a:solidFill>
                <a:sym typeface="Symbol" panose="05050102010706020507" pitchFamily="18" charset="2"/>
              </a:rPr>
              <a:t/>
            </a:r>
            <a:br>
              <a:rPr lang="en-US" altLang="en-US" dirty="0">
                <a:solidFill>
                  <a:srgbClr val="00ADEF"/>
                </a:solidFill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134149" name="Picture 5" descr="Picture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724400"/>
            <a:ext cx="5489309" cy="15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8288400"/>
              </p:ext>
            </p:extLst>
          </p:nvPr>
        </p:nvGraphicFramePr>
        <p:xfrm>
          <a:off x="3124200" y="2438400"/>
          <a:ext cx="381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4" imgW="152400" imgH="165100" progId="Equation.3">
                  <p:embed/>
                </p:oleObj>
              </mc:Choice>
              <mc:Fallback>
                <p:oleObj name="Equation" r:id="rId4" imgW="152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4200" y="2438400"/>
                        <a:ext cx="38100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407110"/>
              </p:ext>
            </p:extLst>
          </p:nvPr>
        </p:nvGraphicFramePr>
        <p:xfrm>
          <a:off x="3505200" y="2438400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6" imgW="152400" imgH="139700" progId="Equation.3">
                  <p:embed/>
                </p:oleObj>
              </mc:Choice>
              <mc:Fallback>
                <p:oleObj name="Equation" r:id="rId6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5200" y="2438400"/>
                        <a:ext cx="3810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212869"/>
              </p:ext>
            </p:extLst>
          </p:nvPr>
        </p:nvGraphicFramePr>
        <p:xfrm>
          <a:off x="2514600" y="3733800"/>
          <a:ext cx="2946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Equation" r:id="rId8" imgW="127000" imgH="152400" progId="Equation.3">
                  <p:embed/>
                </p:oleObj>
              </mc:Choice>
              <mc:Fallback>
                <p:oleObj name="Equation" r:id="rId8" imgW="1270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14600" y="3733800"/>
                        <a:ext cx="29464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555992"/>
              </p:ext>
            </p:extLst>
          </p:nvPr>
        </p:nvGraphicFramePr>
        <p:xfrm>
          <a:off x="3048000" y="3733800"/>
          <a:ext cx="2946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Equation" r:id="rId10" imgW="127000" imgH="152400" progId="Equation.3">
                  <p:embed/>
                </p:oleObj>
              </mc:Choice>
              <mc:Fallback>
                <p:oleObj name="Equation" r:id="rId10" imgW="1270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48000" y="3733800"/>
                        <a:ext cx="29464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The Standard Normal Distribution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346700"/>
          </a:xfrm>
          <a:noFill/>
        </p:spPr>
        <p:txBody>
          <a:bodyPr/>
          <a:lstStyle/>
          <a:p>
            <a:pPr algn="ctr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endParaRPr lang="en-US" altLang="en-US" i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algn="ctr">
              <a:tabLst>
                <a:tab pos="457200" algn="l"/>
                <a:tab pos="1371600" algn="l"/>
                <a:tab pos="1547813" algn="l"/>
              </a:tabLst>
            </a:pPr>
            <a:endParaRPr lang="en-US" altLang="en-US" i="1" dirty="0" smtClean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algn="ctr">
              <a:tabLst>
                <a:tab pos="457200" algn="l"/>
                <a:tab pos="1371600" algn="l"/>
                <a:tab pos="1547813" algn="l"/>
              </a:tabLst>
            </a:pPr>
            <a:endParaRPr lang="en-US" altLang="en-US" i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algn="ctr">
              <a:tabLst>
                <a:tab pos="457200" algn="l"/>
                <a:tab pos="1371600" algn="l"/>
                <a:tab pos="1547813" algn="l"/>
              </a:tabLst>
            </a:pPr>
            <a:endParaRPr lang="en-US" altLang="en-US" i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algn="ctr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 smtClean="0">
                <a:solidFill>
                  <a:srgbClr val="0000FF"/>
                </a:solidFill>
                <a:sym typeface="Symbol" panose="05050102010706020507" pitchFamily="18" charset="2"/>
              </a:rPr>
              <a:t>Z 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~ </a:t>
            </a:r>
            <a:r>
              <a:rPr lang="en-US" altLang="en-US" i="1" dirty="0">
                <a:solidFill>
                  <a:srgbClr val="0000FF"/>
                </a:solidFill>
                <a:sym typeface="Symbol" panose="05050102010706020507" pitchFamily="18" charset="2"/>
              </a:rPr>
              <a:t>N</a:t>
            </a:r>
            <a:r>
              <a:rPr lang="en-US" altLang="en-US" dirty="0" smtClean="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en-US" altLang="en-US" i="1" dirty="0" smtClean="0">
                <a:solidFill>
                  <a:srgbClr val="0000FF"/>
                </a:solidFill>
                <a:sym typeface="Symbol" panose="05050102010706020507" pitchFamily="18" charset="2"/>
              </a:rPr>
              <a:t>    = 0</a:t>
            </a:r>
            <a:r>
              <a:rPr lang="en-US" altLang="en-US" dirty="0" smtClean="0">
                <a:solidFill>
                  <a:srgbClr val="0000FF"/>
                </a:solidFill>
                <a:sym typeface="Symbol" panose="05050102010706020507" pitchFamily="18" charset="2"/>
              </a:rPr>
              <a:t>,       </a:t>
            </a:r>
            <a:r>
              <a:rPr lang="en-US" altLang="en-US" baseline="30000" dirty="0" smtClean="0">
                <a:solidFill>
                  <a:srgbClr val="0000FF"/>
                </a:solidFill>
                <a:sym typeface="Symbol" panose="05050102010706020507" pitchFamily="18" charset="2"/>
              </a:rPr>
              <a:t>2 </a:t>
            </a:r>
            <a:r>
              <a:rPr lang="en-US" altLang="en-US" dirty="0" smtClean="0">
                <a:solidFill>
                  <a:srgbClr val="0000FF"/>
                </a:solidFill>
                <a:sym typeface="Symbol" panose="05050102010706020507" pitchFamily="18" charset="2"/>
              </a:rPr>
              <a:t>= 1)</a:t>
            </a:r>
          </a:p>
          <a:p>
            <a:pPr algn="ctr"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</p:txBody>
      </p:sp>
      <p:pic>
        <p:nvPicPr>
          <p:cNvPr id="3" name="Picture 2" descr="Screen shot 2015-10-18 at 9.26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267200"/>
            <a:ext cx="6439094" cy="135890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622840"/>
              </p:ext>
            </p:extLst>
          </p:nvPr>
        </p:nvGraphicFramePr>
        <p:xfrm>
          <a:off x="3962400" y="3276600"/>
          <a:ext cx="30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4" imgW="152400" imgH="165100" progId="Equation.3">
                  <p:embed/>
                </p:oleObj>
              </mc:Choice>
              <mc:Fallback>
                <p:oleObj name="Equation" r:id="rId4" imgW="152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62400" y="3276600"/>
                        <a:ext cx="304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597412"/>
              </p:ext>
            </p:extLst>
          </p:nvPr>
        </p:nvGraphicFramePr>
        <p:xfrm>
          <a:off x="5029200" y="3276600"/>
          <a:ext cx="318655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6" imgW="152400" imgH="139700" progId="Equation.3">
                  <p:embed/>
                </p:oleObj>
              </mc:Choice>
              <mc:Fallback>
                <p:oleObj name="Equation" r:id="rId6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29200" y="3276600"/>
                        <a:ext cx="318655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The Standard Normal Distribution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04848"/>
            <a:ext cx="7924800" cy="45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508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The Standard Normal Distribution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                             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 </a:t>
            </a:r>
            <a:r>
              <a:rPr lang="en-US" altLang="en-US" dirty="0"/>
              <a:t>CDF F(z</a:t>
            </a:r>
            <a:r>
              <a:rPr lang="en-US" altLang="en-US" dirty="0" smtClean="0"/>
              <a:t>) =            =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 smtClean="0"/>
              <a:t>Z   </a:t>
            </a:r>
            <a:r>
              <a:rPr lang="en-US" altLang="en-US" dirty="0" smtClean="0"/>
              <a:t>  </a:t>
            </a:r>
            <a:r>
              <a:rPr lang="en-US" altLang="en-US" i="1" dirty="0" smtClean="0"/>
              <a:t>z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                               = the </a:t>
            </a:r>
            <a:r>
              <a:rPr lang="en-US" altLang="en-US" dirty="0"/>
              <a:t>area under the standard normal </a:t>
            </a:r>
            <a:r>
              <a:rPr lang="en-US" altLang="en-US" dirty="0" smtClean="0"/>
              <a:t>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 </a:t>
            </a:r>
            <a:r>
              <a:rPr lang="en-US" altLang="en-US" dirty="0" smtClean="0"/>
              <a:t>                                  density </a:t>
            </a:r>
            <a:r>
              <a:rPr lang="en-US" altLang="en-US" dirty="0"/>
              <a:t>curve to the left of </a:t>
            </a:r>
            <a:r>
              <a:rPr lang="en-US" altLang="en-US" i="1" dirty="0" smtClean="0"/>
              <a:t>z.</a:t>
            </a:r>
            <a:endParaRPr lang="en-US" altLang="en-US" dirty="0"/>
          </a:p>
        </p:txBody>
      </p:sp>
      <p:pic>
        <p:nvPicPr>
          <p:cNvPr id="13620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743387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8" descr="Picture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38600"/>
            <a:ext cx="6705600" cy="261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020061"/>
              </p:ext>
            </p:extLst>
          </p:nvPr>
        </p:nvGraphicFramePr>
        <p:xfrm>
          <a:off x="3962400" y="2438400"/>
          <a:ext cx="2946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5" imgW="127000" imgH="152400" progId="Equation.3">
                  <p:embed/>
                </p:oleObj>
              </mc:Choice>
              <mc:Fallback>
                <p:oleObj name="Equation" r:id="rId5" imgW="1270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2400" y="2438400"/>
                        <a:ext cx="29464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28600"/>
            <a:ext cx="8229600" cy="1143000"/>
          </a:xfrm>
          <a:noFill/>
        </p:spPr>
        <p:txBody>
          <a:bodyPr/>
          <a:lstStyle/>
          <a:p>
            <a:r>
              <a:rPr lang="en-US" altLang="en-US" dirty="0"/>
              <a:t>The Standard Normal Distribution</a:t>
            </a:r>
          </a:p>
        </p:txBody>
      </p:sp>
      <p:pic>
        <p:nvPicPr>
          <p:cNvPr id="2" name="Picture 1" descr="Screen Shot 2016-02-15 at 11.43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5651500" cy="1168400"/>
          </a:xfrm>
          <a:prstGeom prst="rect">
            <a:avLst/>
          </a:prstGeom>
        </p:spPr>
      </p:pic>
      <p:pic>
        <p:nvPicPr>
          <p:cNvPr id="4" name="Picture 3" descr="Screen Shot 2016-02-15 at 11.42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46784"/>
            <a:ext cx="8763000" cy="45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6206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Let’s </a:t>
            </a:r>
            <a:r>
              <a:rPr lang="en-US" altLang="en-US" dirty="0"/>
              <a:t>determine the following standard normal probabilities: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(a) 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(</a:t>
            </a:r>
            <a:r>
              <a:rPr lang="en-US" altLang="en-US" i="1" dirty="0"/>
              <a:t>Z </a:t>
            </a:r>
            <a:r>
              <a:rPr lang="en-US" altLang="en-US" b="1" dirty="0" smtClean="0">
                <a:sym typeface="Symbol" panose="05050102010706020507" pitchFamily="18" charset="2"/>
              </a:rPr>
              <a:t>   </a:t>
            </a:r>
            <a:r>
              <a:rPr lang="en-US" altLang="en-US" dirty="0" smtClean="0">
                <a:sym typeface="Symbol" panose="05050102010706020507" pitchFamily="18" charset="2"/>
              </a:rPr>
              <a:t>1.25</a:t>
            </a:r>
            <a:r>
              <a:rPr lang="en-US" altLang="en-US" dirty="0"/>
              <a:t>),               (b)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Z </a:t>
            </a:r>
            <a:r>
              <a:rPr lang="en-US" altLang="en-US" dirty="0">
                <a:sym typeface="Symbol" panose="05050102010706020507" pitchFamily="18" charset="2"/>
              </a:rPr>
              <a:t>&gt; 1.25</a:t>
            </a:r>
            <a:r>
              <a:rPr lang="en-US" altLang="en-US" dirty="0"/>
              <a:t>),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(c)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Z </a:t>
            </a:r>
            <a:r>
              <a:rPr lang="en-US" altLang="en-US" b="1" dirty="0" smtClean="0">
                <a:sym typeface="Symbol" panose="05050102010706020507" pitchFamily="18" charset="2"/>
              </a:rPr>
              <a:t>   </a:t>
            </a:r>
            <a:r>
              <a:rPr lang="en-US" altLang="en-US" dirty="0" smtClean="0"/>
              <a:t>–</a:t>
            </a:r>
            <a:r>
              <a:rPr lang="en-US" altLang="en-US" dirty="0">
                <a:sym typeface="Symbol" panose="05050102010706020507" pitchFamily="18" charset="2"/>
              </a:rPr>
              <a:t>1.25</a:t>
            </a:r>
            <a:r>
              <a:rPr lang="en-US" altLang="en-US" dirty="0"/>
              <a:t>),  </a:t>
            </a:r>
            <a:r>
              <a:rPr lang="en-US" altLang="en-US" dirty="0" smtClean="0"/>
              <a:t>            </a:t>
            </a:r>
            <a:r>
              <a:rPr lang="en-US" altLang="en-US" dirty="0"/>
              <a:t>(d) </a:t>
            </a:r>
            <a:r>
              <a:rPr lang="en-US" altLang="en-US" i="1" dirty="0"/>
              <a:t>P</a:t>
            </a:r>
            <a:r>
              <a:rPr lang="en-US" altLang="en-US" dirty="0"/>
              <a:t>(–.38</a:t>
            </a:r>
            <a:r>
              <a:rPr lang="en-US" altLang="en-US" i="1" dirty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     </a:t>
            </a:r>
            <a:r>
              <a:rPr lang="en-US" altLang="en-US" i="1" dirty="0" smtClean="0"/>
              <a:t>Z     </a:t>
            </a:r>
            <a:r>
              <a:rPr lang="en-US" altLang="en-US" dirty="0">
                <a:sym typeface="Symbol" panose="05050102010706020507" pitchFamily="18" charset="2"/>
              </a:rPr>
              <a:t>1.25</a:t>
            </a:r>
            <a:r>
              <a:rPr lang="en-US" altLang="en-US" dirty="0" smtClean="0"/>
              <a:t>)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dirty="0" smtClean="0"/>
              <a:t>(e)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smtClean="0"/>
              <a:t>Z  </a:t>
            </a:r>
            <a:r>
              <a:rPr lang="en-US" dirty="0" smtClean="0"/>
              <a:t> </a:t>
            </a:r>
            <a:r>
              <a:rPr lang="en-US" dirty="0"/>
              <a:t>5) </a:t>
            </a: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160838"/>
              </p:ext>
            </p:extLst>
          </p:nvPr>
        </p:nvGraphicFramePr>
        <p:xfrm>
          <a:off x="1524000" y="2895600"/>
          <a:ext cx="2946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3" imgW="127000" imgH="152400" progId="Equation.3">
                  <p:embed/>
                </p:oleObj>
              </mc:Choice>
              <mc:Fallback>
                <p:oleObj name="Equation" r:id="rId3" imgW="1270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895600"/>
                        <a:ext cx="29464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1157190"/>
              </p:ext>
            </p:extLst>
          </p:nvPr>
        </p:nvGraphicFramePr>
        <p:xfrm>
          <a:off x="1524000" y="3733800"/>
          <a:ext cx="2946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9" name="Equation" r:id="rId5" imgW="127000" imgH="152400" progId="Equation.3">
                  <p:embed/>
                </p:oleObj>
              </mc:Choice>
              <mc:Fallback>
                <p:oleObj name="Equation" r:id="rId5" imgW="1270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3733800"/>
                        <a:ext cx="29464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0424287"/>
              </p:ext>
            </p:extLst>
          </p:nvPr>
        </p:nvGraphicFramePr>
        <p:xfrm>
          <a:off x="5410200" y="3733800"/>
          <a:ext cx="2946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" name="Equation" r:id="rId6" imgW="127000" imgH="152400" progId="Equation.3">
                  <p:embed/>
                </p:oleObj>
              </mc:Choice>
              <mc:Fallback>
                <p:oleObj name="Equation" r:id="rId6" imgW="1270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0200" y="3733800"/>
                        <a:ext cx="29464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499318"/>
              </p:ext>
            </p:extLst>
          </p:nvPr>
        </p:nvGraphicFramePr>
        <p:xfrm>
          <a:off x="6096000" y="3733800"/>
          <a:ext cx="2946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" name="Equation" r:id="rId7" imgW="127000" imgH="152400" progId="Equation.3">
                  <p:embed/>
                </p:oleObj>
              </mc:Choice>
              <mc:Fallback>
                <p:oleObj name="Equation" r:id="rId7" imgW="1270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733800"/>
                        <a:ext cx="29464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479840"/>
              </p:ext>
            </p:extLst>
          </p:nvPr>
        </p:nvGraphicFramePr>
        <p:xfrm>
          <a:off x="1447800" y="4648200"/>
          <a:ext cx="2946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" name="Equation" r:id="rId8" imgW="127000" imgH="152400" progId="Equation.3">
                  <p:embed/>
                </p:oleObj>
              </mc:Choice>
              <mc:Fallback>
                <p:oleObj name="Equation" r:id="rId8" imgW="1270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4648200"/>
                        <a:ext cx="29464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  <p:pic>
        <p:nvPicPr>
          <p:cNvPr id="5" name="Picture 11" descr="Picture8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200400"/>
            <a:ext cx="448223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1219" y="1725717"/>
            <a:ext cx="412359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b="1" dirty="0"/>
              <a:t>a.</a:t>
            </a:r>
            <a:r>
              <a:rPr lang="en-US" altLang="en-US" sz="2800" dirty="0"/>
              <a:t>  </a:t>
            </a:r>
            <a:r>
              <a:rPr lang="en-US" altLang="en-US" sz="2800" i="1" dirty="0"/>
              <a:t>P</a:t>
            </a:r>
            <a:r>
              <a:rPr lang="en-US" altLang="en-US" sz="2800" dirty="0"/>
              <a:t>(</a:t>
            </a:r>
            <a:r>
              <a:rPr lang="en-US" altLang="en-US" sz="2800" i="1" dirty="0"/>
              <a:t>Z </a:t>
            </a:r>
            <a:r>
              <a:rPr lang="en-US" altLang="en-US" sz="2800" b="1" dirty="0" smtClean="0">
                <a:sym typeface="Symbol" panose="05050102010706020507" pitchFamily="18" charset="2"/>
              </a:rPr>
              <a:t>  </a:t>
            </a:r>
            <a:r>
              <a:rPr lang="en-US" altLang="en-US" sz="2800" dirty="0" smtClean="0">
                <a:sym typeface="Symbol" panose="05050102010706020507" pitchFamily="18" charset="2"/>
              </a:rPr>
              <a:t>1.25</a:t>
            </a:r>
            <a:r>
              <a:rPr lang="en-US" altLang="en-US" sz="2800" dirty="0"/>
              <a:t>) =    </a:t>
            </a:r>
            <a:r>
              <a:rPr lang="en-US" altLang="en-US" sz="2800" dirty="0" smtClean="0"/>
              <a:t>((</a:t>
            </a:r>
            <a:r>
              <a:rPr lang="en-US" altLang="en-US" sz="2800" dirty="0" smtClean="0">
                <a:sym typeface="Symbol" panose="05050102010706020507" pitchFamily="18" charset="2"/>
              </a:rPr>
              <a:t>1.25</a:t>
            </a:r>
            <a:r>
              <a:rPr lang="en-US" altLang="en-US" sz="2800" dirty="0">
                <a:sym typeface="Symbol" panose="05050102010706020507" pitchFamily="18" charset="2"/>
              </a:rPr>
              <a:t>)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>                        </a:t>
            </a:r>
            <a:r>
              <a:rPr lang="en-US" altLang="en-US" sz="2800" dirty="0" smtClean="0"/>
              <a:t>=   .</a:t>
            </a:r>
            <a:r>
              <a:rPr lang="en-US" altLang="en-US" sz="2800" dirty="0"/>
              <a:t>8944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341032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8153400" y="762000"/>
            <a:ext cx="800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cont’d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539236"/>
              </p:ext>
            </p:extLst>
          </p:nvPr>
        </p:nvGraphicFramePr>
        <p:xfrm>
          <a:off x="1828800" y="1828800"/>
          <a:ext cx="2946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name="Equation" r:id="rId5" imgW="127000" imgH="152400" progId="Equation.3">
                  <p:embed/>
                </p:oleObj>
              </mc:Choice>
              <mc:Fallback>
                <p:oleObj name="Equation" r:id="rId5" imgW="1270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8800" y="1828800"/>
                        <a:ext cx="29464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427424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346700"/>
          </a:xfrm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dirty="0" smtClean="0"/>
              <a:t>b</a:t>
            </a:r>
            <a:r>
              <a:rPr lang="en-US" altLang="en-US" b="1" dirty="0"/>
              <a:t>.</a:t>
            </a:r>
            <a:r>
              <a:rPr lang="en-US" altLang="en-US" dirty="0"/>
              <a:t> 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Z </a:t>
            </a:r>
            <a:r>
              <a:rPr lang="en-US" altLang="en-US" dirty="0">
                <a:sym typeface="Symbol" panose="05050102010706020507" pitchFamily="18" charset="2"/>
              </a:rPr>
              <a:t>&gt; 1.25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 smtClean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Z </a:t>
            </a:r>
            <a:r>
              <a:rPr lang="en-US" altLang="en-US" dirty="0">
                <a:sym typeface="Symbol" panose="05050102010706020507" pitchFamily="18" charset="2"/>
              </a:rPr>
              <a:t>&gt; 1.25</a:t>
            </a:r>
            <a:r>
              <a:rPr lang="en-US" altLang="en-US" dirty="0"/>
              <a:t>) = the area under the </a:t>
            </a:r>
            <a:r>
              <a:rPr lang="en-US" altLang="en-US" i="1" dirty="0"/>
              <a:t>z </a:t>
            </a:r>
            <a:r>
              <a:rPr lang="en-US" altLang="en-US" dirty="0"/>
              <a:t>curve to </a:t>
            </a:r>
            <a:r>
              <a:rPr lang="en-US" altLang="en-US" dirty="0" smtClean="0"/>
              <a:t>the </a:t>
            </a:r>
            <a:r>
              <a:rPr lang="en-US" altLang="en-US" dirty="0"/>
              <a:t>right of 1.25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 </a:t>
            </a:r>
            <a:r>
              <a:rPr lang="en-US" altLang="en-US" dirty="0" smtClean="0"/>
              <a:t>                  = 1 </a:t>
            </a:r>
            <a:r>
              <a:rPr lang="en-US" altLang="en-US" dirty="0"/>
              <a:t>–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Z </a:t>
            </a:r>
            <a:r>
              <a:rPr lang="en-US" altLang="en-US" b="1" dirty="0" smtClean="0">
                <a:sym typeface="Symbol" panose="05050102010706020507" pitchFamily="18" charset="2"/>
              </a:rPr>
              <a:t>     </a:t>
            </a:r>
            <a:r>
              <a:rPr lang="en-US" altLang="en-US" dirty="0" smtClean="0">
                <a:sym typeface="Symbol" panose="05050102010706020507" pitchFamily="18" charset="2"/>
              </a:rPr>
              <a:t>1.25</a:t>
            </a:r>
            <a:r>
              <a:rPr lang="en-US" altLang="en-US" dirty="0"/>
              <a:t>) </a:t>
            </a:r>
            <a:endParaRPr lang="en-US" altLang="en-US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 </a:t>
            </a:r>
            <a:r>
              <a:rPr lang="en-US" altLang="en-US" dirty="0" smtClean="0"/>
              <a:t>                  = </a:t>
            </a:r>
            <a:r>
              <a:rPr lang="en-US" altLang="en-US" dirty="0"/>
              <a:t>1 –    (1.25</a:t>
            </a:r>
            <a:r>
              <a:rPr lang="en-US" altLang="en-US" dirty="0" smtClean="0"/>
              <a:t>)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 </a:t>
            </a:r>
            <a:r>
              <a:rPr lang="en-US" altLang="en-US" dirty="0" smtClean="0"/>
              <a:t>                  = 1- 0.8944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dirty="0" smtClean="0"/>
              <a:t>              = 0.1056 </a:t>
            </a:r>
            <a:endParaRPr lang="en-US" altLang="en-US" dirty="0"/>
          </a:p>
        </p:txBody>
      </p:sp>
      <p:pic>
        <p:nvPicPr>
          <p:cNvPr id="13927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953000"/>
            <a:ext cx="32380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/>
              <a:t>cont’d</a:t>
            </a:r>
          </a:p>
        </p:txBody>
      </p:sp>
      <p:pic>
        <p:nvPicPr>
          <p:cNvPr id="10" name="Picture 15" descr="Picture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199" y="1752600"/>
            <a:ext cx="3936563" cy="205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151881"/>
              </p:ext>
            </p:extLst>
          </p:nvPr>
        </p:nvGraphicFramePr>
        <p:xfrm>
          <a:off x="3352800" y="4572000"/>
          <a:ext cx="2946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5" imgW="127000" imgH="152400" progId="Equation.3">
                  <p:embed/>
                </p:oleObj>
              </mc:Choice>
              <mc:Fallback>
                <p:oleObj name="Equation" r:id="rId5" imgW="1270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800" y="4572000"/>
                        <a:ext cx="29464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458200" cy="5422900"/>
          </a:xfrm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b="1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b="1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b="1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dirty="0" smtClean="0"/>
              <a:t>c.</a:t>
            </a:r>
            <a:r>
              <a:rPr lang="en-US" altLang="en-US" dirty="0" smtClean="0"/>
              <a:t> 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Z </a:t>
            </a:r>
            <a:r>
              <a:rPr lang="en-US" altLang="en-US" b="1" dirty="0" smtClean="0">
                <a:sym typeface="Symbol" panose="05050102010706020507" pitchFamily="18" charset="2"/>
              </a:rPr>
              <a:t>    </a:t>
            </a:r>
            <a:r>
              <a:rPr lang="en-US" altLang="en-US" dirty="0" smtClean="0"/>
              <a:t>–</a:t>
            </a:r>
            <a:r>
              <a:rPr lang="en-US" altLang="en-US" dirty="0">
                <a:sym typeface="Symbol" panose="05050102010706020507" pitchFamily="18" charset="2"/>
              </a:rPr>
              <a:t>1.25</a:t>
            </a:r>
            <a:r>
              <a:rPr lang="en-US" altLang="en-US" dirty="0"/>
              <a:t>) =    </a:t>
            </a:r>
            <a:r>
              <a:rPr lang="en-US" altLang="en-US" dirty="0" smtClean="0"/>
              <a:t>  (</a:t>
            </a:r>
            <a:r>
              <a:rPr lang="en-US" altLang="en-US" dirty="0"/>
              <a:t>–1.25), a lower-tail area. </a:t>
            </a:r>
            <a:endParaRPr lang="en-US" altLang="en-US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                          = </a:t>
            </a:r>
            <a:r>
              <a:rPr lang="en-US" altLang="en-US" dirty="0"/>
              <a:t>.1056.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  </a:t>
            </a:r>
            <a:r>
              <a:rPr lang="en-US" altLang="en-US" dirty="0" smtClean="0"/>
              <a:t>By </a:t>
            </a:r>
            <a:r>
              <a:rPr lang="en-US" altLang="en-US" dirty="0"/>
              <a:t>symmetry of the </a:t>
            </a:r>
            <a:r>
              <a:rPr lang="en-US" altLang="en-US" i="1" dirty="0"/>
              <a:t>z </a:t>
            </a:r>
            <a:r>
              <a:rPr lang="en-US" altLang="en-US" dirty="0"/>
              <a:t>curve, this is the same answer as  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dirty="0" smtClean="0"/>
              <a:t>in </a:t>
            </a:r>
            <a:r>
              <a:rPr lang="en-US" altLang="en-US" dirty="0"/>
              <a:t>part (b).  </a:t>
            </a:r>
          </a:p>
        </p:txBody>
      </p:sp>
      <p:pic>
        <p:nvPicPr>
          <p:cNvPr id="14030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667000"/>
            <a:ext cx="323806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cont’d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813865"/>
              </p:ext>
            </p:extLst>
          </p:nvPr>
        </p:nvGraphicFramePr>
        <p:xfrm>
          <a:off x="1295400" y="2667000"/>
          <a:ext cx="2946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4" imgW="127000" imgH="152400" progId="Equation.3">
                  <p:embed/>
                </p:oleObj>
              </mc:Choice>
              <mc:Fallback>
                <p:oleObj name="Equation" r:id="rId4" imgW="1270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2667000"/>
                        <a:ext cx="29464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900" dirty="0" smtClean="0"/>
              <a:t>OBJECTIVES</a:t>
            </a:r>
            <a:endParaRPr lang="en-US" altLang="en-US" sz="2900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000" b="1" dirty="0" smtClean="0"/>
              <a:t>Continuous </a:t>
            </a:r>
            <a:r>
              <a:rPr lang="en-US" altLang="en-US" sz="4000" b="1" dirty="0" smtClean="0"/>
              <a:t>Distribution:</a:t>
            </a:r>
            <a:endParaRPr lang="en-US" altLang="en-US" sz="4000" b="1" dirty="0" smtClean="0"/>
          </a:p>
          <a:p>
            <a:pPr marL="1485900" lvl="2" indent="-342900">
              <a:buFont typeface="Wingdings" charset="2"/>
              <a:buChar char="²"/>
            </a:pPr>
            <a:r>
              <a:rPr lang="en-US" altLang="en-US" dirty="0" smtClean="0"/>
              <a:t>Normal </a:t>
            </a:r>
            <a:r>
              <a:rPr lang="en-US" altLang="en-US" dirty="0" smtClean="0"/>
              <a:t>Distribution</a:t>
            </a:r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1822926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indent="-457200">
              <a:tabLst>
                <a:tab pos="1371600" algn="l"/>
                <a:tab pos="1547813" algn="l"/>
              </a:tabLst>
            </a:pPr>
            <a:endParaRPr lang="en-US" altLang="en-US" b="1" dirty="0" smtClean="0"/>
          </a:p>
          <a:p>
            <a:pPr marL="457200" indent="-457200">
              <a:tabLst>
                <a:tab pos="1371600" algn="l"/>
                <a:tab pos="1547813" algn="l"/>
              </a:tabLst>
            </a:pPr>
            <a:r>
              <a:rPr lang="en-US" altLang="en-US" b="1" dirty="0" smtClean="0"/>
              <a:t>d</a:t>
            </a:r>
            <a:r>
              <a:rPr lang="en-US" altLang="en-US" b="1" dirty="0"/>
              <a:t>.</a:t>
            </a:r>
            <a:r>
              <a:rPr lang="en-US" altLang="en-US" i="1" dirty="0"/>
              <a:t>  P</a:t>
            </a:r>
            <a:r>
              <a:rPr lang="en-US" altLang="en-US" dirty="0"/>
              <a:t>(–.</a:t>
            </a:r>
            <a:r>
              <a:rPr lang="en-US" altLang="en-US" dirty="0" smtClean="0"/>
              <a:t>38 </a:t>
            </a:r>
            <a:r>
              <a:rPr lang="en-US" altLang="en-US" i="1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     </a:t>
            </a:r>
            <a:r>
              <a:rPr lang="en-US" altLang="en-US" i="1" dirty="0" smtClean="0"/>
              <a:t>Z      </a:t>
            </a:r>
            <a:r>
              <a:rPr lang="en-US" altLang="en-US" dirty="0" smtClean="0">
                <a:sym typeface="Symbol" panose="05050102010706020507" pitchFamily="18" charset="2"/>
              </a:rPr>
              <a:t>1.25</a:t>
            </a:r>
            <a:r>
              <a:rPr lang="en-US" altLang="en-US" dirty="0" smtClean="0"/>
              <a:t>) = 0.5424</a:t>
            </a:r>
            <a:endParaRPr lang="en-US" altLang="en-US" dirty="0"/>
          </a:p>
          <a:p>
            <a:pPr marL="457200" indent="-457200">
              <a:tabLst>
                <a:tab pos="1371600" algn="l"/>
                <a:tab pos="1547813" algn="l"/>
              </a:tabLst>
            </a:pPr>
            <a:r>
              <a:rPr lang="en-US" altLang="en-US" dirty="0"/>
              <a:t>   </a:t>
            </a:r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cont’d</a:t>
            </a:r>
          </a:p>
        </p:txBody>
      </p:sp>
      <p:pic>
        <p:nvPicPr>
          <p:cNvPr id="7" name="Picture 10" descr="Picture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" y="2667000"/>
            <a:ext cx="913377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5977706"/>
              </p:ext>
            </p:extLst>
          </p:nvPr>
        </p:nvGraphicFramePr>
        <p:xfrm>
          <a:off x="1981200" y="1981200"/>
          <a:ext cx="2946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4" imgW="127000" imgH="152400" progId="Equation.3">
                  <p:embed/>
                </p:oleObj>
              </mc:Choice>
              <mc:Fallback>
                <p:oleObj name="Equation" r:id="rId4" imgW="1270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981200"/>
                        <a:ext cx="29464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667017"/>
              </p:ext>
            </p:extLst>
          </p:nvPr>
        </p:nvGraphicFramePr>
        <p:xfrm>
          <a:off x="2743200" y="1981200"/>
          <a:ext cx="2946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6" imgW="127000" imgH="152400" progId="Equation.3">
                  <p:embed/>
                </p:oleObj>
              </mc:Choice>
              <mc:Fallback>
                <p:oleObj name="Equation" r:id="rId6" imgW="1270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43200" y="1981200"/>
                        <a:ext cx="29464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5256212"/>
          </a:xfrm>
        </p:spPr>
        <p:txBody>
          <a:bodyPr/>
          <a:lstStyle/>
          <a:p>
            <a:r>
              <a:rPr lang="en-US" b="1" dirty="0"/>
              <a:t>e.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Z </a:t>
            </a:r>
            <a:r>
              <a:rPr lang="en-US" dirty="0" smtClean="0"/>
              <a:t>     5</a:t>
            </a:r>
            <a:r>
              <a:rPr lang="en-US" dirty="0"/>
              <a:t>) </a:t>
            </a:r>
            <a:r>
              <a:rPr lang="en-US" dirty="0" smtClean="0"/>
              <a:t>= </a:t>
            </a:r>
            <a:r>
              <a:rPr lang="az-Cyrl-AZ" dirty="0" smtClean="0"/>
              <a:t>Ф</a:t>
            </a:r>
            <a:r>
              <a:rPr lang="en-US" dirty="0" smtClean="0"/>
              <a:t>(5)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last entry in that row is Φ(3.49) </a:t>
            </a:r>
            <a:r>
              <a:rPr lang="en-US" dirty="0" smtClean="0"/>
              <a:t>= </a:t>
            </a:r>
            <a:r>
              <a:rPr lang="en-US" dirty="0"/>
              <a:t>.9998.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Therefore </a:t>
            </a:r>
            <a:r>
              <a:rPr lang="en-US" dirty="0"/>
              <a:t>we conclude that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Z </a:t>
            </a:r>
            <a:r>
              <a:rPr lang="en-US" i="1" dirty="0" smtClean="0"/>
              <a:t>    </a:t>
            </a:r>
            <a:r>
              <a:rPr lang="en-US" dirty="0" smtClean="0"/>
              <a:t> </a:t>
            </a:r>
            <a:r>
              <a:rPr lang="en-US" dirty="0"/>
              <a:t>5) </a:t>
            </a:r>
            <a:r>
              <a:rPr lang="en-US" dirty="0" smtClean="0"/>
              <a:t>≈1.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151932"/>
              </p:ext>
            </p:extLst>
          </p:nvPr>
        </p:nvGraphicFramePr>
        <p:xfrm>
          <a:off x="1447800" y="2819400"/>
          <a:ext cx="2946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3" imgW="127000" imgH="152400" progId="Equation.3">
                  <p:embed/>
                </p:oleObj>
              </mc:Choice>
              <mc:Fallback>
                <p:oleObj name="Equation" r:id="rId3" imgW="1270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819400"/>
                        <a:ext cx="29464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783650"/>
              </p:ext>
            </p:extLst>
          </p:nvPr>
        </p:nvGraphicFramePr>
        <p:xfrm>
          <a:off x="4953000" y="4572000"/>
          <a:ext cx="29464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5" imgW="127000" imgH="152400" progId="Equation.3">
                  <p:embed/>
                </p:oleObj>
              </mc:Choice>
              <mc:Fallback>
                <p:oleObj name="Equation" r:id="rId5" imgW="127000" imgH="15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53000" y="4572000"/>
                        <a:ext cx="29464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/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53164771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533400" y="274320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3500" b="1">
                <a:solidFill>
                  <a:srgbClr val="00ADEF"/>
                </a:solidFill>
              </a:rPr>
              <a:t>Percentiles of the Standard Normal Distribution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The </a:t>
            </a:r>
            <a:r>
              <a:rPr lang="en-US" altLang="en-US" dirty="0"/>
              <a:t>99th </a:t>
            </a:r>
            <a:r>
              <a:rPr lang="en-US" altLang="en-US" dirty="0" smtClean="0"/>
              <a:t>percentile</a:t>
            </a:r>
            <a:endParaRPr lang="en-US" altLang="en-US" dirty="0"/>
          </a:p>
        </p:txBody>
      </p:sp>
      <p:pic>
        <p:nvPicPr>
          <p:cNvPr id="4" name="Picture 10" descr="Picture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729025"/>
            <a:ext cx="7010400" cy="372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cont’d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1524000" y="5867400"/>
            <a:ext cx="7086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rgbClr val="0000FF"/>
                </a:solidFill>
              </a:rPr>
              <a:t>The relationship between the 1st and 99th percentiles</a:t>
            </a:r>
          </a:p>
        </p:txBody>
      </p:sp>
      <p:pic>
        <p:nvPicPr>
          <p:cNvPr id="148489" name="Picture 9" descr="Picture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081938" cy="37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000"/>
              <a:t>Percentiles of the Standard Normal Distribution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346700"/>
          </a:xfrm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Find </a:t>
            </a:r>
            <a:r>
              <a:rPr lang="en-US" altLang="en-US" dirty="0"/>
              <a:t>the 95th </a:t>
            </a:r>
            <a:r>
              <a:rPr lang="en-US" altLang="en-US" dirty="0" smtClean="0"/>
              <a:t>percentile.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Although </a:t>
            </a:r>
            <a:r>
              <a:rPr lang="en-US" altLang="en-US" dirty="0"/>
              <a:t>.9500 does not appear, both .9495 and .9505 do, corresponding to </a:t>
            </a:r>
            <a:r>
              <a:rPr lang="en-US" altLang="en-US" i="1" dirty="0"/>
              <a:t>z</a:t>
            </a:r>
            <a:r>
              <a:rPr lang="en-US" altLang="en-US" dirty="0"/>
              <a:t> = 1.64 and 1.65, respectively.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Since .9500 is halfway between the two probabilities that do appear, we will use 1.645 as the 95th percentile and</a:t>
            </a:r>
            <a:br>
              <a:rPr lang="en-US" altLang="en-US" dirty="0"/>
            </a:br>
            <a:r>
              <a:rPr lang="en-US" altLang="en-US" dirty="0"/>
              <a:t> –1.645 as the 5th percentile.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428625" y="3500438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4000" b="1" i="1" dirty="0" smtClean="0">
                <a:solidFill>
                  <a:srgbClr val="00ADEF"/>
                </a:solidFill>
              </a:rPr>
              <a:t>z</a:t>
            </a:r>
            <a:r>
              <a:rPr lang="en-US" altLang="en-US" sz="4000" dirty="0" smtClean="0"/>
              <a:t>   </a:t>
            </a:r>
            <a:r>
              <a:rPr lang="en-US" altLang="en-US" sz="4000" b="1" dirty="0" smtClean="0">
                <a:solidFill>
                  <a:srgbClr val="00ADEF"/>
                </a:solidFill>
              </a:rPr>
              <a:t>Notation </a:t>
            </a:r>
            <a:r>
              <a:rPr lang="en-US" altLang="en-US" sz="4000" b="1" dirty="0">
                <a:solidFill>
                  <a:srgbClr val="00ADEF"/>
                </a:solidFill>
              </a:rPr>
              <a:t>for </a:t>
            </a:r>
            <a:r>
              <a:rPr lang="en-US" altLang="en-US" sz="4000" b="1" i="1" dirty="0">
                <a:solidFill>
                  <a:srgbClr val="00ADEF"/>
                </a:solidFill>
              </a:rPr>
              <a:t>z</a:t>
            </a:r>
            <a:r>
              <a:rPr lang="en-US" altLang="en-US" sz="4000" b="1" dirty="0">
                <a:solidFill>
                  <a:srgbClr val="00ADEF"/>
                </a:solidFill>
              </a:rPr>
              <a:t> Critical Values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560069"/>
              </p:ext>
            </p:extLst>
          </p:nvPr>
        </p:nvGraphicFramePr>
        <p:xfrm>
          <a:off x="990600" y="3886200"/>
          <a:ext cx="3048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3886200"/>
                        <a:ext cx="30480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i="1" dirty="0" smtClean="0"/>
              <a:t>z</a:t>
            </a:r>
            <a:r>
              <a:rPr lang="en-US" altLang="en-US" dirty="0" smtClean="0"/>
              <a:t>   Notation </a:t>
            </a:r>
            <a:r>
              <a:rPr lang="en-US" altLang="en-US" dirty="0"/>
              <a:t>for </a:t>
            </a:r>
            <a:r>
              <a:rPr lang="en-US" altLang="en-US" i="1" dirty="0"/>
              <a:t>z</a:t>
            </a:r>
            <a:r>
              <a:rPr lang="en-US" altLang="en-US" dirty="0"/>
              <a:t> Critical Values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1200" dirty="0"/>
              <a:t/>
            </a:r>
            <a:br>
              <a:rPr lang="en-US" altLang="en-US" sz="1200" dirty="0"/>
            </a:br>
            <a:endParaRPr lang="en-US" altLang="en-US" dirty="0"/>
          </a:p>
        </p:txBody>
      </p:sp>
      <p:pic>
        <p:nvPicPr>
          <p:cNvPr id="153607" name="Picture 7" descr="Picture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924800" cy="356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09600" y="5029200"/>
            <a:ext cx="777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00FF"/>
                </a:solidFill>
              </a:rPr>
              <a:t>For example</a:t>
            </a:r>
            <a:r>
              <a:rPr lang="en-US" altLang="en-US" sz="2800" dirty="0" smtClean="0">
                <a:solidFill>
                  <a:srgbClr val="0000FF"/>
                </a:solidFill>
              </a:rPr>
              <a:t>,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en-US" sz="2800" i="1" dirty="0" smtClean="0"/>
              <a:t>z</a:t>
            </a:r>
            <a:r>
              <a:rPr lang="en-US" altLang="en-US" sz="2800" baseline="-25000" dirty="0"/>
              <a:t>.</a:t>
            </a:r>
            <a:r>
              <a:rPr lang="en-US" altLang="en-US" sz="2800" baseline="-25000" dirty="0">
                <a:sym typeface="Symbol" panose="05050102010706020507" pitchFamily="18" charset="2"/>
              </a:rPr>
              <a:t>10 </a:t>
            </a:r>
            <a:r>
              <a:rPr lang="en-US" altLang="en-US" sz="2800" dirty="0">
                <a:sym typeface="Symbol" panose="05050102010706020507" pitchFamily="18" charset="2"/>
              </a:rPr>
              <a:t>captures upper-tail area .</a:t>
            </a:r>
            <a:r>
              <a:rPr lang="en-US" altLang="en-US" sz="2800" dirty="0" smtClean="0">
                <a:sym typeface="Symbol" panose="05050102010706020507" pitchFamily="18" charset="2"/>
              </a:rPr>
              <a:t>10 </a:t>
            </a:r>
          </a:p>
          <a:p>
            <a:pPr marL="285750" indent="-285750">
              <a:buFont typeface="Wingdings" charset="2"/>
              <a:buChar char="Ø"/>
            </a:pPr>
            <a:r>
              <a:rPr lang="en-US" altLang="en-US" sz="2800" i="1" dirty="0" smtClean="0"/>
              <a:t>z</a:t>
            </a:r>
            <a:r>
              <a:rPr lang="en-US" altLang="en-US" sz="2800" baseline="-25000" dirty="0"/>
              <a:t>.</a:t>
            </a:r>
            <a:r>
              <a:rPr lang="en-US" altLang="en-US" sz="2800" baseline="-25000" dirty="0">
                <a:sym typeface="Symbol" panose="05050102010706020507" pitchFamily="18" charset="2"/>
              </a:rPr>
              <a:t>05 </a:t>
            </a:r>
            <a:r>
              <a:rPr lang="en-US" altLang="en-US" sz="2800" dirty="0">
                <a:sym typeface="Symbol" panose="05050102010706020507" pitchFamily="18" charset="2"/>
              </a:rPr>
              <a:t>captures upper-tail area .</a:t>
            </a:r>
            <a:r>
              <a:rPr lang="en-US" altLang="en-US" sz="2800" dirty="0" smtClean="0">
                <a:sym typeface="Symbol" panose="05050102010706020507" pitchFamily="18" charset="2"/>
              </a:rPr>
              <a:t>05</a:t>
            </a:r>
            <a:r>
              <a:rPr lang="en-US" altLang="en-US" sz="2800" dirty="0">
                <a:sym typeface="Symbol" panose="05050102010706020507" pitchFamily="18" charset="2"/>
              </a:rPr>
              <a:t/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/>
            </a:r>
            <a:br>
              <a:rPr lang="en-US" altLang="en-US" sz="2800" dirty="0">
                <a:sym typeface="Symbol" panose="05050102010706020507" pitchFamily="18" charset="2"/>
              </a:rPr>
            </a:br>
            <a:endParaRPr lang="en-US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8201075"/>
              </p:ext>
            </p:extLst>
          </p:nvPr>
        </p:nvGraphicFramePr>
        <p:xfrm>
          <a:off x="609600" y="838200"/>
          <a:ext cx="3048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838200"/>
                        <a:ext cx="30480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i="1" dirty="0" smtClean="0"/>
              <a:t>Z</a:t>
            </a:r>
            <a:r>
              <a:rPr lang="en-US" altLang="en-US" i="1" baseline="-10000" dirty="0" smtClean="0">
                <a:sym typeface="Symbol" panose="05050102010706020507" pitchFamily="18" charset="2"/>
              </a:rPr>
              <a:t>  </a:t>
            </a:r>
            <a:r>
              <a:rPr lang="en-US" altLang="en-US" dirty="0" smtClean="0"/>
              <a:t> </a:t>
            </a:r>
            <a:r>
              <a:rPr lang="en-US" altLang="en-US" dirty="0"/>
              <a:t>Notation for </a:t>
            </a:r>
            <a:r>
              <a:rPr lang="en-US" altLang="en-US" i="1" dirty="0"/>
              <a:t>z</a:t>
            </a:r>
            <a:r>
              <a:rPr lang="en-US" altLang="en-US" dirty="0"/>
              <a:t> Critical Values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346700"/>
          </a:xfrm>
          <a:noFill/>
        </p:spPr>
        <p:txBody>
          <a:bodyPr/>
          <a:lstStyle/>
          <a:p>
            <a:pPr marL="342900" indent="-342900"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 marL="342900" indent="-342900"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Since  </a:t>
            </a:r>
            <a:r>
              <a:rPr lang="en-US" altLang="en-US" i="1" dirty="0" smtClean="0">
                <a:sym typeface="Symbol" panose="05050102010706020507" pitchFamily="18" charset="2"/>
              </a:rPr>
              <a:t>  </a:t>
            </a:r>
            <a:r>
              <a:rPr lang="en-US" altLang="en-US" dirty="0" smtClean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of the area under the </a:t>
            </a:r>
            <a:r>
              <a:rPr lang="en-US" altLang="en-US" i="1" dirty="0">
                <a:sym typeface="Symbol" panose="05050102010706020507" pitchFamily="18" charset="2"/>
              </a:rPr>
              <a:t>z </a:t>
            </a:r>
            <a:r>
              <a:rPr lang="en-US" altLang="en-US" dirty="0">
                <a:sym typeface="Symbol" panose="05050102010706020507" pitchFamily="18" charset="2"/>
              </a:rPr>
              <a:t>curve lies to the right of </a:t>
            </a:r>
            <a:r>
              <a:rPr lang="en-US" altLang="en-US" i="1" dirty="0" smtClean="0"/>
              <a:t>z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 </a:t>
            </a:r>
            <a:r>
              <a:rPr lang="en-US" altLang="en-US" dirty="0" smtClean="0"/>
              <a:t>,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1 – 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of the area lies to its left. 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marL="342900" indent="-342900"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 marL="342900" indent="-342900"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Thus </a:t>
            </a:r>
            <a:r>
              <a:rPr lang="en-US" altLang="en-US" i="1" dirty="0" smtClean="0"/>
              <a:t>z</a:t>
            </a:r>
            <a:r>
              <a:rPr lang="en-US" altLang="en-US" sz="2800" dirty="0" smtClean="0"/>
              <a:t>   </a:t>
            </a:r>
            <a:r>
              <a:rPr lang="en-US" altLang="en-US" i="1" dirty="0" smtClean="0"/>
              <a:t>is </a:t>
            </a:r>
            <a:r>
              <a:rPr lang="en-US" altLang="en-US" i="1" dirty="0"/>
              <a:t>the </a:t>
            </a:r>
            <a:r>
              <a:rPr lang="en-US" altLang="en-US" dirty="0"/>
              <a:t>100(1 </a:t>
            </a:r>
            <a:r>
              <a:rPr lang="en-US" altLang="en-US" dirty="0" smtClean="0"/>
              <a:t>–  </a:t>
            </a:r>
            <a:r>
              <a:rPr lang="en-US" altLang="en-US" i="1" dirty="0" smtClean="0">
                <a:sym typeface="Symbol" panose="05050102010706020507" pitchFamily="18" charset="2"/>
              </a:rPr>
              <a:t>  </a:t>
            </a:r>
            <a:r>
              <a:rPr lang="en-US" altLang="en-US" dirty="0" smtClean="0">
                <a:sym typeface="Symbol" panose="05050102010706020507" pitchFamily="18" charset="2"/>
              </a:rPr>
              <a:t>)</a:t>
            </a:r>
            <a:r>
              <a:rPr lang="en-US" altLang="en-US" i="1" dirty="0" err="1" smtClean="0">
                <a:sym typeface="Symbol" panose="05050102010706020507" pitchFamily="18" charset="2"/>
              </a:rPr>
              <a:t>th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percentile </a:t>
            </a:r>
            <a:r>
              <a:rPr lang="en-US" altLang="en-US" i="1" dirty="0">
                <a:sym typeface="Symbol" panose="05050102010706020507" pitchFamily="18" charset="2"/>
              </a:rPr>
              <a:t>of the standard normal distribution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  <a:r>
              <a:rPr lang="en-US" altLang="en-US" i="1" dirty="0">
                <a:sym typeface="Symbol" panose="05050102010706020507" pitchFamily="18" charset="2"/>
              </a:rPr>
              <a:t/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/>
            </a:r>
            <a:br>
              <a:rPr lang="en-US" altLang="en-US" i="1" dirty="0">
                <a:sym typeface="Symbol" panose="05050102010706020507" pitchFamily="18" charset="2"/>
              </a:rPr>
            </a:br>
            <a:endParaRPr lang="en-US" altLang="en-US" i="1" dirty="0" smtClean="0">
              <a:sym typeface="Symbol" panose="05050102010706020507" pitchFamily="18" charset="2"/>
            </a:endParaRPr>
          </a:p>
          <a:p>
            <a:pPr marL="342900" indent="-342900"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By </a:t>
            </a:r>
            <a:r>
              <a:rPr lang="en-US" altLang="en-US" dirty="0">
                <a:sym typeface="Symbol" panose="05050102010706020507" pitchFamily="18" charset="2"/>
              </a:rPr>
              <a:t>symmetry the area under the standard normal curve to the left of </a:t>
            </a:r>
            <a:r>
              <a:rPr lang="en-US" altLang="en-US" dirty="0"/>
              <a:t>–</a:t>
            </a:r>
            <a:r>
              <a:rPr lang="en-US" altLang="en-US" i="1" dirty="0" smtClean="0"/>
              <a:t>z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 </a:t>
            </a:r>
            <a:r>
              <a:rPr lang="en-US" altLang="en-US" sz="2800" dirty="0" smtClean="0"/>
              <a:t> </a:t>
            </a:r>
            <a:r>
              <a:rPr lang="en-US" altLang="en-US" dirty="0"/>
              <a:t>is also 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    </a:t>
            </a:r>
            <a:r>
              <a:rPr lang="en-US" altLang="en-US" dirty="0" smtClean="0"/>
              <a:t>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640057"/>
              </p:ext>
            </p:extLst>
          </p:nvPr>
        </p:nvGraphicFramePr>
        <p:xfrm>
          <a:off x="685800" y="838200"/>
          <a:ext cx="3048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6" name="Equation" r:id="rId3" imgW="152400" imgH="139700" progId="Equation.3">
                  <p:embed/>
                </p:oleObj>
              </mc:Choice>
              <mc:Fallback>
                <p:oleObj name="Equation" r:id="rId3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838200"/>
                        <a:ext cx="30480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904553"/>
              </p:ext>
            </p:extLst>
          </p:nvPr>
        </p:nvGraphicFramePr>
        <p:xfrm>
          <a:off x="1219200" y="2743200"/>
          <a:ext cx="3048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7" name="Equation" r:id="rId5" imgW="152400" imgH="139700" progId="Equation.3">
                  <p:embed/>
                </p:oleObj>
              </mc:Choice>
              <mc:Fallback>
                <p:oleObj name="Equation" r:id="rId5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743200"/>
                        <a:ext cx="30480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62440"/>
              </p:ext>
            </p:extLst>
          </p:nvPr>
        </p:nvGraphicFramePr>
        <p:xfrm>
          <a:off x="1524000" y="2362200"/>
          <a:ext cx="3048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8" name="Equation" r:id="rId6" imgW="152400" imgH="139700" progId="Equation.3">
                  <p:embed/>
                </p:oleObj>
              </mc:Choice>
              <mc:Fallback>
                <p:oleObj name="Equation" r:id="rId6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362200"/>
                        <a:ext cx="30480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613198"/>
              </p:ext>
            </p:extLst>
          </p:nvPr>
        </p:nvGraphicFramePr>
        <p:xfrm>
          <a:off x="8305800" y="2438400"/>
          <a:ext cx="3048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Equation" r:id="rId7" imgW="152400" imgH="139700" progId="Equation.3">
                  <p:embed/>
                </p:oleObj>
              </mc:Choice>
              <mc:Fallback>
                <p:oleObj name="Equation" r:id="rId7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5800" y="2438400"/>
                        <a:ext cx="30480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561717"/>
              </p:ext>
            </p:extLst>
          </p:nvPr>
        </p:nvGraphicFramePr>
        <p:xfrm>
          <a:off x="3810000" y="3657600"/>
          <a:ext cx="3048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name="Equation" r:id="rId8" imgW="152400" imgH="139700" progId="Equation.3">
                  <p:embed/>
                </p:oleObj>
              </mc:Choice>
              <mc:Fallback>
                <p:oleObj name="Equation" r:id="rId8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0" y="3657600"/>
                        <a:ext cx="30480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781613"/>
              </p:ext>
            </p:extLst>
          </p:nvPr>
        </p:nvGraphicFramePr>
        <p:xfrm>
          <a:off x="1524000" y="3733800"/>
          <a:ext cx="3048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1" name="Equation" r:id="rId9" imgW="152400" imgH="139700" progId="Equation.3">
                  <p:embed/>
                </p:oleObj>
              </mc:Choice>
              <mc:Fallback>
                <p:oleObj name="Equation" r:id="rId9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3733800"/>
                        <a:ext cx="30480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628560"/>
              </p:ext>
            </p:extLst>
          </p:nvPr>
        </p:nvGraphicFramePr>
        <p:xfrm>
          <a:off x="2286000" y="5715000"/>
          <a:ext cx="3048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2" name="Equation" r:id="rId10" imgW="152400" imgH="139700" progId="Equation.3">
                  <p:embed/>
                </p:oleObj>
              </mc:Choice>
              <mc:Fallback>
                <p:oleObj name="Equation" r:id="rId10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5715000"/>
                        <a:ext cx="30480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95756"/>
              </p:ext>
            </p:extLst>
          </p:nvPr>
        </p:nvGraphicFramePr>
        <p:xfrm>
          <a:off x="3505200" y="5638800"/>
          <a:ext cx="3048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3" name="Equation" r:id="rId11" imgW="152400" imgH="139700" progId="Equation.3">
                  <p:embed/>
                </p:oleObj>
              </mc:Choice>
              <mc:Fallback>
                <p:oleObj name="Equation" r:id="rId11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5200" y="5638800"/>
                        <a:ext cx="30480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i="1" dirty="0" smtClean="0"/>
              <a:t>z</a:t>
            </a:r>
            <a:r>
              <a:rPr lang="en-US" altLang="en-US" dirty="0" smtClean="0"/>
              <a:t>   Notation </a:t>
            </a:r>
            <a:r>
              <a:rPr lang="en-US" altLang="en-US" dirty="0"/>
              <a:t>for </a:t>
            </a:r>
            <a:r>
              <a:rPr lang="en-US" altLang="en-US" i="1" dirty="0"/>
              <a:t>z</a:t>
            </a:r>
            <a:r>
              <a:rPr lang="en-US" altLang="en-US" dirty="0"/>
              <a:t> Critical Values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      </a:t>
            </a:r>
            <a:endParaRPr lang="en-US" altLang="en-US" dirty="0"/>
          </a:p>
        </p:txBody>
      </p:sp>
      <p:sp>
        <p:nvSpPr>
          <p:cNvPr id="155654" name="Text Box 6"/>
          <p:cNvSpPr txBox="1">
            <a:spLocks noChangeArrowheads="1"/>
          </p:cNvSpPr>
          <p:nvPr/>
        </p:nvSpPr>
        <p:spPr bwMode="auto">
          <a:xfrm>
            <a:off x="228600" y="5105400"/>
            <a:ext cx="8763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</a:rPr>
              <a:t>The most useful </a:t>
            </a:r>
            <a:r>
              <a:rPr lang="en-US" altLang="en-US" sz="2400" dirty="0" smtClean="0">
                <a:solidFill>
                  <a:srgbClr val="0000FF"/>
                </a:solidFill>
              </a:rPr>
              <a:t>Standard </a:t>
            </a:r>
            <a:r>
              <a:rPr lang="en-US" altLang="en-US" sz="2400" dirty="0">
                <a:solidFill>
                  <a:srgbClr val="0000FF"/>
                </a:solidFill>
              </a:rPr>
              <a:t>Normal Percentiles and Critical </a:t>
            </a:r>
            <a:r>
              <a:rPr lang="en-US" altLang="en-US" sz="2400" dirty="0" smtClean="0">
                <a:solidFill>
                  <a:srgbClr val="0000FF"/>
                </a:solidFill>
              </a:rPr>
              <a:t> </a:t>
            </a:r>
          </a:p>
          <a:p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 smtClean="0">
                <a:solidFill>
                  <a:srgbClr val="0000FF"/>
                </a:solidFill>
              </a:rPr>
              <a:t>                                          Values</a:t>
            </a:r>
            <a:endParaRPr lang="en-US" altLang="en-US" sz="2400" dirty="0">
              <a:solidFill>
                <a:srgbClr val="0000FF"/>
              </a:solidFill>
            </a:endParaRPr>
          </a:p>
        </p:txBody>
      </p:sp>
      <p:pic>
        <p:nvPicPr>
          <p:cNvPr id="155655" name="Picture 7" descr="Picture9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89" y="2438400"/>
            <a:ext cx="8915399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147460"/>
              </p:ext>
            </p:extLst>
          </p:nvPr>
        </p:nvGraphicFramePr>
        <p:xfrm>
          <a:off x="609600" y="838200"/>
          <a:ext cx="3048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4" imgW="152400" imgH="139700" progId="Equation.3">
                  <p:embed/>
                </p:oleObj>
              </mc:Choice>
              <mc:Fallback>
                <p:oleObj name="Equation" r:id="rId4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838200"/>
                        <a:ext cx="30480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1981200" y="2819400"/>
            <a:ext cx="5257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000" b="1">
                <a:solidFill>
                  <a:srgbClr val="00ADEF"/>
                </a:solidFill>
              </a:rPr>
              <a:t>The Normal distribution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09600" y="2743200"/>
            <a:ext cx="8001000" cy="1447800"/>
          </a:xfrm>
          <a:prstGeom prst="rect">
            <a:avLst/>
          </a:prstGeom>
          <a:noFill/>
          <a:ln w="57150" cmpd="thickThin">
            <a:solidFill>
              <a:srgbClr val="00ADE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i="1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 smtClean="0"/>
              <a:t>z</a:t>
            </a:r>
            <a:r>
              <a:rPr lang="en-US" altLang="en-US" baseline="-25000" dirty="0"/>
              <a:t>.</a:t>
            </a:r>
            <a:r>
              <a:rPr lang="en-US" altLang="en-US" baseline="-25000" dirty="0">
                <a:sym typeface="Symbol" panose="05050102010706020507" pitchFamily="18" charset="2"/>
              </a:rPr>
              <a:t>05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= </a:t>
            </a:r>
            <a:r>
              <a:rPr lang="en-US" altLang="en-US" dirty="0">
                <a:sym typeface="Symbol" panose="05050102010706020507" pitchFamily="18" charset="2"/>
              </a:rPr>
              <a:t>95th percentile of the standard normal distribution, so </a:t>
            </a:r>
            <a:r>
              <a:rPr lang="en-US" altLang="en-US" i="1" dirty="0"/>
              <a:t>z</a:t>
            </a:r>
            <a:r>
              <a:rPr lang="en-US" altLang="en-US" baseline="-25000" dirty="0"/>
              <a:t>.</a:t>
            </a:r>
            <a:r>
              <a:rPr lang="en-US" altLang="en-US" baseline="-25000" dirty="0">
                <a:sym typeface="Symbol" panose="05050102010706020507" pitchFamily="18" charset="2"/>
              </a:rPr>
              <a:t>05</a:t>
            </a:r>
            <a:r>
              <a:rPr lang="en-US" altLang="en-US" dirty="0">
                <a:sym typeface="Symbol" panose="05050102010706020507" pitchFamily="18" charset="2"/>
              </a:rPr>
              <a:t> = 1.645.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156680" name="Picture 8" descr="Picture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71800"/>
            <a:ext cx="8382000" cy="355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428625" y="3500438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4000" b="1">
                <a:solidFill>
                  <a:srgbClr val="00ADEF"/>
                </a:solidFill>
              </a:rPr>
              <a:t>Nonstandard Normal Distributions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Nonstandard Normal Distributions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86800" cy="5270500"/>
          </a:xfrm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When </a:t>
            </a:r>
            <a:r>
              <a:rPr lang="en-US" altLang="en-US" i="1" dirty="0"/>
              <a:t>X </a:t>
            </a:r>
            <a:r>
              <a:rPr lang="en-US" altLang="en-US" dirty="0"/>
              <a:t>~ </a:t>
            </a:r>
            <a:r>
              <a:rPr lang="en-US" altLang="en-US" i="1" dirty="0"/>
              <a:t>N</a:t>
            </a:r>
            <a:r>
              <a:rPr lang="en-US" altLang="en-US" dirty="0" smtClean="0"/>
              <a:t>(    </a:t>
            </a:r>
            <a:r>
              <a:rPr lang="en-US" altLang="en-US" dirty="0" smtClean="0">
                <a:sym typeface="Symbol" panose="05050102010706020507" pitchFamily="18" charset="2"/>
              </a:rPr>
              <a:t>, </a:t>
            </a:r>
            <a:r>
              <a:rPr lang="en-US" altLang="en-US" dirty="0" smtClean="0"/>
              <a:t>     </a:t>
            </a:r>
            <a:r>
              <a:rPr lang="en-US" altLang="en-US" baseline="30000" dirty="0" smtClean="0"/>
              <a:t>2</a:t>
            </a:r>
            <a:r>
              <a:rPr lang="en-US" altLang="en-US" dirty="0"/>
              <a:t>), probabilities involving </a:t>
            </a:r>
            <a:r>
              <a:rPr lang="en-US" altLang="en-US" i="1" dirty="0"/>
              <a:t>X </a:t>
            </a:r>
            <a:r>
              <a:rPr lang="en-US" altLang="en-US" dirty="0"/>
              <a:t>are computed by “</a:t>
            </a:r>
            <a:r>
              <a:rPr lang="en-US" altLang="en-US" dirty="0">
                <a:solidFill>
                  <a:srgbClr val="0000FF"/>
                </a:solidFill>
              </a:rPr>
              <a:t>standardizing.</a:t>
            </a:r>
            <a:r>
              <a:rPr lang="en-US" altLang="en-US" dirty="0"/>
              <a:t>” </a:t>
            </a:r>
            <a:endParaRPr lang="en-US" altLang="en-US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The </a:t>
            </a:r>
            <a:r>
              <a:rPr lang="en-US" altLang="en-US" b="1" dirty="0"/>
              <a:t>standardized variable </a:t>
            </a:r>
            <a:r>
              <a:rPr lang="en-US" altLang="en-US" dirty="0"/>
              <a:t>is </a:t>
            </a:r>
            <a:endParaRPr lang="en-US" altLang="en-US" dirty="0" smtClean="0"/>
          </a:p>
          <a:p>
            <a:pPr algn="ctr"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/>
          </a:p>
          <a:p>
            <a:pPr algn="ctr"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/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/>
            </a:r>
            <a:br>
              <a:rPr lang="en-US" altLang="en-US" b="1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634272"/>
              </p:ext>
            </p:extLst>
          </p:nvPr>
        </p:nvGraphicFramePr>
        <p:xfrm>
          <a:off x="2286000" y="1981200"/>
          <a:ext cx="381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3" imgW="152400" imgH="165100" progId="Equation.3">
                  <p:embed/>
                </p:oleObj>
              </mc:Choice>
              <mc:Fallback>
                <p:oleObj name="Equation" r:id="rId3" imgW="152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1981200"/>
                        <a:ext cx="38100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521810"/>
              </p:ext>
            </p:extLst>
          </p:nvPr>
        </p:nvGraphicFramePr>
        <p:xfrm>
          <a:off x="2819400" y="2057400"/>
          <a:ext cx="3810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Equation" r:id="rId5" imgW="152400" imgH="139700" progId="Equation.3">
                  <p:embed/>
                </p:oleObj>
              </mc:Choice>
              <mc:Fallback>
                <p:oleObj name="Equation" r:id="rId5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9400" y="2057400"/>
                        <a:ext cx="38100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607318"/>
              </p:ext>
            </p:extLst>
          </p:nvPr>
        </p:nvGraphicFramePr>
        <p:xfrm>
          <a:off x="3429000" y="4419600"/>
          <a:ext cx="1676400" cy="113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Equation" r:id="rId7" imgW="673100" imgH="457200" progId="Equation.3">
                  <p:embed/>
                </p:oleObj>
              </mc:Choice>
              <mc:Fallback>
                <p:oleObj name="Equation" r:id="rId7" imgW="673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29000" y="4419600"/>
                        <a:ext cx="1676400" cy="1138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Nonstandard Normal Distributions</a:t>
            </a: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533400" y="5105400"/>
            <a:ext cx="838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Equality of nonstandard and standard normal curve areas</a:t>
            </a:r>
          </a:p>
        </p:txBody>
      </p:sp>
      <p:pic>
        <p:nvPicPr>
          <p:cNvPr id="161802" name="Picture 10" descr="Picture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458901" cy="281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Nonstandard Normal Distributions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8851900" cy="50292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270500"/>
          </a:xfrm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The </a:t>
            </a:r>
            <a:r>
              <a:rPr lang="en-US" altLang="en-US" dirty="0">
                <a:sym typeface="Symbol" panose="05050102010706020507" pitchFamily="18" charset="2"/>
              </a:rPr>
              <a:t>time that it takes a driver to react to the brake lights on a decelerating vehicle is critical in helping to avoid rear-end collisions.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T</a:t>
            </a:r>
            <a:r>
              <a:rPr lang="en-US" altLang="en-US" dirty="0" smtClean="0">
                <a:sym typeface="Symbol" panose="05050102010706020507" pitchFamily="18" charset="2"/>
              </a:rPr>
              <a:t>he </a:t>
            </a:r>
            <a:r>
              <a:rPr lang="en-US" altLang="en-US" dirty="0">
                <a:sym typeface="Symbol" panose="05050102010706020507" pitchFamily="18" charset="2"/>
              </a:rPr>
              <a:t>reaction </a:t>
            </a:r>
            <a:r>
              <a:rPr lang="en-US" altLang="en-US" dirty="0" smtClean="0">
                <a:sym typeface="Symbol" panose="05050102010706020507" pitchFamily="18" charset="2"/>
              </a:rPr>
              <a:t>time ~ N(1.25, .46).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What is the probability that reaction time is between 1.00 sec and 1.75 sec?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cont’d</a:t>
            </a:r>
          </a:p>
        </p:txBody>
      </p:sp>
      <p:pic>
        <p:nvPicPr>
          <p:cNvPr id="165899" name="Picture 11" descr="Picture9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534400" cy="342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Similarly</a:t>
            </a:r>
            <a:r>
              <a:rPr lang="en-US" altLang="en-US" dirty="0">
                <a:sym typeface="Symbol" panose="05050102010706020507" pitchFamily="18" charset="2"/>
              </a:rPr>
              <a:t>, if we view 2 sec as a critically long reaction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time, the probability that actual reaction time will exceed this value is</a:t>
            </a:r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cont’d</a:t>
            </a:r>
          </a:p>
        </p:txBody>
      </p:sp>
      <p:pic>
        <p:nvPicPr>
          <p:cNvPr id="166922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6" y="4191000"/>
            <a:ext cx="901536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457200" y="2667000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3800" b="1" dirty="0">
                <a:solidFill>
                  <a:srgbClr val="00ADEF"/>
                </a:solidFill>
              </a:rPr>
              <a:t>Percentiles of an Arbitrary Normal Distribution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9067800" cy="5346700"/>
          </a:xfrm>
          <a:noFill/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data </a:t>
            </a:r>
            <a:r>
              <a:rPr lang="en-US" dirty="0"/>
              <a:t>collected from an experiment with a specified initial </a:t>
            </a:r>
            <a:r>
              <a:rPr lang="en-US" dirty="0" smtClean="0"/>
              <a:t>crack length </a:t>
            </a:r>
            <a:r>
              <a:rPr lang="en-US" dirty="0"/>
              <a:t>and number of loading cycles </a:t>
            </a:r>
            <a:r>
              <a:rPr lang="en-US" dirty="0" smtClean="0"/>
              <a:t>has a </a:t>
            </a:r>
            <a:r>
              <a:rPr lang="en-US" dirty="0"/>
              <a:t>normal distribution with </a:t>
            </a:r>
            <a:r>
              <a:rPr lang="en-US" dirty="0" smtClean="0"/>
              <a:t>mean value </a:t>
            </a:r>
            <a:r>
              <a:rPr lang="en-US" dirty="0"/>
              <a:t>5.496 mm and standard deviation .067 mm for the </a:t>
            </a:r>
            <a:r>
              <a:rPr lang="en-US" dirty="0" err="1"/>
              <a:t>rv</a:t>
            </a:r>
            <a:r>
              <a:rPr lang="en-US" dirty="0"/>
              <a:t>  </a:t>
            </a:r>
            <a:r>
              <a:rPr lang="en-US" i="1" dirty="0" smtClean="0"/>
              <a:t>X </a:t>
            </a:r>
            <a:r>
              <a:rPr lang="en-US" dirty="0" smtClean="0"/>
              <a:t>= </a:t>
            </a:r>
            <a:r>
              <a:rPr lang="en-US" dirty="0"/>
              <a:t>final crack depth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For </a:t>
            </a:r>
            <a:r>
              <a:rPr lang="en-US" dirty="0"/>
              <a:t>this model, what value of final crack depth would be exceeded by only .5% of </a:t>
            </a:r>
            <a:r>
              <a:rPr lang="en-US" dirty="0" smtClean="0"/>
              <a:t>all cracks </a:t>
            </a:r>
            <a:r>
              <a:rPr lang="en-US" dirty="0"/>
              <a:t>under these </a:t>
            </a:r>
            <a:r>
              <a:rPr lang="en-US" dirty="0" smtClean="0"/>
              <a:t>circumstances</a:t>
            </a:r>
            <a:r>
              <a:rPr lang="en-US" dirty="0"/>
              <a:t>? 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The Normal Distribution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915400" cy="5499100"/>
          </a:xfrm>
          <a:noFill/>
        </p:spPr>
        <p:txBody>
          <a:bodyPr/>
          <a:lstStyle/>
          <a:p>
            <a:pPr marL="342900" indent="-342900"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/>
          </a:p>
          <a:p>
            <a:pPr marL="342900" indent="-342900"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/>
          </a:p>
          <a:p>
            <a:pPr marL="342900" indent="-342900"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The </a:t>
            </a:r>
            <a:r>
              <a:rPr lang="en-US" altLang="en-US" dirty="0"/>
              <a:t>normal distribution is the most </a:t>
            </a:r>
            <a:r>
              <a:rPr lang="en-US" altLang="en-US" dirty="0">
                <a:solidFill>
                  <a:srgbClr val="0000FF"/>
                </a:solidFill>
              </a:rPr>
              <a:t>important</a:t>
            </a:r>
            <a:r>
              <a:rPr lang="en-US" altLang="en-US" dirty="0"/>
              <a:t> one in all of probability and statistics. </a:t>
            </a:r>
            <a:endParaRPr lang="en-US" altLang="en-US" dirty="0" smtClean="0"/>
          </a:p>
          <a:p>
            <a:pPr marL="342900" indent="-342900"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Many populations' distributions can </a:t>
            </a:r>
            <a:r>
              <a:rPr lang="en-US" altLang="en-US" dirty="0"/>
              <a:t>be fit </a:t>
            </a:r>
            <a:r>
              <a:rPr lang="en-US" altLang="en-US" dirty="0" smtClean="0"/>
              <a:t>by </a:t>
            </a:r>
            <a:r>
              <a:rPr lang="en-US" altLang="en-US" dirty="0"/>
              <a:t>an appropriate normal curve. </a:t>
            </a:r>
          </a:p>
          <a:p>
            <a:pPr marL="342900" indent="-342900"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>
                <a:solidFill>
                  <a:srgbClr val="0000FF"/>
                </a:solidFill>
              </a:rPr>
              <a:t>Examples: </a:t>
            </a:r>
          </a:p>
          <a:p>
            <a:pPr marL="1485900" lvl="2" indent="-342900">
              <a:buFont typeface="Wingdings" charset="2"/>
              <a:buChar char="²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    heights</a:t>
            </a:r>
          </a:p>
          <a:p>
            <a:pPr marL="1485900" lvl="2" indent="-342900">
              <a:buFont typeface="Wingdings" charset="2"/>
              <a:buChar char="²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    weights</a:t>
            </a:r>
          </a:p>
          <a:p>
            <a:pPr marL="1485900" lvl="2" indent="-342900">
              <a:buFont typeface="Wingdings" charset="2"/>
              <a:buChar char="²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    reaction </a:t>
            </a:r>
            <a:r>
              <a:rPr lang="en-US" altLang="en-US" dirty="0"/>
              <a:t>times in psychological </a:t>
            </a:r>
            <a:r>
              <a:rPr lang="en-US" altLang="en-US" dirty="0" smtClean="0"/>
              <a:t>experiments</a:t>
            </a:r>
          </a:p>
          <a:p>
            <a:pPr marL="1485900" lvl="2" indent="-342900">
              <a:buFont typeface="Wingdings" charset="2"/>
              <a:buChar char="²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    measurements </a:t>
            </a:r>
            <a:r>
              <a:rPr lang="en-US" altLang="en-US" dirty="0"/>
              <a:t>of intelligence and </a:t>
            </a:r>
            <a:r>
              <a:rPr lang="en-US" altLang="en-US" dirty="0" smtClean="0"/>
              <a:t>aptitude</a:t>
            </a:r>
          </a:p>
          <a:p>
            <a:pPr marL="1485900" lvl="2" indent="-342900">
              <a:buFont typeface="Wingdings" charset="2"/>
              <a:buChar char="²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    scores </a:t>
            </a:r>
            <a:r>
              <a:rPr lang="en-US" altLang="en-US" dirty="0"/>
              <a:t>on various </a:t>
            </a:r>
            <a:r>
              <a:rPr lang="en-US" altLang="en-US" dirty="0" smtClean="0"/>
              <a:t>tests</a:t>
            </a:r>
            <a:endParaRPr lang="en-US" alt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71600"/>
            <a:ext cx="9067800" cy="5346700"/>
          </a:xfrm>
          <a:noFill/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i="1" dirty="0"/>
              <a:t>c </a:t>
            </a:r>
            <a:r>
              <a:rPr lang="en-US" dirty="0"/>
              <a:t>denote the requested value.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 </a:t>
            </a:r>
            <a:r>
              <a:rPr lang="en-US" dirty="0"/>
              <a:t>the </a:t>
            </a:r>
            <a:r>
              <a:rPr lang="en-US" dirty="0" smtClean="0"/>
              <a:t>desired condition </a:t>
            </a:r>
            <a:r>
              <a:rPr lang="en-US" dirty="0"/>
              <a:t>is that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smtClean="0"/>
              <a:t>X &gt; </a:t>
            </a:r>
            <a:r>
              <a:rPr lang="en-US" dirty="0" smtClean="0"/>
              <a:t> </a:t>
            </a:r>
            <a:r>
              <a:rPr lang="en-US" i="1" dirty="0"/>
              <a:t>c</a:t>
            </a:r>
            <a:r>
              <a:rPr lang="en-US" dirty="0"/>
              <a:t>) =</a:t>
            </a:r>
            <a:r>
              <a:rPr lang="en-US" dirty="0" smtClean="0"/>
              <a:t> </a:t>
            </a:r>
            <a:r>
              <a:rPr lang="en-US" dirty="0"/>
              <a:t>.005, or, equivalently, that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smtClean="0"/>
              <a:t>X &lt;  c</a:t>
            </a:r>
            <a:r>
              <a:rPr lang="en-US" dirty="0"/>
              <a:t>) </a:t>
            </a:r>
            <a:r>
              <a:rPr lang="en-US" dirty="0" smtClean="0"/>
              <a:t>= </a:t>
            </a:r>
            <a:r>
              <a:rPr lang="en-US" dirty="0"/>
              <a:t>.995</a:t>
            </a:r>
            <a:r>
              <a:rPr lang="en-US" dirty="0" smtClean="0"/>
              <a:t>.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dirty="0"/>
              <a:t>Thus </a:t>
            </a:r>
            <a:r>
              <a:rPr lang="en-US" i="1" dirty="0"/>
              <a:t>c </a:t>
            </a:r>
            <a:r>
              <a:rPr lang="en-US" dirty="0"/>
              <a:t>is the 99.5th percentile of the normal distribution with</a:t>
            </a:r>
          </a:p>
          <a:p>
            <a:r>
              <a:rPr lang="en-US" dirty="0"/>
              <a:t> </a:t>
            </a:r>
            <a:r>
              <a:rPr lang="en-US" i="1" dirty="0"/>
              <a:t>µ =</a:t>
            </a:r>
            <a:r>
              <a:rPr lang="en-US" dirty="0"/>
              <a:t> 5.496 and </a:t>
            </a:r>
            <a:r>
              <a:rPr lang="en-US" i="1" dirty="0"/>
              <a:t> </a:t>
            </a:r>
            <a:r>
              <a:rPr lang="en-US" i="1" dirty="0" smtClean="0"/>
              <a:t>   =</a:t>
            </a:r>
            <a:r>
              <a:rPr lang="en-US" dirty="0" smtClean="0"/>
              <a:t> </a:t>
            </a:r>
            <a:r>
              <a:rPr lang="en-US" dirty="0"/>
              <a:t>.067. </a:t>
            </a:r>
          </a:p>
          <a:p>
            <a:endParaRPr lang="en-US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302147"/>
              </p:ext>
            </p:extLst>
          </p:nvPr>
        </p:nvGraphicFramePr>
        <p:xfrm>
          <a:off x="2209800" y="5334000"/>
          <a:ext cx="304800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Equation" r:id="rId3" imgW="152400" imgH="139700" progId="Equation.3">
                  <p:embed/>
                </p:oleObj>
              </mc:Choice>
              <mc:Fallback>
                <p:oleObj name="Equation" r:id="rId3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5334000"/>
                        <a:ext cx="304800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/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9523760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86800" cy="5422900"/>
          </a:xfrm>
          <a:noFill/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99.5th </a:t>
            </a:r>
            <a:r>
              <a:rPr lang="en-US" dirty="0"/>
              <a:t>percentile of the standard normal distribution is 2.58, </a:t>
            </a:r>
            <a:r>
              <a:rPr lang="en-US" dirty="0" smtClean="0"/>
              <a:t>so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/>
              <a:t>cont’d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200400"/>
            <a:ext cx="7723187" cy="389417"/>
          </a:xfrm>
          <a:prstGeom prst="rect">
            <a:avLst/>
          </a:prstGeom>
        </p:spPr>
      </p:pic>
      <p:pic>
        <p:nvPicPr>
          <p:cNvPr id="4" name="Picture 3" descr="Screen shot 2015-10-18 at 11.15.0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548742"/>
            <a:ext cx="5791200" cy="330925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Empirical </a:t>
            </a:r>
            <a:r>
              <a:rPr lang="en-US" i="1" dirty="0"/>
              <a:t>rule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42290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9800"/>
            <a:ext cx="8991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3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Empirical rule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82423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358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The Normal Distribution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b="1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b="1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b="1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b="1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b="1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dirty="0" smtClean="0"/>
              <a:t/>
            </a:r>
            <a:br>
              <a:rPr lang="en-US" altLang="en-US" b="1" dirty="0" smtClean="0"/>
            </a:br>
            <a:endParaRPr lang="en-US" altLang="en-US" b="1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b="1" dirty="0">
              <a:sym typeface="Symbol" panose="05050102010706020507" pitchFamily="18" charset="2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 smtClean="0">
                <a:sym typeface="Symbol" panose="05050102010706020507" pitchFamily="18" charset="2"/>
              </a:rPr>
              <a:t>                                    e ≈ </a:t>
            </a:r>
            <a:r>
              <a:rPr lang="en-US" altLang="en-US" dirty="0" smtClean="0">
                <a:sym typeface="Symbol" panose="05050102010706020507" pitchFamily="18" charset="2"/>
              </a:rPr>
              <a:t>2.71828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                                       </a:t>
            </a:r>
            <a:r>
              <a:rPr lang="en-US" altLang="en-US" i="1" dirty="0" smtClean="0">
                <a:sym typeface="Symbol" panose="05050102010706020507" pitchFamily="18" charset="2"/>
              </a:rPr>
              <a:t>≈ </a:t>
            </a:r>
            <a:r>
              <a:rPr lang="en-US" altLang="en-US" dirty="0" smtClean="0">
                <a:sym typeface="Symbol" panose="05050102010706020507" pitchFamily="18" charset="2"/>
              </a:rPr>
              <a:t>3.14159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571143"/>
              </p:ext>
            </p:extLst>
          </p:nvPr>
        </p:nvGraphicFramePr>
        <p:xfrm>
          <a:off x="3429000" y="54102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139700" imgH="139700" progId="Equation.3">
                  <p:embed/>
                </p:oleObj>
              </mc:Choice>
              <mc:Fallback>
                <p:oleObj name="Equation" r:id="rId3" imgW="1397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5410200"/>
                        <a:ext cx="3048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Screen Shot 2016-02-15 at 11.14.57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200400"/>
            <a:ext cx="6172200" cy="1600200"/>
          </a:xfrm>
          <a:prstGeom prst="rect">
            <a:avLst/>
          </a:prstGeom>
        </p:spPr>
      </p:pic>
      <p:pic>
        <p:nvPicPr>
          <p:cNvPr id="5" name="Picture 4" descr="Screen Shot 2016-02-15 at 11.15.0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57400"/>
            <a:ext cx="8435340" cy="10414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6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The Normal Distribution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5270500"/>
          </a:xfrm>
          <a:noFill/>
        </p:spPr>
        <p:txBody>
          <a:bodyPr/>
          <a:lstStyle/>
          <a:p>
            <a:pPr marL="342900" indent="-342900"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endParaRPr lang="en-US" altLang="en-US" i="1" dirty="0" smtClean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342900" indent="-342900"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endParaRPr lang="en-US" altLang="en-US" i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342900" indent="-342900"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endParaRPr lang="en-US" altLang="en-US" i="1" dirty="0" smtClean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342900" indent="-342900"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 smtClean="0">
                <a:solidFill>
                  <a:srgbClr val="0000FF"/>
                </a:solidFill>
                <a:sym typeface="Symbol" panose="05050102010706020507" pitchFamily="18" charset="2"/>
              </a:rPr>
              <a:t>X 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~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 smtClean="0">
                <a:sym typeface="Symbol" panose="05050102010706020507" pitchFamily="18" charset="2"/>
              </a:rPr>
              <a:t>(    ,    </a:t>
            </a:r>
            <a:r>
              <a:rPr lang="en-US" altLang="en-US" baseline="30000" dirty="0" smtClean="0"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ym typeface="Symbol" panose="05050102010706020507" pitchFamily="18" charset="2"/>
              </a:rPr>
              <a:t>): </a:t>
            </a:r>
            <a:r>
              <a:rPr lang="en-US" altLang="en-US" i="1" dirty="0" smtClean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is normally distributed with parameters </a:t>
            </a:r>
            <a:r>
              <a:rPr lang="en-US" altLang="en-US" i="1" dirty="0" smtClean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smtClean="0">
                <a:sym typeface="Symbol" panose="05050102010706020507" pitchFamily="18" charset="2"/>
              </a:rPr>
              <a:t>                           </a:t>
            </a:r>
            <a:r>
              <a:rPr lang="en-US" altLang="en-US" dirty="0" smtClean="0">
                <a:sym typeface="Symbol" panose="05050102010706020507" pitchFamily="18" charset="2"/>
              </a:rPr>
              <a:t>and      </a:t>
            </a:r>
            <a:r>
              <a:rPr lang="en-US" altLang="en-US" baseline="30000" dirty="0" smtClean="0"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 smtClean="0">
                <a:solidFill>
                  <a:srgbClr val="0000FF"/>
                </a:solidFill>
                <a:sym typeface="Symbol" panose="05050102010706020507" pitchFamily="18" charset="2"/>
              </a:rPr>
              <a:t>E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= </a:t>
            </a:r>
            <a:r>
              <a:rPr lang="en-US" altLang="en-US" i="1" dirty="0" smtClean="0">
                <a:sym typeface="Symbol" panose="05050102010706020507" pitchFamily="18" charset="2"/>
              </a:rPr>
              <a:t> </a:t>
            </a: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buFont typeface="Wingdings" charset="2"/>
              <a:buChar char="Ø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 dirty="0">
                <a:solidFill>
                  <a:srgbClr val="0000FF"/>
                </a:solidFill>
                <a:sym typeface="Symbol" panose="05050102010706020507" pitchFamily="18" charset="2"/>
              </a:rPr>
              <a:t>V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en-US" altLang="en-US" i="1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en-US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dirty="0" smtClean="0">
                <a:sym typeface="Symbol" panose="05050102010706020507" pitchFamily="18" charset="2"/>
              </a:rPr>
              <a:t>    </a:t>
            </a:r>
            <a:r>
              <a:rPr lang="en-US" altLang="en-US" baseline="30000" dirty="0" smtClean="0">
                <a:sym typeface="Symbol" panose="05050102010706020507" pitchFamily="18" charset="2"/>
              </a:rPr>
              <a:t>2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 smtClean="0">
              <a:sym typeface="Symbol" panose="05050102010706020507" pitchFamily="18" charset="2"/>
            </a:endParaRP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>
                <a:sym typeface="Symbol" panose="05050102010706020507" pitchFamily="18" charset="2"/>
              </a:rPr>
              <a:t>                                       </a:t>
            </a: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/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378815"/>
              </p:ext>
            </p:extLst>
          </p:nvPr>
        </p:nvGraphicFramePr>
        <p:xfrm>
          <a:off x="1524000" y="2895600"/>
          <a:ext cx="381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" name="Equation" r:id="rId3" imgW="152400" imgH="165100" progId="Equation.3">
                  <p:embed/>
                </p:oleObj>
              </mc:Choice>
              <mc:Fallback>
                <p:oleObj name="Equation" r:id="rId3" imgW="152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2895600"/>
                        <a:ext cx="38100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584680"/>
              </p:ext>
            </p:extLst>
          </p:nvPr>
        </p:nvGraphicFramePr>
        <p:xfrm>
          <a:off x="8153400" y="2819400"/>
          <a:ext cx="381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" name="Equation" r:id="rId5" imgW="152400" imgH="165100" progId="Equation.3">
                  <p:embed/>
                </p:oleObj>
              </mc:Choice>
              <mc:Fallback>
                <p:oleObj name="Equation" r:id="rId5" imgW="152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53400" y="2819400"/>
                        <a:ext cx="38100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84756"/>
              </p:ext>
            </p:extLst>
          </p:nvPr>
        </p:nvGraphicFramePr>
        <p:xfrm>
          <a:off x="1600200" y="3657600"/>
          <a:ext cx="3810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" name="Equation" r:id="rId6" imgW="152400" imgH="165100" progId="Equation.3">
                  <p:embed/>
                </p:oleObj>
              </mc:Choice>
              <mc:Fallback>
                <p:oleObj name="Equation" r:id="rId6" imgW="1524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3657600"/>
                        <a:ext cx="381000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828571"/>
              </p:ext>
            </p:extLst>
          </p:nvPr>
        </p:nvGraphicFramePr>
        <p:xfrm>
          <a:off x="1600200" y="4191000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" name="Equation" r:id="rId7" imgW="152400" imgH="139700" progId="Equation.3">
                  <p:embed/>
                </p:oleObj>
              </mc:Choice>
              <mc:Fallback>
                <p:oleObj name="Equation" r:id="rId7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0200" y="4191000"/>
                        <a:ext cx="3810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78253"/>
              </p:ext>
            </p:extLst>
          </p:nvPr>
        </p:nvGraphicFramePr>
        <p:xfrm>
          <a:off x="1981200" y="2895600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Equation" r:id="rId9" imgW="152400" imgH="139700" progId="Equation.3">
                  <p:embed/>
                </p:oleObj>
              </mc:Choice>
              <mc:Fallback>
                <p:oleObj name="Equation" r:id="rId9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2895600"/>
                        <a:ext cx="3810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589042"/>
              </p:ext>
            </p:extLst>
          </p:nvPr>
        </p:nvGraphicFramePr>
        <p:xfrm>
          <a:off x="3276600" y="3352800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Equation" r:id="rId10" imgW="152400" imgH="139700" progId="Equation.3">
                  <p:embed/>
                </p:oleObj>
              </mc:Choice>
              <mc:Fallback>
                <p:oleObj name="Equation" r:id="rId10" imgW="152400" imgH="13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3352800"/>
                        <a:ext cx="38100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Normal Distribution</a:t>
            </a:r>
            <a:endParaRPr lang="en-US" dirty="0"/>
          </a:p>
        </p:txBody>
      </p:sp>
      <p:pic>
        <p:nvPicPr>
          <p:cNvPr id="3" name="Picture 2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828800"/>
            <a:ext cx="7542680" cy="446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019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The Normal Distribution</a:t>
            </a:r>
          </a:p>
        </p:txBody>
      </p:sp>
      <p:pic>
        <p:nvPicPr>
          <p:cNvPr id="129035" name="Picture 11" descr="Picture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09174"/>
            <a:ext cx="7467600" cy="526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The Normal Distribution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256212"/>
          </a:xfrm>
          <a:noFill/>
        </p:spPr>
        <p:txBody>
          <a:bodyPr/>
          <a:lstStyle/>
          <a:p>
            <a:r>
              <a:rPr lang="en-US" dirty="0" smtClean="0"/>
              <a:t> </a:t>
            </a:r>
            <a:r>
              <a:rPr lang="en-US" i="1" dirty="0" smtClean="0">
                <a:solidFill>
                  <a:srgbClr val="0000FF"/>
                </a:solidFill>
              </a:rPr>
              <a:t>location parameter:</a:t>
            </a:r>
            <a:r>
              <a:rPr lang="en-US" dirty="0" smtClean="0"/>
              <a:t> changing </a:t>
            </a:r>
            <a:r>
              <a:rPr lang="en-US" dirty="0"/>
              <a:t>its value rigidly shifts </a:t>
            </a:r>
            <a:r>
              <a:rPr lang="en-US" dirty="0" smtClean="0"/>
              <a:t>the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density </a:t>
            </a:r>
            <a:r>
              <a:rPr lang="en-US" dirty="0"/>
              <a:t>curve to </a:t>
            </a:r>
            <a:r>
              <a:rPr lang="en-US" dirty="0" smtClean="0"/>
              <a:t>left or right.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8763000" cy="457212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67&quot;/&gt;&lt;/object&gt;&lt;object type=&quot;3&quot; unique_id=&quot;10005&quot;&gt;&lt;property id=&quot;20148&quot; value=&quot;5&quot;/&gt;&lt;property id=&quot;20300&quot; value=&quot;Slide 2&quot;/&gt;&lt;property id=&quot;20307&quot; value=&quot;259&quot;/&gt;&lt;/object&gt;&lt;object type=&quot;3&quot; unique_id=&quot;10007&quot;&gt;&lt;property id=&quot;20148&quot; value=&quot;5&quot;/&gt;&lt;property id=&quot;20300&quot; value=&quot;Slide 3 - &amp;quot;The Normal Distribution&amp;quot;&quot;/&gt;&lt;property id=&quot;20307&quot; value=&quot;295&quot;/&gt;&lt;/object&gt;&lt;object type=&quot;3&quot; unique_id=&quot;10008&quot;&gt;&lt;property id=&quot;20148&quot; value=&quot;5&quot;/&gt;&lt;property id=&quot;20300&quot; value=&quot;Slide 4 - &amp;quot;The Normal Distribution&amp;quot;&quot;/&gt;&lt;property id=&quot;20307&quot; value=&quot;299&quot;/&gt;&lt;/object&gt;&lt;object type=&quot;3&quot; unique_id=&quot;10065&quot;&gt;&lt;property id=&quot;20148&quot; value=&quot;5&quot;/&gt;&lt;property id=&quot;20300&quot; value=&quot;Slide 5 - &amp;quot;The Normal Distribution&amp;quot;&quot;/&gt;&lt;property id=&quot;20307&quot; value=&quot;300&quot;/&gt;&lt;/object&gt;&lt;object type=&quot;3&quot; unique_id=&quot;10096&quot;&gt;&lt;property id=&quot;20148&quot; value=&quot;5&quot;/&gt;&lt;property id=&quot;20300&quot; value=&quot;Slide 6 - &amp;quot;The Normal Distribution&amp;quot;&quot;/&gt;&lt;property id=&quot;20307&quot; value=&quot;301&quot;/&gt;&lt;/object&gt;&lt;object type=&quot;3&quot; unique_id=&quot;10152&quot;&gt;&lt;property id=&quot;20148&quot; value=&quot;5&quot;/&gt;&lt;property id=&quot;20300&quot; value=&quot;Slide 7 - &amp;quot;The Normal Distribution&amp;quot;&quot;/&gt;&lt;property id=&quot;20307&quot; value=&quot;302&quot;/&gt;&lt;/object&gt;&lt;object type=&quot;3&quot; unique_id=&quot;10201&quot;&gt;&lt;property id=&quot;20148&quot; value=&quot;5&quot;/&gt;&lt;property id=&quot;20300&quot; value=&quot;Slide 8 - &amp;quot;The Normal Distribution&amp;quot;&quot;/&gt;&lt;property id=&quot;20307&quot; value=&quot;303&quot;/&gt;&lt;/object&gt;&lt;object type=&quot;3&quot; unique_id=&quot;10202&quot;&gt;&lt;property id=&quot;20148&quot; value=&quot;5&quot;/&gt;&lt;property id=&quot;20300&quot; value=&quot;Slide 9&quot;/&gt;&lt;property id=&quot;20307&quot; value=&quot;304&quot;/&gt;&lt;/object&gt;&lt;object type=&quot;3&quot; unique_id=&quot;10259&quot;&gt;&lt;property id=&quot;20148&quot; value=&quot;5&quot;/&gt;&lt;property id=&quot;20300&quot; value=&quot;Slide 10 - &amp;quot;The Standard Normal Distribution&amp;quot;&quot;/&gt;&lt;property id=&quot;20307&quot; value=&quot;305&quot;/&gt;&lt;/object&gt;&lt;object type=&quot;3&quot; unique_id=&quot;10305&quot;&gt;&lt;property id=&quot;20148&quot; value=&quot;5&quot;/&gt;&lt;property id=&quot;20300&quot; value=&quot;Slide 11 - &amp;quot;The Standard Normal Distribution&amp;quot;&quot;/&gt;&lt;property id=&quot;20307&quot; value=&quot;306&quot;/&gt;&lt;/object&gt;&lt;object type=&quot;3&quot; unique_id=&quot;10450&quot;&gt;&lt;property id=&quot;20148&quot; value=&quot;5&quot;/&gt;&lt;property id=&quot;20300&quot; value=&quot;Slide 12 - &amp;quot;The Standard Normal Distribution&amp;quot;&quot;/&gt;&lt;property id=&quot;20307&quot; value=&quot;307&quot;/&gt;&lt;/object&gt;&lt;object type=&quot;3&quot; unique_id=&quot;10502&quot;&gt;&lt;property id=&quot;20148&quot; value=&quot;5&quot;/&gt;&lt;property id=&quot;20300&quot; value=&quot;Slide 13 - &amp;quot;The Standard Normal Distribution&amp;quot;&quot;/&gt;&lt;property id=&quot;20307&quot; value=&quot;308&quot;/&gt;&lt;/object&gt;&lt;object type=&quot;3&quot; unique_id=&quot;10557&quot;&gt;&lt;property id=&quot;20148&quot; value=&quot;5&quot;/&gt;&lt;property id=&quot;20300&quot; value=&quot;Slide 14 - &amp;quot;Example 4.13&amp;quot;&quot;/&gt;&lt;property id=&quot;20307&quot; value=&quot;309&quot;/&gt;&lt;/object&gt;&lt;object type=&quot;3&quot; unique_id=&quot;11071&quot;&gt;&lt;property id=&quot;20148&quot; value=&quot;5&quot;/&gt;&lt;property id=&quot;20300&quot; value=&quot;Slide 15 - &amp;quot;Example 4.13&amp;quot;&quot;/&gt;&lt;property id=&quot;20307&quot; value=&quot;310&quot;/&gt;&lt;/object&gt;&lt;object type=&quot;3&quot; unique_id=&quot;11212&quot;&gt;&lt;property id=&quot;20148&quot; value=&quot;5&quot;/&gt;&lt;property id=&quot;20300&quot; value=&quot;Slide 16 - &amp;quot;Example 4.13&amp;quot;&quot;/&gt;&lt;property id=&quot;20307&quot; value=&quot;311&quot;/&gt;&lt;/object&gt;&lt;object type=&quot;3&quot; unique_id=&quot;11234&quot;&gt;&lt;property id=&quot;20148&quot; value=&quot;5&quot;/&gt;&lt;property id=&quot;20300&quot; value=&quot;Slide 17 - &amp;quot;Example 4.13&amp;quot;&quot;/&gt;&lt;property id=&quot;20307&quot; value=&quot;312&quot;/&gt;&lt;/object&gt;&lt;object type=&quot;3&quot; unique_id=&quot;11321&quot;&gt;&lt;property id=&quot;20148&quot; value=&quot;5&quot;/&gt;&lt;property id=&quot;20300&quot; value=&quot;Slide 18 - &amp;quot;Example 4.13&amp;quot;&quot;/&gt;&lt;property id=&quot;20307&quot; value=&quot;313&quot;/&gt;&lt;/object&gt;&lt;object type=&quot;3&quot; unique_id=&quot;11410&quot;&gt;&lt;property id=&quot;20148&quot; value=&quot;5&quot;/&gt;&lt;property id=&quot;20300&quot; value=&quot;Slide 19&quot;/&gt;&lt;property id=&quot;20307&quot; value=&quot;314&quot;/&gt;&lt;/object&gt;&lt;object type=&quot;3&quot; unique_id=&quot;11411&quot;&gt;&lt;property id=&quot;20148&quot; value=&quot;5&quot;/&gt;&lt;property id=&quot;20300&quot; value=&quot;Slide 20 - &amp;quot;Percentiles of the Standard Normal Distribution&amp;quot;&quot;/&gt;&lt;property id=&quot;20307&quot; value=&quot;315&quot;/&gt;&lt;/object&gt;&lt;object type=&quot;3&quot; unique_id=&quot;11505&quot;&gt;&lt;property id=&quot;20148&quot; value=&quot;5&quot;/&gt;&lt;property id=&quot;20300&quot; value=&quot;Slide 21 - &amp;quot;Example 4.14&amp;quot;&quot;/&gt;&lt;property id=&quot;20307&quot; value=&quot;316&quot;/&gt;&lt;/object&gt;&lt;object type=&quot;3&quot; unique_id=&quot;11506&quot;&gt;&lt;property id=&quot;20148&quot; value=&quot;5&quot;/&gt;&lt;property id=&quot;20300&quot; value=&quot;Slide 22 - &amp;quot;Example 4.14&amp;quot;&quot;/&gt;&lt;property id=&quot;20307&quot; value=&quot;317&quot;/&gt;&lt;/object&gt;&lt;object type=&quot;3&quot; unique_id=&quot;11632&quot;&gt;&lt;property id=&quot;20148&quot; value=&quot;5&quot;/&gt;&lt;property id=&quot;20300&quot; value=&quot;Slide 23 - &amp;quot;Example 4.14&amp;quot;&quot;/&gt;&lt;property id=&quot;20307&quot; value=&quot;318&quot;/&gt;&lt;/object&gt;&lt;object type=&quot;3&quot; unique_id=&quot;11737&quot;&gt;&lt;property id=&quot;20148&quot; value=&quot;5&quot;/&gt;&lt;property id=&quot;20300&quot; value=&quot;Slide 24 - &amp;quot;Percentiles of the Standard Normal Distribution&amp;quot;&quot;/&gt;&lt;property id=&quot;20307&quot; value=&quot;319&quot;/&gt;&lt;/object&gt;&lt;object type=&quot;3&quot; unique_id=&quot;11738&quot;&gt;&lt;property id=&quot;20148&quot; value=&quot;5&quot;/&gt;&lt;property id=&quot;20300&quot; value=&quot;Slide 25 - &amp;quot;Percentiles of the Standard Normal Distribution&amp;quot;&quot;/&gt;&lt;property id=&quot;20307&quot; value=&quot;320&quot;/&gt;&lt;/object&gt;&lt;object type=&quot;3&quot; unique_id=&quot;11851&quot;&gt;&lt;property id=&quot;20148&quot; value=&quot;5&quot;/&gt;&lt;property id=&quot;20300&quot; value=&quot;Slide 26&quot;/&gt;&lt;property id=&quot;20307&quot; value=&quot;321&quot;/&gt;&lt;/object&gt;&lt;object type=&quot;3&quot; unique_id=&quot;11852&quot;&gt;&lt;property id=&quot;20148&quot; value=&quot;5&quot;/&gt;&lt;property id=&quot;20300&quot; value=&quot;Slide 27 - &amp;quot;z Notation for z Critical Values&amp;quot;&quot;/&gt;&lt;property id=&quot;20307&quot; value=&quot;322&quot;/&gt;&lt;/object&gt;&lt;object type=&quot;3&quot; unique_id=&quot;11943&quot;&gt;&lt;property id=&quot;20148&quot; value=&quot;5&quot;/&gt;&lt;property id=&quot;20300&quot; value=&quot;Slide 28 - &amp;quot;z Notation for z Critical Values&amp;quot;&quot;/&gt;&lt;property id=&quot;20307&quot; value=&quot;323&quot;/&gt;&lt;/object&gt;&lt;object type=&quot;3&quot; unique_id=&quot;12130&quot;&gt;&lt;property id=&quot;20148&quot; value=&quot;5&quot;/&gt;&lt;property id=&quot;20300&quot; value=&quot;Slide 29 - &amp;quot;z Notation for z Critical Values&amp;quot;&quot;/&gt;&lt;property id=&quot;20307&quot; value=&quot;324&quot;/&gt;&lt;/object&gt;&lt;object type=&quot;3&quot; unique_id=&quot;12227&quot;&gt;&lt;property id=&quot;20148&quot; value=&quot;5&quot;/&gt;&lt;property id=&quot;20300&quot; value=&quot;Slide 30 - &amp;quot;Example 4.15&amp;quot;&quot;/&gt;&lt;property id=&quot;20307&quot; value=&quot;325&quot;/&gt;&lt;/object&gt;&lt;object type=&quot;3&quot; unique_id=&quot;12426&quot;&gt;&lt;property id=&quot;20148&quot; value=&quot;5&quot;/&gt;&lt;property id=&quot;20300&quot; value=&quot;Slide 31&quot;/&gt;&lt;property id=&quot;20307&quot; value=&quot;326&quot;/&gt;&lt;/object&gt;&lt;object type=&quot;3&quot; unique_id=&quot;12427&quot;&gt;&lt;property id=&quot;20148&quot; value=&quot;5&quot;/&gt;&lt;property id=&quot;20300&quot; value=&quot;Slide 32 - &amp;quot;Nonstandard Normal Distributions&amp;quot;&quot;/&gt;&lt;property id=&quot;20307&quot; value=&quot;327&quot;/&gt;&lt;/object&gt;&lt;object type=&quot;3&quot; unique_id=&quot;12673&quot;&gt;&lt;property id=&quot;20148&quot; value=&quot;5&quot;/&gt;&lt;property id=&quot;20300&quot; value=&quot;Slide 33 - &amp;quot;Nonstandard Normal Distributions&amp;quot;&quot;/&gt;&lt;property id=&quot;20307&quot; value=&quot;328&quot;/&gt;&lt;/object&gt;&lt;object type=&quot;3&quot; unique_id=&quot;12782&quot;&gt;&lt;property id=&quot;20148&quot; value=&quot;5&quot;/&gt;&lt;property id=&quot;20300&quot; value=&quot;Slide 34 - &amp;quot;Nonstandard Normal Distributions&amp;quot;&quot;/&gt;&lt;property id=&quot;20307&quot; value=&quot;329&quot;/&gt;&lt;/object&gt;&lt;object type=&quot;3&quot; unique_id=&quot;13005&quot;&gt;&lt;property id=&quot;20148&quot; value=&quot;5&quot;/&gt;&lt;property id=&quot;20300&quot; value=&quot;Slide 35 - &amp;quot;Nonstandard Normal Distributions&amp;quot;&quot;/&gt;&lt;property id=&quot;20307&quot; value=&quot;330&quot;/&gt;&lt;/object&gt;&lt;object type=&quot;3&quot; unique_id=&quot;13006&quot;&gt;&lt;property id=&quot;20148&quot; value=&quot;5&quot;/&gt;&lt;property id=&quot;20300&quot; value=&quot;Slide 36 - &amp;quot;Example 4.16&amp;quot;&quot;/&gt;&lt;property id=&quot;20307&quot; value=&quot;331&quot;/&gt;&lt;/object&gt;&lt;object type=&quot;3&quot; unique_id=&quot;13163&quot;&gt;&lt;property id=&quot;20148&quot; value=&quot;5&quot;/&gt;&lt;property id=&quot;20300&quot; value=&quot;Slide 37 - &amp;quot;Example 4.16&amp;quot;&quot;/&gt;&lt;property id=&quot;20307&quot; value=&quot;332&quot;/&gt;&lt;/object&gt;&lt;object type=&quot;3&quot; unique_id=&quot;13164&quot;&gt;&lt;property id=&quot;20148&quot; value=&quot;5&quot;/&gt;&lt;property id=&quot;20300&quot; value=&quot;Slide 38 - &amp;quot;Example 4.16&amp;quot;&quot;/&gt;&lt;property id=&quot;20307&quot; value=&quot;333&quot;/&gt;&lt;/object&gt;&lt;object type=&quot;3&quot; unique_id=&quot;13370&quot;&gt;&lt;property id=&quot;20148&quot; value=&quot;5&quot;/&gt;&lt;property id=&quot;20300&quot; value=&quot;Slide 39 - &amp;quot;Example 4.16&amp;quot;&quot;/&gt;&lt;property id=&quot;20307&quot; value=&quot;334&quot;/&gt;&lt;/object&gt;&lt;object type=&quot;3&quot; unique_id=&quot;13539&quot;&gt;&lt;property id=&quot;20148&quot; value=&quot;5&quot;/&gt;&lt;property id=&quot;20300&quot; value=&quot;Slide 40&quot;/&gt;&lt;property id=&quot;20307&quot; value=&quot;335&quot;/&gt;&lt;/object&gt;&lt;object type=&quot;3&quot; unique_id=&quot;13540&quot;&gt;&lt;property id=&quot;20148&quot; value=&quot;5&quot;/&gt;&lt;property id=&quot;20300&quot; value=&quot;Slide 41 - &amp;quot;Percentiles of an Arbitrary Normal Distribution&amp;quot;&quot;/&gt;&lt;property id=&quot;20307&quot; value=&quot;336&quot;/&gt;&lt;/object&gt;&lt;object type=&quot;3&quot; unique_id=&quot;13805&quot;&gt;&lt;property id=&quot;20148&quot; value=&quot;5&quot;/&gt;&lt;property id=&quot;20300&quot; value=&quot;Slide 42 - &amp;quot;Example 4.18&amp;quot;&quot;/&gt;&lt;property id=&quot;20307&quot; value=&quot;337&quot;/&gt;&lt;/object&gt;&lt;object type=&quot;3&quot; unique_id=&quot;13806&quot;&gt;&lt;property id=&quot;20148&quot; value=&quot;5&quot;/&gt;&lt;property id=&quot;20300&quot; value=&quot;Slide 43 - &amp;quot;Example 4.18&amp;quot;&quot;/&gt;&lt;property id=&quot;20307&quot; value=&quot;338&quot;/&gt;&lt;/object&gt;&lt;object type=&quot;3&quot; unique_id=&quot;14083&quot;&gt;&lt;property id=&quot;20148&quot; value=&quot;5&quot;/&gt;&lt;property id=&quot;20300&quot; value=&quot;Slide 44&quot;/&gt;&lt;property id=&quot;20307&quot; value=&quot;339&quot;/&gt;&lt;/object&gt;&lt;object type=&quot;3&quot; unique_id=&quot;14084&quot;&gt;&lt;property id=&quot;20148&quot; value=&quot;5&quot;/&gt;&lt;property id=&quot;20300&quot; value=&quot;Slide 45 - &amp;quot;The Normal Distribution and Discrete Populations&amp;quot;&quot;/&gt;&lt;property id=&quot;20307&quot; value=&quot;340&quot;/&gt;&lt;/object&gt;&lt;object type=&quot;3&quot; unique_id=&quot;14229&quot;&gt;&lt;property id=&quot;20148&quot; value=&quot;5&quot;/&gt;&lt;property id=&quot;20300&quot; value=&quot;Slide 46 - &amp;quot;Example 4.19&amp;quot;&quot;/&gt;&lt;property id=&quot;20307&quot; value=&quot;341&quot;/&gt;&lt;/object&gt;&lt;object type=&quot;3&quot; unique_id=&quot;14475&quot;&gt;&lt;property id=&quot;20148&quot; value=&quot;5&quot;/&gt;&lt;property id=&quot;20300&quot; value=&quot;Slide 47 - &amp;quot;Example 4.19&amp;quot;&quot;/&gt;&lt;property id=&quot;20307&quot; value=&quot;342&quot;/&gt;&lt;/object&gt;&lt;object type=&quot;3&quot; unique_id=&quot;14776&quot;&gt;&lt;property id=&quot;20148&quot; value=&quot;5&quot;/&gt;&lt;property id=&quot;20300&quot; value=&quot;Slide 48 - &amp;quot;Example 4.19&amp;quot;&quot;/&gt;&lt;property id=&quot;20307&quot; value=&quot;343&quot;/&gt;&lt;/object&gt;&lt;object type=&quot;3&quot; unique_id=&quot;14777&quot;&gt;&lt;property id=&quot;20148&quot; value=&quot;5&quot;/&gt;&lt;property id=&quot;20300&quot; value=&quot;Slide 49 - &amp;quot;Example 4.19&amp;quot;&quot;/&gt;&lt;property id=&quot;20307&quot; value=&quot;344&quot;/&gt;&lt;/object&gt;&lt;object type=&quot;3&quot; unique_id=&quot;14778&quot;&gt;&lt;property id=&quot;20148&quot; value=&quot;5&quot;/&gt;&lt;property id=&quot;20300&quot; value=&quot;Slide 50&quot;/&gt;&lt;property id=&quot;20307&quot; value=&quot;345&quot;/&gt;&lt;/object&gt;&lt;object type=&quot;3&quot; unique_id=&quot;14779&quot;&gt;&lt;property id=&quot;20148&quot; value=&quot;5&quot;/&gt;&lt;property id=&quot;20300&quot; value=&quot;Slide 51 - &amp;quot;Approximating the Binomial Distribution&amp;quot;&quot;/&gt;&lt;property id=&quot;20307&quot; value=&quot;346&quot;/&gt;&lt;/object&gt;&lt;object type=&quot;3&quot; unique_id=&quot;15266&quot;&gt;&lt;property id=&quot;20148&quot; value=&quot;5&quot;/&gt;&lt;property id=&quot;20300&quot; value=&quot;Slide 54 - &amp;quot;Approximating the Binomial Distribution&amp;quot;&quot;/&gt;&lt;property id=&quot;20307&quot; value=&quot;347&quot;/&gt;&lt;/object&gt;&lt;object type=&quot;3&quot; unique_id=&quot;15707&quot;&gt;&lt;property id=&quot;20148&quot; value=&quot;5&quot;/&gt;&lt;property id=&quot;20300&quot; value=&quot;Slide 52 - &amp;quot;Approximating the Binomial Distribution&amp;quot;&quot;/&gt;&lt;property id=&quot;20307&quot; value=&quot;349&quot;/&gt;&lt;/object&gt;&lt;object type=&quot;3&quot; unique_id=&quot;15708&quot;&gt;&lt;property id=&quot;20148&quot; value=&quot;5&quot;/&gt;&lt;property id=&quot;20300&quot; value=&quot;Slide 53 - &amp;quot;Approximating the Binomial Distribution&amp;quot;&quot;/&gt;&lt;property id=&quot;20307&quot; value=&quot;348&quot;/&gt;&lt;/object&gt;&lt;object type=&quot;3&quot; unique_id=&quot;15880&quot;&gt;&lt;property id=&quot;20148&quot; value=&quot;5&quot;/&gt;&lt;property id=&quot;20300&quot; value=&quot;Slide 55 - &amp;quot;Approximating the Binomial Distribution&amp;quot;&quot;/&gt;&lt;property id=&quot;20307&quot; value=&quot;350&quot;/&gt;&lt;/object&gt;&lt;object type=&quot;3&quot; unique_id=&quot;16055&quot;&gt;&lt;property id=&quot;20148&quot; value=&quot;5&quot;/&gt;&lt;property id=&quot;20300&quot; value=&quot;Slide 56 - &amp;quot;Approximating the Binomial Distribution&amp;quot;&quot;/&gt;&lt;property id=&quot;20307&quot; value=&quot;351&quot;/&gt;&lt;/object&gt;&lt;object type=&quot;3&quot; unique_id=&quot;16646&quot;&gt;&lt;property id=&quot;20148&quot; value=&quot;5&quot;/&gt;&lt;property id=&quot;20300&quot; value=&quot;Slide 57 - &amp;quot;Example 4.20&amp;quot;&quot;/&gt;&lt;property id=&quot;20307&quot; value=&quot;352&quot;/&gt;&lt;/object&gt;&lt;object type=&quot;3&quot; unique_id=&quot;16647&quot;&gt;&lt;property id=&quot;20148&quot; value=&quot;5&quot;/&gt;&lt;property id=&quot;20300&quot; value=&quot;Slide 58 - &amp;quot;Example 4.20&amp;quot;&quot;/&gt;&lt;property id=&quot;20307&quot; value=&quot;353&quot;/&gt;&lt;/object&gt;&lt;object type=&quot;3&quot; unique_id=&quot;17075&quot;&gt;&lt;property id=&quot;20148&quot; value=&quot;5&quot;/&gt;&lt;property id=&quot;20300&quot; value=&quot;Slide 59 - &amp;quot;Example 4.20&amp;quot;&quot;/&gt;&lt;property id=&quot;20307&quot; value=&quot;35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cKBAlgP8">
  <a:themeElements>
    <a:clrScheme name="McKBAlgP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cKBAlgP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cKBAlgP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McKBAlgP8</Template>
  <TotalTime>1917</TotalTime>
  <Words>784</Words>
  <Application>Microsoft Macintosh PowerPoint</Application>
  <PresentationFormat>On-screen Show (4:3)</PresentationFormat>
  <Paragraphs>215</Paragraphs>
  <Slides>43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McKBAlgP8</vt:lpstr>
      <vt:lpstr>Equation</vt:lpstr>
      <vt:lpstr>PowerPoint Presentation</vt:lpstr>
      <vt:lpstr>OBJECTIVES</vt:lpstr>
      <vt:lpstr>PowerPoint Presentation</vt:lpstr>
      <vt:lpstr>The Normal Distribution</vt:lpstr>
      <vt:lpstr>The Normal Distribution</vt:lpstr>
      <vt:lpstr>The Normal Distribution</vt:lpstr>
      <vt:lpstr>The Normal Distribution</vt:lpstr>
      <vt:lpstr>The Normal Distribution</vt:lpstr>
      <vt:lpstr>The Normal Distribution</vt:lpstr>
      <vt:lpstr>The Normal Distribution</vt:lpstr>
      <vt:lpstr>The Normal Distribution</vt:lpstr>
      <vt:lpstr>The Standard Normal Distribution</vt:lpstr>
      <vt:lpstr>The Standard Normal Distribution</vt:lpstr>
      <vt:lpstr>The Standard Normal Distribution</vt:lpstr>
      <vt:lpstr>The Standard Normal Distribution</vt:lpstr>
      <vt:lpstr>Example </vt:lpstr>
      <vt:lpstr>Example</vt:lpstr>
      <vt:lpstr>Example </vt:lpstr>
      <vt:lpstr>Example </vt:lpstr>
      <vt:lpstr>Example </vt:lpstr>
      <vt:lpstr>Example </vt:lpstr>
      <vt:lpstr>PowerPoint Presentation</vt:lpstr>
      <vt:lpstr>Example </vt:lpstr>
      <vt:lpstr>Example </vt:lpstr>
      <vt:lpstr>Percentiles of the Standard Normal Distribution</vt:lpstr>
      <vt:lpstr>PowerPoint Presentation</vt:lpstr>
      <vt:lpstr>z   Notation for z Critical Values</vt:lpstr>
      <vt:lpstr>Z   Notation for z Critical Values</vt:lpstr>
      <vt:lpstr>z   Notation for z Critical Values</vt:lpstr>
      <vt:lpstr>Example </vt:lpstr>
      <vt:lpstr>PowerPoint Presentation</vt:lpstr>
      <vt:lpstr>Nonstandard Normal Distributions</vt:lpstr>
      <vt:lpstr>Nonstandard Normal Distributions</vt:lpstr>
      <vt:lpstr>Nonstandard Normal Distributions</vt:lpstr>
      <vt:lpstr>Example </vt:lpstr>
      <vt:lpstr>Example </vt:lpstr>
      <vt:lpstr>Example </vt:lpstr>
      <vt:lpstr>PowerPoint Presentation</vt:lpstr>
      <vt:lpstr>Example </vt:lpstr>
      <vt:lpstr>Example </vt:lpstr>
      <vt:lpstr>Example </vt:lpstr>
      <vt:lpstr>Empirical rule </vt:lpstr>
      <vt:lpstr>Empirical rule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gchaudhari</dc:creator>
  <cp:lastModifiedBy>Jas Pannu</cp:lastModifiedBy>
  <cp:revision>464</cp:revision>
  <cp:lastPrinted>2016-02-16T04:44:01Z</cp:lastPrinted>
  <dcterms:created xsi:type="dcterms:W3CDTF">2010-10-18T10:39:55Z</dcterms:created>
  <dcterms:modified xsi:type="dcterms:W3CDTF">2016-03-28T02:24:42Z</dcterms:modified>
</cp:coreProperties>
</file>